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9"/>
  </p:notesMasterIdLst>
  <p:sldIdLst>
    <p:sldId id="266" r:id="rId2"/>
    <p:sldId id="2765" r:id="rId3"/>
    <p:sldId id="271" r:id="rId4"/>
    <p:sldId id="296" r:id="rId5"/>
    <p:sldId id="267" r:id="rId6"/>
    <p:sldId id="272" r:id="rId7"/>
    <p:sldId id="28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2" autoAdjust="0"/>
    <p:restoredTop sz="94660"/>
  </p:normalViewPr>
  <p:slideViewPr>
    <p:cSldViewPr snapToGrid="0">
      <p:cViewPr varScale="1">
        <p:scale>
          <a:sx n="46" d="100"/>
          <a:sy n="46" d="100"/>
        </p:scale>
        <p:origin x="582"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831DC7-24E8-4342-B8A3-CAC9047434EE}" type="datetimeFigureOut">
              <a:rPr lang="en-US" smtClean="0"/>
              <a:t>7/21/2025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86D2F0-3833-47C7-9D18-C57A0556F8BD}" type="slidenum">
              <a:rPr lang="en-US" smtClean="0"/>
              <a:t>‹#›</a:t>
            </a:fld>
            <a:endParaRPr lang="en-US"/>
          </a:p>
        </p:txBody>
      </p:sp>
    </p:spTree>
    <p:extLst>
      <p:ext uri="{BB962C8B-B14F-4D97-AF65-F5344CB8AC3E}">
        <p14:creationId xmlns:p14="http://schemas.microsoft.com/office/powerpoint/2010/main" val="13135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nunavutcleanenergy.ca/"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GREG SLIDE: </a:t>
            </a:r>
          </a:p>
          <a:p>
            <a:endParaRPr lang="en-US"/>
          </a:p>
          <a:p>
            <a:r>
              <a:rPr lang="en-US"/>
              <a:t>Here is a closer up concept of the main reservoir and water power plant. </a:t>
            </a:r>
          </a:p>
          <a:p>
            <a:endParaRPr lang="en-US"/>
          </a:p>
          <a:p>
            <a:r>
              <a:rPr lang="en-US"/>
              <a:t>The </a:t>
            </a:r>
            <a:r>
              <a:rPr lang="en-US" b="1"/>
              <a:t>reservoir</a:t>
            </a:r>
            <a:r>
              <a:rPr lang="en-US"/>
              <a:t> is outlined and blue – a reservoir is a natural lake that has its water level raised to make the lake bigger. </a:t>
            </a:r>
          </a:p>
          <a:p>
            <a:endParaRPr lang="en-US"/>
          </a:p>
          <a:p>
            <a:r>
              <a:rPr lang="en-US"/>
              <a:t>The location of the </a:t>
            </a:r>
            <a:r>
              <a:rPr lang="en-US" b="1"/>
              <a:t>dam</a:t>
            </a:r>
            <a:r>
              <a:rPr lang="en-US"/>
              <a:t> is near the outlet of the lake (where the water leaves the lake to the river). The dam will be built higher than the natural water level of the lake and will slow down the water moving from the lake to the river. Because not as much water is now leaving the lake, it causes the water level in the lake to rise, creating the reservoir. </a:t>
            </a:r>
          </a:p>
          <a:p>
            <a:endParaRPr lang="en-US"/>
          </a:p>
          <a:p>
            <a:r>
              <a:rPr lang="en-US"/>
              <a:t>JESS QUESTION: So how does the water get through the dam to the river? (the dam will have an opening near the bottom of the dam– we call this the low level outlet – that allows some of the water to pass through to the river.)</a:t>
            </a:r>
          </a:p>
          <a:p>
            <a:endParaRPr lang="en-US"/>
          </a:p>
          <a:p>
            <a:r>
              <a:rPr lang="en-US"/>
              <a:t>JESS QUESTION: Can the fish move through this opening? (yes, exactly. Fish can still naturally swim from the lake to the river through this opening in the dam)</a:t>
            </a:r>
          </a:p>
          <a:p>
            <a:endParaRPr lang="en-US"/>
          </a:p>
          <a:p>
            <a:r>
              <a:rPr lang="en-US"/>
              <a:t>Another opening in the dam is for the </a:t>
            </a:r>
            <a:r>
              <a:rPr lang="en-US" b="1"/>
              <a:t>penstock</a:t>
            </a:r>
            <a:r>
              <a:rPr lang="en-US"/>
              <a:t>. The penstock is a large pipe that brings water to the part of the water power plant that will generate the electricity. </a:t>
            </a:r>
          </a:p>
          <a:p>
            <a:endParaRPr lang="en-US"/>
          </a:p>
          <a:p>
            <a:r>
              <a:rPr lang="en-US"/>
              <a:t>The </a:t>
            </a:r>
            <a:r>
              <a:rPr lang="en-US" b="1"/>
              <a:t>powerhouse</a:t>
            </a:r>
            <a:r>
              <a:rPr lang="en-US"/>
              <a:t> is where the electricity is produced. The powerhouse has turbines and a generator. Water moving through the penstock turns the turbines which then turn the generator to produce electricity. This electricity is then brought to Iqaluit through transmission lines. </a:t>
            </a:r>
          </a:p>
          <a:p>
            <a:endParaRPr lang="en-US"/>
          </a:p>
          <a:p>
            <a:r>
              <a:rPr lang="en-US"/>
              <a:t>JESS QUESTION: so for the penstock, how big and long will it be and will animals be able to pass over it to access the river? (the penstock will be buried so it will have no impact on the landscape. It will be about XX m in diameter and XX m long). </a:t>
            </a:r>
          </a:p>
          <a:p>
            <a:endParaRPr lang="en-US"/>
          </a:p>
          <a:p>
            <a:r>
              <a:rPr lang="en-US"/>
              <a:t>JESS QUESTION: back to the dam, at this point in your concept development, how will the dam be constructed? (speak to </a:t>
            </a:r>
            <a:r>
              <a:rPr lang="en-US" err="1"/>
              <a:t>sheetpile</a:t>
            </a:r>
            <a:r>
              <a:rPr lang="en-US"/>
              <a:t>, length, height, what it’s made of, </a:t>
            </a:r>
            <a:r>
              <a:rPr lang="en-US" err="1"/>
              <a:t>etc</a:t>
            </a:r>
            <a:r>
              <a:rPr lang="en-US"/>
              <a:t>). </a:t>
            </a:r>
          </a:p>
          <a:p>
            <a:endParaRPr lang="en-US"/>
          </a:p>
          <a:p>
            <a:r>
              <a:rPr lang="en-US"/>
              <a:t>JESS QEUSTION: so if the dam makes the lake water level higher, what happens in the spring time during snow melt and water levels are naturally higher? (The dam will have a </a:t>
            </a:r>
            <a:r>
              <a:rPr lang="en-US" b="1"/>
              <a:t>spillway</a:t>
            </a:r>
            <a:r>
              <a:rPr lang="en-US"/>
              <a:t>, this is a part of the dam that allows flood water to move over the dam in a safe and controlled way. All of this water then flows into the river. )</a:t>
            </a:r>
          </a:p>
          <a:p>
            <a:endParaRPr lang="en-US"/>
          </a:p>
          <a:p>
            <a:r>
              <a:rPr lang="en-US"/>
              <a:t>Greg: so this is where we are today with the water power plant concept development. There are still many things we need to do to better understand the site conditions to advance this concept into a preliminary design. Tetra Tech’s engineers are constantly adjusting the concept and thinking about different ways to make the water power plant as effective as possible.  As we gather more information, we will be able to determine if this main reservoir is enough to meet the project’s target capacity, or if an additional reservoir or wind power is needed. </a:t>
            </a:r>
          </a:p>
          <a:p>
            <a:endParaRPr lang="en-US"/>
          </a:p>
        </p:txBody>
      </p:sp>
      <p:sp>
        <p:nvSpPr>
          <p:cNvPr id="4" name="Slide Number Placeholder 3"/>
          <p:cNvSpPr>
            <a:spLocks noGrp="1"/>
          </p:cNvSpPr>
          <p:nvPr>
            <p:ph type="sldNum" sz="quarter" idx="5"/>
          </p:nvPr>
        </p:nvSpPr>
        <p:spPr/>
        <p:txBody>
          <a:bodyPr/>
          <a:lstStyle/>
          <a:p>
            <a:fld id="{51E6CD81-5EE7-4F66-803C-98CBF3691AFF}" type="slidenum">
              <a:rPr lang="en-CA" smtClean="0"/>
              <a:t>1</a:t>
            </a:fld>
            <a:endParaRPr lang="en-CA"/>
          </a:p>
        </p:txBody>
      </p:sp>
    </p:spTree>
    <p:extLst>
      <p:ext uri="{BB962C8B-B14F-4D97-AF65-F5344CB8AC3E}">
        <p14:creationId xmlns:p14="http://schemas.microsoft.com/office/powerpoint/2010/main" val="2209933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JESS/GREG SLIDE:</a:t>
            </a:r>
          </a:p>
          <a:p>
            <a:endParaRPr lang="en-US"/>
          </a:p>
          <a:p>
            <a:r>
              <a:rPr lang="en-US"/>
              <a:t>Perhaps Greg speak to technical field studies and Jess speak to Engagements/ regulatory etc.  </a:t>
            </a:r>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3</a:t>
            </a:fld>
            <a:endParaRPr lang="en-CA"/>
          </a:p>
        </p:txBody>
      </p:sp>
    </p:spTree>
    <p:extLst>
      <p:ext uri="{BB962C8B-B14F-4D97-AF65-F5344CB8AC3E}">
        <p14:creationId xmlns:p14="http://schemas.microsoft.com/office/powerpoint/2010/main" val="223260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3E048-F471-0C3A-8556-97883AA9CF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C2D94F-8E61-AFDA-491E-831C38B842B0}"/>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BAAD9922-11EE-2F01-8C5A-2C512B22D535}"/>
              </a:ext>
            </a:extLst>
          </p:cNvPr>
          <p:cNvSpPr>
            <a:spLocks noGrp="1"/>
          </p:cNvSpPr>
          <p:nvPr>
            <p:ph type="body" idx="1"/>
          </p:nvPr>
        </p:nvSpPr>
        <p:spPr/>
        <p:txBody>
          <a:bodyPr/>
          <a:lstStyle/>
          <a:p>
            <a:r>
              <a:rPr lang="en-US"/>
              <a:t>JESS SLIDE:</a:t>
            </a:r>
          </a:p>
          <a:p>
            <a:endParaRPr lang="en-US"/>
          </a:p>
          <a:p>
            <a:pPr marL="742950" lvl="1" indent="-285750" algn="l">
              <a:buFont typeface="+mj-lt"/>
              <a:buAutoNum type="arabicPeriod"/>
            </a:pPr>
            <a:r>
              <a:rPr lang="en-US" b="0" i="0">
                <a:solidFill>
                  <a:srgbClr val="1D1C1D"/>
                </a:solidFill>
                <a:effectLst/>
                <a:highlight>
                  <a:srgbClr val="00FF00"/>
                </a:highlight>
                <a:latin typeface="Slack-Lato"/>
              </a:rPr>
              <a:t>Spring: hiring and plan sharing</a:t>
            </a:r>
          </a:p>
          <a:p>
            <a:pPr marL="742950" lvl="1" indent="-285750" algn="l">
              <a:buFont typeface="+mj-lt"/>
              <a:buAutoNum type="arabicPeriod"/>
            </a:pPr>
            <a:r>
              <a:rPr lang="en-US" b="0" i="0">
                <a:solidFill>
                  <a:srgbClr val="1D1C1D"/>
                </a:solidFill>
                <a:effectLst/>
                <a:highlight>
                  <a:srgbClr val="00FF00"/>
                </a:highlight>
                <a:latin typeface="Slack-Lato"/>
              </a:rPr>
              <a:t>Summer: online updates from the field</a:t>
            </a:r>
          </a:p>
          <a:p>
            <a:pPr marL="742950" lvl="1" indent="-285750" algn="l">
              <a:buFont typeface="+mj-lt"/>
              <a:buAutoNum type="arabicPeriod"/>
            </a:pPr>
            <a:r>
              <a:rPr lang="en-US" b="0" i="0">
                <a:solidFill>
                  <a:srgbClr val="1D1C1D"/>
                </a:solidFill>
                <a:effectLst/>
                <a:highlight>
                  <a:srgbClr val="00FF00"/>
                </a:highlight>
                <a:latin typeface="Slack-Lato"/>
              </a:rPr>
              <a:t>Fall: results sharing and review</a:t>
            </a:r>
          </a:p>
          <a:p>
            <a:pPr marL="742950" lvl="1" indent="-285750" algn="l">
              <a:buFont typeface="+mj-lt"/>
              <a:buAutoNum type="arabicPeriod"/>
            </a:pPr>
            <a:r>
              <a:rPr lang="en-US" b="0" i="0">
                <a:solidFill>
                  <a:srgbClr val="1D1C1D"/>
                </a:solidFill>
                <a:effectLst/>
                <a:highlight>
                  <a:srgbClr val="00FF00"/>
                </a:highlight>
                <a:latin typeface="Slack-Lato"/>
              </a:rPr>
              <a:t>Before Christmas: Project naming</a:t>
            </a:r>
          </a:p>
          <a:p>
            <a:endParaRPr lang="en-US"/>
          </a:p>
        </p:txBody>
      </p:sp>
      <p:sp>
        <p:nvSpPr>
          <p:cNvPr id="4" name="Slide Number Placeholder 3">
            <a:extLst>
              <a:ext uri="{FF2B5EF4-FFF2-40B4-BE49-F238E27FC236}">
                <a16:creationId xmlns:a16="http://schemas.microsoft.com/office/drawing/2014/main" id="{51DD14DB-D9AE-64A0-FAF1-2998DFDBC375}"/>
              </a:ext>
            </a:extLst>
          </p:cNvPr>
          <p:cNvSpPr>
            <a:spLocks noGrp="1"/>
          </p:cNvSpPr>
          <p:nvPr>
            <p:ph type="sldNum" sz="quarter" idx="5"/>
          </p:nvPr>
        </p:nvSpPr>
        <p:spPr/>
        <p:txBody>
          <a:bodyPr/>
          <a:lstStyle/>
          <a:p>
            <a:fld id="{51E6CD81-5EE7-4F66-803C-98CBF3691AFF}" type="slidenum">
              <a:rPr lang="en-CA" smtClean="0"/>
              <a:t>4</a:t>
            </a:fld>
            <a:endParaRPr lang="en-CA"/>
          </a:p>
        </p:txBody>
      </p:sp>
    </p:spTree>
    <p:extLst>
      <p:ext uri="{BB962C8B-B14F-4D97-AF65-F5344CB8AC3E}">
        <p14:creationId xmlns:p14="http://schemas.microsoft.com/office/powerpoint/2010/main" val="1493046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t>JESS SLIDE – speak to what each additional option would mean (changing to electric heat, </a:t>
            </a:r>
            <a:r>
              <a:rPr lang="en-US" sz="1200" err="1"/>
              <a:t>etc</a:t>
            </a:r>
            <a:r>
              <a:rPr lang="en-US" sz="1200"/>
              <a:t>)</a:t>
            </a:r>
          </a:p>
          <a:p>
            <a:endParaRPr lang="en-US" sz="1200"/>
          </a:p>
          <a:p>
            <a:r>
              <a:rPr lang="en-US" sz="1200"/>
              <a:t>The current project concept assumes the project will produce clean energy to meet Iqaluit’s current and future electricity demand. We consider this the base scenario. </a:t>
            </a:r>
          </a:p>
          <a:p>
            <a:endParaRPr lang="en-US" sz="1200"/>
          </a:p>
          <a:p>
            <a:r>
              <a:rPr lang="en-US" sz="1200"/>
              <a:t>In addition to the base scenario, NNC is considering investigating two additional opportunities:</a:t>
            </a:r>
          </a:p>
          <a:p>
            <a:pPr marL="285750" indent="-285750">
              <a:buFont typeface="Arial" panose="020B0604020202020204" pitchFamily="34" charset="0"/>
              <a:buChar char="•"/>
            </a:pPr>
            <a:r>
              <a:rPr lang="en-US" sz="1200"/>
              <a:t>Additional Option 1: produce additional clean energy for Iqaluit's heating demand. This would require homes and buildings to transition to electric heating methods.</a:t>
            </a:r>
          </a:p>
          <a:p>
            <a:pPr marL="285750" indent="-285750">
              <a:buFont typeface="Arial" panose="020B0604020202020204" pitchFamily="34" charset="0"/>
              <a:buChar char="•"/>
            </a:pPr>
            <a:r>
              <a:rPr lang="en-US" sz="1200"/>
              <a:t>Additional Option 2: produce additional clean energy for off-site industrial electricity demand, such as a future mine near Iqaluit. </a:t>
            </a:r>
          </a:p>
          <a:p>
            <a:endParaRPr lang="en-US" sz="1200"/>
          </a:p>
          <a:p>
            <a:r>
              <a:rPr lang="en-US" sz="1200"/>
              <a:t>There are still many unanswered questions about the additional options which will have to be investigated to determine if they are feasible. </a:t>
            </a:r>
          </a:p>
          <a:p>
            <a:endParaRPr lang="en-US" sz="1200"/>
          </a:p>
          <a:p>
            <a:pPr marL="0" indent="0">
              <a:buNone/>
            </a:pPr>
            <a:r>
              <a:rPr lang="en-US" sz="2000"/>
              <a:t>NNC’s exploration of Alternative 1 would include answering questions such as:</a:t>
            </a:r>
          </a:p>
          <a:p>
            <a:pPr lvl="1"/>
            <a:r>
              <a:rPr lang="en-US" sz="1800" b="0" i="0" u="none" strike="noStrike" baseline="0"/>
              <a:t>How would homes and buildings be converted </a:t>
            </a:r>
            <a:r>
              <a:rPr lang="en-CA" sz="1800" b="0" i="0" u="none" strike="noStrike" baseline="0"/>
              <a:t>to electric heat?</a:t>
            </a:r>
          </a:p>
          <a:p>
            <a:pPr lvl="1"/>
            <a:r>
              <a:rPr lang="en-US" sz="1800" b="0" i="0" u="none" strike="noStrike" baseline="0"/>
              <a:t>Who would pay for this?</a:t>
            </a:r>
          </a:p>
          <a:p>
            <a:pPr lvl="1"/>
            <a:r>
              <a:rPr lang="en-US" sz="1800" b="0" i="0" u="none" strike="noStrike" baseline="0"/>
              <a:t>Would electric heat be less expensive?</a:t>
            </a:r>
          </a:p>
          <a:p>
            <a:pPr lvl="1"/>
            <a:r>
              <a:rPr lang="en-US" sz="1800" b="0" i="0" u="none" strike="noStrike" baseline="0"/>
              <a:t>How would this affect the Project scope and </a:t>
            </a:r>
            <a:r>
              <a:rPr lang="en-CA" sz="1800" b="0" i="0" u="none" strike="noStrike" baseline="0"/>
              <a:t>cost?</a:t>
            </a:r>
          </a:p>
          <a:p>
            <a:pPr lvl="1"/>
            <a:r>
              <a:rPr lang="en-US" sz="1800" b="0" i="0" u="none" strike="noStrike" baseline="0"/>
              <a:t>Would this impact the environment and the community differently from the base case?</a:t>
            </a:r>
            <a:endParaRPr lang="en-US" sz="2000"/>
          </a:p>
          <a:p>
            <a:endParaRPr lang="en-US" sz="1200"/>
          </a:p>
          <a:p>
            <a:r>
              <a:rPr lang="en-US"/>
              <a:t>NNC’s exploration of Alternative 2 would include answering questions such as: </a:t>
            </a:r>
          </a:p>
          <a:p>
            <a:pPr marL="742950" lvl="1" indent="-285750">
              <a:buFont typeface="Arial" panose="020B0604020202020204" pitchFamily="34" charset="0"/>
              <a:buChar char="•"/>
            </a:pPr>
            <a:r>
              <a:rPr lang="en-US" b="0" i="0" u="none" strike="noStrike" baseline="0"/>
              <a:t>What future industrial demand can we expect?</a:t>
            </a:r>
          </a:p>
          <a:p>
            <a:pPr marL="742950" lvl="1" indent="-285750">
              <a:buFont typeface="Arial" panose="020B0604020202020204" pitchFamily="34" charset="0"/>
              <a:buChar char="•"/>
            </a:pPr>
            <a:r>
              <a:rPr lang="en-US" b="0" i="0" u="none" strike="noStrike" baseline="0"/>
              <a:t>How would this affect the Project scope and </a:t>
            </a:r>
            <a:r>
              <a:rPr lang="en-CA" b="0" i="0" u="none" strike="noStrike" baseline="0"/>
              <a:t>cost?</a:t>
            </a:r>
          </a:p>
          <a:p>
            <a:pPr marL="742950" lvl="1" indent="-285750">
              <a:buFont typeface="Arial" panose="020B0604020202020204" pitchFamily="34" charset="0"/>
              <a:buChar char="•"/>
            </a:pPr>
            <a:r>
              <a:rPr lang="en-US" b="0" i="0" u="none" strike="noStrike" baseline="0"/>
              <a:t>Would this impact the environment and the community differently from the base case?</a:t>
            </a:r>
            <a:endParaRPr lang="en-US"/>
          </a:p>
          <a:p>
            <a:endParaRPr lang="en-US" sz="1200"/>
          </a:p>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5</a:t>
            </a:fld>
            <a:endParaRPr lang="en-CA"/>
          </a:p>
        </p:txBody>
      </p:sp>
    </p:spTree>
    <p:extLst>
      <p:ext uri="{BB962C8B-B14F-4D97-AF65-F5344CB8AC3E}">
        <p14:creationId xmlns:p14="http://schemas.microsoft.com/office/powerpoint/2010/main" val="1957033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JESS SLIDE:</a:t>
            </a:r>
          </a:p>
          <a:p>
            <a:endParaRPr lang="en-US"/>
          </a:p>
          <a:p>
            <a:r>
              <a:rPr lang="en-US"/>
              <a:t>I think we need to speak to how people’s questions will be answered on the survey! </a:t>
            </a:r>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CA" sz="1200" kern="100">
                <a:latin typeface="Poppins" panose="00000500000000000000" pitchFamily="2" charset="0"/>
                <a:ea typeface="Calibri" panose="020F0502020204030204" pitchFamily="34" charset="0"/>
                <a:cs typeface="Times New Roman" panose="02020603050405020304" pitchFamily="18" charset="0"/>
              </a:rPr>
              <a:t>Please either answer on this paper and place it in the box or take a stamped envelope and send it to us in the mail. You can also go to our website to answer the survey online at </a:t>
            </a:r>
            <a:r>
              <a:rPr lang="en-CA" sz="1200" u="sng" kern="100">
                <a:solidFill>
                  <a:srgbClr val="0563C1"/>
                </a:solidFill>
                <a:latin typeface="Poppins" panose="00000500000000000000" pitchFamily="2" charset="0"/>
                <a:ea typeface="Calibri" panose="020F0502020204030204" pitchFamily="34" charset="0"/>
                <a:cs typeface="Times New Roman" panose="02020603050405020304" pitchFamily="18" charset="0"/>
                <a:hlinkClick r:id="rId3"/>
              </a:rPr>
              <a:t>www.nunavutcleanenergy.ca</a:t>
            </a:r>
            <a:r>
              <a:rPr lang="en-CA" sz="1200" kern="100">
                <a:latin typeface="Calibri" panose="020F0502020204030204" pitchFamily="34" charset="0"/>
                <a:ea typeface="Calibri" panose="020F0502020204030204" pitchFamily="34" charset="0"/>
                <a:cs typeface="Times New Roman" panose="02020603050405020304" pitchFamily="18" charset="0"/>
              </a:rPr>
              <a:t> </a:t>
            </a:r>
          </a:p>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6</a:t>
            </a:fld>
            <a:endParaRPr lang="en-CA"/>
          </a:p>
        </p:txBody>
      </p:sp>
    </p:spTree>
    <p:extLst>
      <p:ext uri="{BB962C8B-B14F-4D97-AF65-F5344CB8AC3E}">
        <p14:creationId xmlns:p14="http://schemas.microsoft.com/office/powerpoint/2010/main" val="4074586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7CEFA-B462-AE6E-7F03-EFBBD7056F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A6BAD4F-C417-19E1-55E5-0DED21500D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9DA23B-6A71-800E-CB46-029ECBC4CF0E}"/>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62789B45-8407-03FE-E5F6-977FC9D88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5B3F26-FF79-C736-4CE2-597A97E015EB}"/>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1227653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45D99-2FBE-BC76-4E8D-697F1EE691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4DF59AF-6534-E5BF-2554-A841FC5112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E74D53-15AF-543B-0ECA-B94839D206F8}"/>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A4C9A074-7A83-89D2-D383-2C92952DF2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A50E67-0A80-648F-E2F1-C3EF3C6481D3}"/>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352363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9DE03-473E-9D46-9CCC-2D36D42E74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7A5165-F16A-C02A-21FF-DB6D4714D04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5656BF-61EC-7E08-A0B2-5806B4581D62}"/>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34E0B20A-8133-D17D-16D0-5E185CF927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FD850E-0064-D41C-3C17-A74F8CCA1E01}"/>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3719414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C2F73-14AB-4325-2C02-03113E83D5E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7D185A4-379A-582D-636F-072C8DE09C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EBBBB0-A9F8-AC61-A77F-F9EC37FB81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5FFEEA-8D1F-0E00-E6C9-890297F38673}"/>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6" name="Footer Placeholder 5">
            <a:extLst>
              <a:ext uri="{FF2B5EF4-FFF2-40B4-BE49-F238E27FC236}">
                <a16:creationId xmlns:a16="http://schemas.microsoft.com/office/drawing/2014/main" id="{2CE1CC43-E58A-6687-4E6B-FAC5A39BC2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31632D-FE5C-86FE-DAB5-3913ADEF69D4}"/>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725952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EB828-60B9-9C09-6E9C-EDC430D5ED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6E17C05-8F1C-CDC8-69DD-6B85849778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66B59D-BD64-FEB6-24AB-804F2B2F3A5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E4D81CC-F1F8-0494-6FA5-92317885A7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AC9590-A9D1-FAD1-AFF2-8C346EC6C5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63056CE-7CC8-51DE-FECA-45E863DFDE5F}"/>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8" name="Footer Placeholder 7">
            <a:extLst>
              <a:ext uri="{FF2B5EF4-FFF2-40B4-BE49-F238E27FC236}">
                <a16:creationId xmlns:a16="http://schemas.microsoft.com/office/drawing/2014/main" id="{FE636722-BFB8-7FD5-EA8C-D2C006D4B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8E366D-CD3D-78D4-6EF0-7F959BB7248F}"/>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1885020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CA8BB-9871-97D2-2B61-E8ED941F7E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AD5939F-7868-3D88-5584-9104238E80AC}"/>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4" name="Footer Placeholder 3">
            <a:extLst>
              <a:ext uri="{FF2B5EF4-FFF2-40B4-BE49-F238E27FC236}">
                <a16:creationId xmlns:a16="http://schemas.microsoft.com/office/drawing/2014/main" id="{0C0A9203-4BA4-49A3-FAB2-217B376B28B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50E462-476E-083A-003E-0A3C757E2242}"/>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918837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1783E1-EE82-953E-6B32-9F2777102BD0}"/>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3" name="Footer Placeholder 2">
            <a:extLst>
              <a:ext uri="{FF2B5EF4-FFF2-40B4-BE49-F238E27FC236}">
                <a16:creationId xmlns:a16="http://schemas.microsoft.com/office/drawing/2014/main" id="{52D42A11-7E67-3AAE-6CB7-6F36710D2D7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AA4D032-8FC7-9D23-3315-1BFC0CC45054}"/>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1016835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5820B-4092-B44D-5877-B5AF6AB9B6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4FA92C-AEA7-8A57-C20A-EB3A0369F8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432CB34-6036-273E-C58A-DBD78E0415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9180A9-4A4C-92FA-63E1-274D10316E93}"/>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6" name="Footer Placeholder 5">
            <a:extLst>
              <a:ext uri="{FF2B5EF4-FFF2-40B4-BE49-F238E27FC236}">
                <a16:creationId xmlns:a16="http://schemas.microsoft.com/office/drawing/2014/main" id="{402A6849-0174-6E1B-FFE1-581C9C7F0B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8D399D-C657-9499-4BB2-17040362DCA9}"/>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3738149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45B39-AE06-D223-4411-DCB782FD92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D8E69C4-E7C8-3C87-7CBE-B235D2849B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E2614D-4C92-4EDB-C7FB-E3EBB7EACE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D8FDF3-4A7D-3DB4-939E-487D24537F56}"/>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6" name="Footer Placeholder 5">
            <a:extLst>
              <a:ext uri="{FF2B5EF4-FFF2-40B4-BE49-F238E27FC236}">
                <a16:creationId xmlns:a16="http://schemas.microsoft.com/office/drawing/2014/main" id="{17F115F2-7576-43F6-4C90-CB4F7286E6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64ABDC-93A3-D36B-0D84-23BA8527B528}"/>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2834424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E1478-C708-2C37-EECE-951493C8391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1006432-B636-D92F-3D13-5D4619B416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EBE6D6-C59D-3479-F3CF-E0768C9BABA3}"/>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49FF39B1-6DDC-9AED-D61A-6816FC78BB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8B292A-85C7-FE96-AABD-CE72D00C6A64}"/>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1821024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68A4B4-C522-15BA-FD06-83E49D71308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18FF3A7-3FF1-3704-D89B-6B709B46D92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525007-6F7A-E7FD-A583-70C1BB29B629}"/>
              </a:ext>
            </a:extLst>
          </p:cNvPr>
          <p:cNvSpPr>
            <a:spLocks noGrp="1"/>
          </p:cNvSpPr>
          <p:nvPr>
            <p:ph type="dt" sz="half" idx="10"/>
          </p:nvPr>
        </p:nvSpPr>
        <p:spPr/>
        <p:txBody>
          <a:body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8E883763-62D6-EEA8-9CB9-C170DCE5B4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151BDD-9828-567F-5279-4EEC1FA69520}"/>
              </a:ext>
            </a:extLst>
          </p:cNvPr>
          <p:cNvSpPr>
            <a:spLocks noGrp="1"/>
          </p:cNvSpPr>
          <p:nvPr>
            <p:ph type="sldNum" sz="quarter" idx="12"/>
          </p:nvPr>
        </p:nvSpPr>
        <p:spPr/>
        <p:txBody>
          <a:bodyPr/>
          <a:lstStyle/>
          <a:p>
            <a:fld id="{01D98AB9-39BF-476E-855B-461BF20499D8}" type="slidenum">
              <a:rPr lang="en-US" smtClean="0"/>
              <a:t>‹#›</a:t>
            </a:fld>
            <a:endParaRPr lang="en-US"/>
          </a:p>
        </p:txBody>
      </p:sp>
    </p:spTree>
    <p:extLst>
      <p:ext uri="{BB962C8B-B14F-4D97-AF65-F5344CB8AC3E}">
        <p14:creationId xmlns:p14="http://schemas.microsoft.com/office/powerpoint/2010/main" val="318068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0CDE07-43A3-1646-AAF6-5F2D05CA89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5048AA2-0388-0023-3272-63988C457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BB5620-A145-F1AE-F7C3-63C1B96145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4A56B50-A826-4095-BEAE-7CFEACD84C31}" type="datetimeFigureOut">
              <a:rPr lang="en-US" smtClean="0"/>
              <a:t>7/21/2025</a:t>
            </a:fld>
            <a:endParaRPr lang="en-US"/>
          </a:p>
        </p:txBody>
      </p:sp>
      <p:sp>
        <p:nvSpPr>
          <p:cNvPr id="5" name="Footer Placeholder 4">
            <a:extLst>
              <a:ext uri="{FF2B5EF4-FFF2-40B4-BE49-F238E27FC236}">
                <a16:creationId xmlns:a16="http://schemas.microsoft.com/office/drawing/2014/main" id="{A9933910-23BF-1D57-1378-58030BE247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D4D4320-56C3-48AE-E011-79346DDB87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D98AB9-39BF-476E-855B-461BF20499D8}" type="slidenum">
              <a:rPr lang="en-US" smtClean="0"/>
              <a:t>‹#›</a:t>
            </a:fld>
            <a:endParaRPr lang="en-US"/>
          </a:p>
        </p:txBody>
      </p:sp>
    </p:spTree>
    <p:extLst>
      <p:ext uri="{BB962C8B-B14F-4D97-AF65-F5344CB8AC3E}">
        <p14:creationId xmlns:p14="http://schemas.microsoft.com/office/powerpoint/2010/main" val="43502823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nunavutcleanenergy.ca/"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 Id="rId9"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map of land with water and a red line&#10;&#10;Description automatically generated">
            <a:extLst>
              <a:ext uri="{FF2B5EF4-FFF2-40B4-BE49-F238E27FC236}">
                <a16:creationId xmlns:a16="http://schemas.microsoft.com/office/drawing/2014/main" id="{4DBFF220-06A4-5F1A-D94C-F013EB0610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238" cy="6857572"/>
          </a:xfrm>
          <a:prstGeom prst="rect">
            <a:avLst/>
          </a:prstGeom>
        </p:spPr>
      </p:pic>
      <p:sp>
        <p:nvSpPr>
          <p:cNvPr id="3" name="Google Shape;95;p16">
            <a:extLst>
              <a:ext uri="{FF2B5EF4-FFF2-40B4-BE49-F238E27FC236}">
                <a16:creationId xmlns:a16="http://schemas.microsoft.com/office/drawing/2014/main" id="{FBFDFF9D-8820-FA0B-D157-12994EE327AC}"/>
              </a:ext>
            </a:extLst>
          </p:cNvPr>
          <p:cNvSpPr txBox="1">
            <a:spLocks/>
          </p:cNvSpPr>
          <p:nvPr/>
        </p:nvSpPr>
        <p:spPr>
          <a:xfrm>
            <a:off x="693454" y="267394"/>
            <a:ext cx="7555823"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a:solidFill>
                  <a:srgbClr val="B6D763"/>
                </a:solidFill>
                <a:effectLst/>
                <a:latin typeface="Pigiarniq Heavy" panose="020B0903040102020104" pitchFamily="34" charset="0"/>
                <a:ea typeface="Aptos" panose="020B0004020202020204" pitchFamily="34" charset="0"/>
                <a:cs typeface="Times New Roman" panose="02020603050405020304" pitchFamily="18" charset="0"/>
              </a:rPr>
              <a:t>ᑕᖏᒃᓴᖓᑕ ᐱᕙᓪᓕᐊᑎᑕᐅᓂᖓ</a:t>
            </a:r>
            <a:endParaRPr lang="en-CA" sz="2400" b="1">
              <a:solidFill>
                <a:srgbClr val="B6D763"/>
              </a:solidFill>
              <a:effectLst/>
              <a:latin typeface="Pigiarniq Heavy" panose="020B0903040102020104" pitchFamily="34" charset="0"/>
              <a:ea typeface="Aptos" panose="020B0004020202020204" pitchFamily="34" charset="0"/>
              <a:cs typeface="Times New Roman" panose="02020603050405020304" pitchFamily="18" charset="0"/>
            </a:endParaRPr>
          </a:p>
          <a:p>
            <a:pPr>
              <a:lnSpc>
                <a:spcPct val="100000"/>
              </a:lnSpc>
              <a:spcBef>
                <a:spcPts val="0"/>
              </a:spcBef>
            </a:pPr>
            <a:r>
              <a:rPr lang="en-GB" sz="2933" b="1">
                <a:solidFill>
                  <a:srgbClr val="0EA74D"/>
                </a:solidFill>
                <a:latin typeface="Raleway"/>
                <a:ea typeface="Raleway"/>
                <a:cs typeface="Raleway"/>
                <a:sym typeface="Raleway"/>
              </a:rPr>
              <a:t>CONCEPT DEVELOPMENT</a:t>
            </a:r>
          </a:p>
        </p:txBody>
      </p:sp>
      <p:sp>
        <p:nvSpPr>
          <p:cNvPr id="8" name="Rectangle: Rounded Corners 7">
            <a:extLst>
              <a:ext uri="{FF2B5EF4-FFF2-40B4-BE49-F238E27FC236}">
                <a16:creationId xmlns:a16="http://schemas.microsoft.com/office/drawing/2014/main" id="{D7571FA6-8958-6AE0-4DD1-1B1D901A29D3}"/>
              </a:ext>
            </a:extLst>
          </p:cNvPr>
          <p:cNvSpPr/>
          <p:nvPr/>
        </p:nvSpPr>
        <p:spPr>
          <a:xfrm>
            <a:off x="9287303" y="4664812"/>
            <a:ext cx="2656290" cy="1309036"/>
          </a:xfrm>
          <a:prstGeom prst="roundRect">
            <a:avLst/>
          </a:prstGeom>
          <a:solidFill>
            <a:schemeClr val="accent1">
              <a:alpha val="79000"/>
            </a:schemeClr>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CA">
              <a:solidFill>
                <a:schemeClr val="accent1"/>
              </a:solidFill>
            </a:endParaRPr>
          </a:p>
        </p:txBody>
      </p:sp>
      <p:cxnSp>
        <p:nvCxnSpPr>
          <p:cNvPr id="10" name="Straight Connector 9">
            <a:extLst>
              <a:ext uri="{FF2B5EF4-FFF2-40B4-BE49-F238E27FC236}">
                <a16:creationId xmlns:a16="http://schemas.microsoft.com/office/drawing/2014/main" id="{4E3F99F9-493C-A64A-8AB8-79D398CA8C5B}"/>
              </a:ext>
            </a:extLst>
          </p:cNvPr>
          <p:cNvCxnSpPr/>
          <p:nvPr/>
        </p:nvCxnSpPr>
        <p:spPr>
          <a:xfrm>
            <a:off x="9406581" y="4985465"/>
            <a:ext cx="519952"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D12F6454-D0D7-89A1-7FBC-229845562745}"/>
              </a:ext>
            </a:extLst>
          </p:cNvPr>
          <p:cNvSpPr txBox="1"/>
          <p:nvPr/>
        </p:nvSpPr>
        <p:spPr>
          <a:xfrm>
            <a:off x="9995835" y="4723141"/>
            <a:ext cx="1611496" cy="276999"/>
          </a:xfrm>
          <a:prstGeom prst="rect">
            <a:avLst/>
          </a:prstGeom>
          <a:noFill/>
        </p:spPr>
        <p:txBody>
          <a:bodyPr wrap="square">
            <a:spAutoFit/>
          </a:bodyPr>
          <a:lstStyle/>
          <a:p>
            <a:r>
              <a:rPr lang="iu-Cans-CA" sz="1200" b="0" i="0">
                <a:solidFill>
                  <a:srgbClr val="FFFFFF"/>
                </a:solidFill>
                <a:effectLst/>
                <a:latin typeface="Pigiarniq"/>
              </a:rPr>
              <a:t>ᐃᓯᕐᕕᐊᓄᑦ ᐊᖁᑎᑦ </a:t>
            </a:r>
            <a:endParaRPr lang="en-CA" sz="1200">
              <a:latin typeface="Pigiarniq"/>
            </a:endParaRPr>
          </a:p>
        </p:txBody>
      </p:sp>
      <p:sp>
        <p:nvSpPr>
          <p:cNvPr id="14" name="TextBox 13">
            <a:extLst>
              <a:ext uri="{FF2B5EF4-FFF2-40B4-BE49-F238E27FC236}">
                <a16:creationId xmlns:a16="http://schemas.microsoft.com/office/drawing/2014/main" id="{AE18F9BB-B0E0-D427-E0D0-BCD3C1CDF8AD}"/>
              </a:ext>
            </a:extLst>
          </p:cNvPr>
          <p:cNvSpPr txBox="1"/>
          <p:nvPr/>
        </p:nvSpPr>
        <p:spPr>
          <a:xfrm>
            <a:off x="10018200" y="4979332"/>
            <a:ext cx="1611496" cy="276999"/>
          </a:xfrm>
          <a:prstGeom prst="rect">
            <a:avLst/>
          </a:prstGeom>
          <a:noFill/>
        </p:spPr>
        <p:txBody>
          <a:bodyPr wrap="square">
            <a:spAutoFit/>
          </a:bodyPr>
          <a:lstStyle/>
          <a:p>
            <a:r>
              <a:rPr lang="en-CA" sz="1200" b="0" i="0">
                <a:solidFill>
                  <a:srgbClr val="FFFFFF"/>
                </a:solidFill>
                <a:effectLst/>
              </a:rPr>
              <a:t>Access Road</a:t>
            </a:r>
            <a:endParaRPr lang="en-CA" sz="1200"/>
          </a:p>
        </p:txBody>
      </p:sp>
      <p:sp>
        <p:nvSpPr>
          <p:cNvPr id="15" name="Rectangle 14">
            <a:extLst>
              <a:ext uri="{FF2B5EF4-FFF2-40B4-BE49-F238E27FC236}">
                <a16:creationId xmlns:a16="http://schemas.microsoft.com/office/drawing/2014/main" id="{3E5CDC3F-15C5-32E7-6AB2-C2059DA8803C}"/>
              </a:ext>
            </a:extLst>
          </p:cNvPr>
          <p:cNvSpPr/>
          <p:nvPr/>
        </p:nvSpPr>
        <p:spPr>
          <a:xfrm>
            <a:off x="9455886" y="5494806"/>
            <a:ext cx="421341" cy="276997"/>
          </a:xfrm>
          <a:prstGeom prst="rect">
            <a:avLst/>
          </a:prstGeom>
          <a:solidFill>
            <a:srgbClr val="00668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TextBox 15">
            <a:extLst>
              <a:ext uri="{FF2B5EF4-FFF2-40B4-BE49-F238E27FC236}">
                <a16:creationId xmlns:a16="http://schemas.microsoft.com/office/drawing/2014/main" id="{C057245F-63F9-6B9A-D4F1-7AF3E548D7D2}"/>
              </a:ext>
            </a:extLst>
          </p:cNvPr>
          <p:cNvSpPr txBox="1"/>
          <p:nvPr/>
        </p:nvSpPr>
        <p:spPr>
          <a:xfrm>
            <a:off x="10018200" y="5586026"/>
            <a:ext cx="1611496" cy="276999"/>
          </a:xfrm>
          <a:prstGeom prst="rect">
            <a:avLst/>
          </a:prstGeom>
          <a:noFill/>
        </p:spPr>
        <p:txBody>
          <a:bodyPr wrap="square">
            <a:spAutoFit/>
          </a:bodyPr>
          <a:lstStyle/>
          <a:p>
            <a:r>
              <a:rPr lang="en-CA" sz="1200" b="0" i="0">
                <a:solidFill>
                  <a:srgbClr val="FFFFFF"/>
                </a:solidFill>
                <a:effectLst/>
              </a:rPr>
              <a:t>Main Reservoir</a:t>
            </a:r>
            <a:endParaRPr lang="en-CA" sz="1200"/>
          </a:p>
        </p:txBody>
      </p:sp>
      <p:sp>
        <p:nvSpPr>
          <p:cNvPr id="18" name="TextBox 17">
            <a:extLst>
              <a:ext uri="{FF2B5EF4-FFF2-40B4-BE49-F238E27FC236}">
                <a16:creationId xmlns:a16="http://schemas.microsoft.com/office/drawing/2014/main" id="{89F4510E-5568-9CF4-B657-5B93EBB26089}"/>
              </a:ext>
            </a:extLst>
          </p:cNvPr>
          <p:cNvSpPr txBox="1"/>
          <p:nvPr/>
        </p:nvSpPr>
        <p:spPr>
          <a:xfrm>
            <a:off x="10018200" y="5364001"/>
            <a:ext cx="1783307" cy="261610"/>
          </a:xfrm>
          <a:prstGeom prst="rect">
            <a:avLst/>
          </a:prstGeom>
          <a:noFill/>
        </p:spPr>
        <p:txBody>
          <a:bodyPr wrap="square">
            <a:spAutoFit/>
          </a:bodyPr>
          <a:lstStyle/>
          <a:p>
            <a:r>
              <a:rPr lang="iu-Cans-CA" sz="1050">
                <a:solidFill>
                  <a:schemeClr val="bg1"/>
                </a:solidFill>
                <a:latin typeface="Pigiarniq"/>
              </a:rPr>
              <a:t>ᑕᒪᐃᓐᓄᑦ ᐃᒥᖃᐅᑎᖃᕐᕕᖓ</a:t>
            </a:r>
          </a:p>
        </p:txBody>
      </p:sp>
      <p:sp>
        <p:nvSpPr>
          <p:cNvPr id="19" name="TextBox 18">
            <a:extLst>
              <a:ext uri="{FF2B5EF4-FFF2-40B4-BE49-F238E27FC236}">
                <a16:creationId xmlns:a16="http://schemas.microsoft.com/office/drawing/2014/main" id="{F2346F97-E21A-5932-790D-5925C7096471}"/>
              </a:ext>
            </a:extLst>
          </p:cNvPr>
          <p:cNvSpPr txBox="1"/>
          <p:nvPr/>
        </p:nvSpPr>
        <p:spPr>
          <a:xfrm>
            <a:off x="7675807" y="3380900"/>
            <a:ext cx="1611496" cy="276999"/>
          </a:xfrm>
          <a:prstGeom prst="rect">
            <a:avLst/>
          </a:prstGeom>
          <a:noFill/>
        </p:spPr>
        <p:txBody>
          <a:bodyPr wrap="square">
            <a:spAutoFit/>
          </a:bodyPr>
          <a:lstStyle/>
          <a:p>
            <a:r>
              <a:rPr lang="en-CA" sz="1200" b="0" i="0">
                <a:solidFill>
                  <a:srgbClr val="FFFFFF"/>
                </a:solidFill>
                <a:effectLst/>
              </a:rPr>
              <a:t>Dam</a:t>
            </a:r>
            <a:endParaRPr lang="en-CA" sz="1200"/>
          </a:p>
        </p:txBody>
      </p:sp>
      <p:sp>
        <p:nvSpPr>
          <p:cNvPr id="21" name="TextBox 20">
            <a:extLst>
              <a:ext uri="{FF2B5EF4-FFF2-40B4-BE49-F238E27FC236}">
                <a16:creationId xmlns:a16="http://schemas.microsoft.com/office/drawing/2014/main" id="{BF9AF982-C941-B025-8D12-76077ECCAF6F}"/>
              </a:ext>
            </a:extLst>
          </p:cNvPr>
          <p:cNvSpPr txBox="1"/>
          <p:nvPr/>
        </p:nvSpPr>
        <p:spPr>
          <a:xfrm>
            <a:off x="7675807" y="3153581"/>
            <a:ext cx="1100640" cy="276999"/>
          </a:xfrm>
          <a:prstGeom prst="rect">
            <a:avLst/>
          </a:prstGeom>
          <a:noFill/>
        </p:spPr>
        <p:txBody>
          <a:bodyPr wrap="square">
            <a:spAutoFit/>
          </a:bodyPr>
          <a:lstStyle/>
          <a:p>
            <a:r>
              <a:rPr lang="iu-Cans-CA" sz="1200">
                <a:solidFill>
                  <a:schemeClr val="bg1"/>
                </a:solidFill>
                <a:latin typeface="Pigiarniq"/>
              </a:rPr>
              <a:t>ᑰᒃ ᓯᒥᒃᓯᒪᔪᖅ</a:t>
            </a:r>
          </a:p>
        </p:txBody>
      </p:sp>
      <p:sp>
        <p:nvSpPr>
          <p:cNvPr id="22" name="TextBox 21">
            <a:extLst>
              <a:ext uri="{FF2B5EF4-FFF2-40B4-BE49-F238E27FC236}">
                <a16:creationId xmlns:a16="http://schemas.microsoft.com/office/drawing/2014/main" id="{F9DC7BE6-E850-EFE6-EC46-819C33DB07B5}"/>
              </a:ext>
            </a:extLst>
          </p:cNvPr>
          <p:cNvSpPr txBox="1"/>
          <p:nvPr/>
        </p:nvSpPr>
        <p:spPr>
          <a:xfrm>
            <a:off x="3959087" y="2796589"/>
            <a:ext cx="1611496" cy="461665"/>
          </a:xfrm>
          <a:prstGeom prst="rect">
            <a:avLst/>
          </a:prstGeom>
          <a:noFill/>
        </p:spPr>
        <p:txBody>
          <a:bodyPr wrap="square">
            <a:spAutoFit/>
          </a:bodyPr>
          <a:lstStyle/>
          <a:p>
            <a:r>
              <a:rPr lang="iu-Cans-CA" sz="1200" b="0" i="0">
                <a:solidFill>
                  <a:srgbClr val="FFFFFF"/>
                </a:solidFill>
                <a:effectLst/>
                <a:latin typeface="Pigiarniq"/>
              </a:rPr>
              <a:t>ᐊᖏᔪᐋᓗᒃ ᓱᓪᓗ</a:t>
            </a:r>
            <a:endParaRPr lang="en-CA" sz="1200" b="0" i="0">
              <a:solidFill>
                <a:srgbClr val="FFFFFF"/>
              </a:solidFill>
              <a:effectLst/>
              <a:latin typeface="Pigiarniq"/>
            </a:endParaRPr>
          </a:p>
          <a:p>
            <a:r>
              <a:rPr lang="en-CA" sz="1200" b="0" i="0">
                <a:solidFill>
                  <a:srgbClr val="FFFFFF"/>
                </a:solidFill>
                <a:effectLst/>
              </a:rPr>
              <a:t>Penstock</a:t>
            </a:r>
            <a:endParaRPr lang="en-CA" sz="1200"/>
          </a:p>
        </p:txBody>
      </p:sp>
      <p:sp>
        <p:nvSpPr>
          <p:cNvPr id="23" name="TextBox 22">
            <a:extLst>
              <a:ext uri="{FF2B5EF4-FFF2-40B4-BE49-F238E27FC236}">
                <a16:creationId xmlns:a16="http://schemas.microsoft.com/office/drawing/2014/main" id="{9FD943E3-AAF3-670C-D834-7CF44E34C717}"/>
              </a:ext>
            </a:extLst>
          </p:cNvPr>
          <p:cNvSpPr txBox="1"/>
          <p:nvPr/>
        </p:nvSpPr>
        <p:spPr>
          <a:xfrm>
            <a:off x="6095619" y="1789962"/>
            <a:ext cx="1611496" cy="461665"/>
          </a:xfrm>
          <a:prstGeom prst="rect">
            <a:avLst/>
          </a:prstGeom>
          <a:noFill/>
        </p:spPr>
        <p:txBody>
          <a:bodyPr wrap="square">
            <a:spAutoFit/>
          </a:bodyPr>
          <a:lstStyle/>
          <a:p>
            <a:r>
              <a:rPr lang="iu-Cans-CA" sz="1200" b="0" i="0">
                <a:solidFill>
                  <a:srgbClr val="FFFFFF"/>
                </a:solidFill>
                <a:effectLst/>
                <a:latin typeface="Pigiarniq"/>
              </a:rPr>
              <a:t>ᑕᑕᓗᐊᕈᓂ ᑯᕕᔭᕆᐊᓕᒃ</a:t>
            </a:r>
            <a:endParaRPr lang="en-CA" sz="1200" b="0" i="0">
              <a:solidFill>
                <a:srgbClr val="FFFFFF"/>
              </a:solidFill>
              <a:effectLst/>
              <a:latin typeface="Pigiarniq"/>
            </a:endParaRPr>
          </a:p>
          <a:p>
            <a:r>
              <a:rPr lang="en-CA" sz="1200" b="0" i="0">
                <a:solidFill>
                  <a:srgbClr val="FFFFFF"/>
                </a:solidFill>
                <a:effectLst/>
              </a:rPr>
              <a:t>Spillway</a:t>
            </a:r>
            <a:endParaRPr lang="en-CA" sz="1200"/>
          </a:p>
        </p:txBody>
      </p:sp>
      <p:sp>
        <p:nvSpPr>
          <p:cNvPr id="24" name="TextBox 23">
            <a:extLst>
              <a:ext uri="{FF2B5EF4-FFF2-40B4-BE49-F238E27FC236}">
                <a16:creationId xmlns:a16="http://schemas.microsoft.com/office/drawing/2014/main" id="{98680D9E-57A9-DDC9-F0FB-FD8EC3EF1DB5}"/>
              </a:ext>
            </a:extLst>
          </p:cNvPr>
          <p:cNvSpPr txBox="1"/>
          <p:nvPr/>
        </p:nvSpPr>
        <p:spPr>
          <a:xfrm>
            <a:off x="5872855" y="886519"/>
            <a:ext cx="1611496" cy="661720"/>
          </a:xfrm>
          <a:prstGeom prst="rect">
            <a:avLst/>
          </a:prstGeom>
          <a:noFill/>
        </p:spPr>
        <p:txBody>
          <a:bodyPr wrap="square">
            <a:spAutoFit/>
          </a:bodyPr>
          <a:lstStyle/>
          <a:p>
            <a:pPr>
              <a:lnSpc>
                <a:spcPts val="1500"/>
              </a:lnSpc>
            </a:pPr>
            <a:r>
              <a:rPr lang="iu-Cans-CA" sz="1200" b="0" i="0">
                <a:solidFill>
                  <a:srgbClr val="FFFFFF"/>
                </a:solidFill>
                <a:effectLst/>
                <a:latin typeface="Pigiarniq"/>
              </a:rPr>
              <a:t>ᐊᐅᓚᐅᑎᖃᕐᕕᒃ</a:t>
            </a:r>
            <a:endParaRPr lang="iu-Cans-CA" sz="1200">
              <a:solidFill>
                <a:srgbClr val="FFFFFF"/>
              </a:solidFill>
              <a:effectLst/>
              <a:latin typeface="Pigiarniq"/>
            </a:endParaRPr>
          </a:p>
          <a:p>
            <a:pPr>
              <a:lnSpc>
                <a:spcPts val="1500"/>
              </a:lnSpc>
            </a:pPr>
            <a:r>
              <a:rPr lang="iu-Cans-CA" sz="1200" b="0" i="0">
                <a:solidFill>
                  <a:srgbClr val="FFFFFF"/>
                </a:solidFill>
                <a:effectLst/>
                <a:latin typeface="Pigiarniq"/>
              </a:rPr>
              <a:t>ᐃᒡᓗᕋᓛᖅ</a:t>
            </a:r>
            <a:endParaRPr lang="en-CA" sz="1200" b="0" i="0">
              <a:solidFill>
                <a:srgbClr val="FFFFFF"/>
              </a:solidFill>
              <a:effectLst/>
              <a:latin typeface="Pigiarniq"/>
            </a:endParaRPr>
          </a:p>
          <a:p>
            <a:r>
              <a:rPr lang="en-CA" sz="1200" b="0" i="0">
                <a:solidFill>
                  <a:srgbClr val="FFFFFF"/>
                </a:solidFill>
                <a:effectLst/>
              </a:rPr>
              <a:t>Powerhouse</a:t>
            </a:r>
            <a:endParaRPr lang="en-CA" sz="1200"/>
          </a:p>
        </p:txBody>
      </p:sp>
      <p:sp>
        <p:nvSpPr>
          <p:cNvPr id="25" name="Rectangle 24">
            <a:extLst>
              <a:ext uri="{FF2B5EF4-FFF2-40B4-BE49-F238E27FC236}">
                <a16:creationId xmlns:a16="http://schemas.microsoft.com/office/drawing/2014/main" id="{69E6D12D-233A-7BF6-762F-6DF5F1DDB441}"/>
              </a:ext>
            </a:extLst>
          </p:cNvPr>
          <p:cNvSpPr/>
          <p:nvPr/>
        </p:nvSpPr>
        <p:spPr>
          <a:xfrm>
            <a:off x="5293754" y="1160983"/>
            <a:ext cx="174718" cy="202093"/>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7" name="Straight Arrow Connector 26">
            <a:extLst>
              <a:ext uri="{FF2B5EF4-FFF2-40B4-BE49-F238E27FC236}">
                <a16:creationId xmlns:a16="http://schemas.microsoft.com/office/drawing/2014/main" id="{D88C1081-C784-7B1C-B486-A53A4EF7227C}"/>
              </a:ext>
            </a:extLst>
          </p:cNvPr>
          <p:cNvCxnSpPr/>
          <p:nvPr/>
        </p:nvCxnSpPr>
        <p:spPr>
          <a:xfrm flipH="1" flipV="1">
            <a:off x="7270376" y="3258254"/>
            <a:ext cx="313765" cy="122646"/>
          </a:xfrm>
          <a:prstGeom prst="straightConnector1">
            <a:avLst/>
          </a:prstGeom>
          <a:ln w="38100">
            <a:solidFill>
              <a:schemeClr val="bg1"/>
            </a:solidFill>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5077A52D-D085-FAC4-4CAB-E69579D8A887}"/>
              </a:ext>
            </a:extLst>
          </p:cNvPr>
          <p:cNvCxnSpPr>
            <a:cxnSpLocks/>
          </p:cNvCxnSpPr>
          <p:nvPr/>
        </p:nvCxnSpPr>
        <p:spPr>
          <a:xfrm flipH="1" flipV="1">
            <a:off x="5539543" y="1262029"/>
            <a:ext cx="333713" cy="19895"/>
          </a:xfrm>
          <a:prstGeom prst="straightConnector1">
            <a:avLst/>
          </a:prstGeom>
          <a:ln w="38100">
            <a:solidFill>
              <a:schemeClr val="bg1"/>
            </a:solidFill>
            <a:tailEnd type="triangle"/>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EDA4B2B3-CA0C-A6F3-DD7D-80821B71C4B5}"/>
              </a:ext>
            </a:extLst>
          </p:cNvPr>
          <p:cNvCxnSpPr>
            <a:cxnSpLocks/>
          </p:cNvCxnSpPr>
          <p:nvPr/>
        </p:nvCxnSpPr>
        <p:spPr>
          <a:xfrm>
            <a:off x="5158051" y="2999707"/>
            <a:ext cx="368785" cy="0"/>
          </a:xfrm>
          <a:prstGeom prst="straightConnector1">
            <a:avLst/>
          </a:prstGeom>
          <a:ln w="38100">
            <a:solidFill>
              <a:schemeClr val="bg1"/>
            </a:solidFill>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0A4C6571-DAF1-ECA5-04FF-F73BDDFD3886}"/>
              </a:ext>
            </a:extLst>
          </p:cNvPr>
          <p:cNvCxnSpPr>
            <a:cxnSpLocks/>
          </p:cNvCxnSpPr>
          <p:nvPr/>
        </p:nvCxnSpPr>
        <p:spPr>
          <a:xfrm>
            <a:off x="6508377" y="2436293"/>
            <a:ext cx="0" cy="424637"/>
          </a:xfrm>
          <a:prstGeom prst="straightConnector1">
            <a:avLst/>
          </a:prstGeom>
          <a:ln w="38100">
            <a:solidFill>
              <a:schemeClr val="bg1"/>
            </a:solidFill>
            <a:tailEnd type="triangle"/>
          </a:ln>
        </p:spPr>
        <p:style>
          <a:lnRef idx="2">
            <a:schemeClr val="accent1"/>
          </a:lnRef>
          <a:fillRef idx="0">
            <a:schemeClr val="accent1"/>
          </a:fillRef>
          <a:effectRef idx="1">
            <a:schemeClr val="accent1"/>
          </a:effectRef>
          <a:fontRef idx="minor">
            <a:schemeClr val="tx1"/>
          </a:fontRef>
        </p:style>
      </p:cxnSp>
      <p:cxnSp>
        <p:nvCxnSpPr>
          <p:cNvPr id="2" name="Google Shape;96;p16">
            <a:extLst>
              <a:ext uri="{FF2B5EF4-FFF2-40B4-BE49-F238E27FC236}">
                <a16:creationId xmlns:a16="http://schemas.microsoft.com/office/drawing/2014/main" id="{113323DF-7A6B-01F8-F186-BE97BDC541F0}"/>
              </a:ext>
            </a:extLst>
          </p:cNvPr>
          <p:cNvCxnSpPr/>
          <p:nvPr/>
        </p:nvCxnSpPr>
        <p:spPr>
          <a:xfrm rot="10800000">
            <a:off x="595152" y="322794"/>
            <a:ext cx="0" cy="829600"/>
          </a:xfrm>
          <a:prstGeom prst="straightConnector1">
            <a:avLst/>
          </a:prstGeom>
          <a:noFill/>
          <a:ln w="28575" cap="flat" cmpd="sng">
            <a:solidFill>
              <a:srgbClr val="A3CD3C"/>
            </a:solidFill>
            <a:prstDash val="solid"/>
            <a:round/>
            <a:headEnd type="none" w="med" len="med"/>
            <a:tailEnd type="none" w="med" len="med"/>
          </a:ln>
        </p:spPr>
      </p:cxnSp>
      <p:sp>
        <p:nvSpPr>
          <p:cNvPr id="4" name="Slide Number Placeholder 3">
            <a:extLst>
              <a:ext uri="{FF2B5EF4-FFF2-40B4-BE49-F238E27FC236}">
                <a16:creationId xmlns:a16="http://schemas.microsoft.com/office/drawing/2014/main" id="{B758908D-411D-EA89-7F10-28AB49D0118E}"/>
              </a:ext>
            </a:extLst>
          </p:cNvPr>
          <p:cNvSpPr>
            <a:spLocks noGrp="1"/>
          </p:cNvSpPr>
          <p:nvPr>
            <p:ph type="sldNum" sz="quarter" idx="12"/>
          </p:nvPr>
        </p:nvSpPr>
        <p:spPr/>
        <p:txBody>
          <a:bodyPr/>
          <a:lstStyle/>
          <a:p>
            <a:fld id="{AF049A9E-1475-4F8C-BAA2-4B222D5E000A}" type="slidenum">
              <a:rPr lang="en-CA" smtClean="0"/>
              <a:t>1</a:t>
            </a:fld>
            <a:endParaRPr lang="en-CA"/>
          </a:p>
        </p:txBody>
      </p:sp>
    </p:spTree>
    <p:extLst>
      <p:ext uri="{BB962C8B-B14F-4D97-AF65-F5344CB8AC3E}">
        <p14:creationId xmlns:p14="http://schemas.microsoft.com/office/powerpoint/2010/main" val="305131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312236" y="3614699"/>
            <a:ext cx="3043375" cy="2949937"/>
          </a:xfrm>
          <a:custGeom>
            <a:avLst/>
            <a:gdLst/>
            <a:ahLst/>
            <a:cxnLst/>
            <a:rect l="l" t="t" r="r" b="b"/>
            <a:pathLst>
              <a:path w="4565063" h="4424905">
                <a:moveTo>
                  <a:pt x="0" y="0"/>
                </a:moveTo>
                <a:lnTo>
                  <a:pt x="4565063" y="0"/>
                </a:lnTo>
                <a:lnTo>
                  <a:pt x="4565063" y="4424905"/>
                </a:lnTo>
                <a:lnTo>
                  <a:pt x="0" y="4424905"/>
                </a:lnTo>
                <a:lnTo>
                  <a:pt x="0" y="0"/>
                </a:lnTo>
                <a:close/>
              </a:path>
            </a:pathLst>
          </a:custGeom>
          <a:blipFill>
            <a:blip r:embed="rId2"/>
            <a:stretch>
              <a:fillRect l="-22745" r="-23287"/>
            </a:stretch>
          </a:blipFill>
        </p:spPr>
        <p:txBody>
          <a:bodyPr/>
          <a:lstStyle/>
          <a:p>
            <a:endParaRPr lang="en-CA" sz="1200"/>
          </a:p>
        </p:txBody>
      </p:sp>
      <p:sp>
        <p:nvSpPr>
          <p:cNvPr id="3" name="Freeform 3"/>
          <p:cNvSpPr/>
          <p:nvPr/>
        </p:nvSpPr>
        <p:spPr>
          <a:xfrm>
            <a:off x="244102" y="3614699"/>
            <a:ext cx="2844607" cy="2949937"/>
          </a:xfrm>
          <a:custGeom>
            <a:avLst/>
            <a:gdLst/>
            <a:ahLst/>
            <a:cxnLst/>
            <a:rect l="l" t="t" r="r" b="b"/>
            <a:pathLst>
              <a:path w="4266911" h="4424905">
                <a:moveTo>
                  <a:pt x="0" y="0"/>
                </a:moveTo>
                <a:lnTo>
                  <a:pt x="4266910" y="0"/>
                </a:lnTo>
                <a:lnTo>
                  <a:pt x="4266910" y="4424905"/>
                </a:lnTo>
                <a:lnTo>
                  <a:pt x="0" y="4424905"/>
                </a:lnTo>
                <a:lnTo>
                  <a:pt x="0" y="0"/>
                </a:lnTo>
                <a:close/>
              </a:path>
            </a:pathLst>
          </a:custGeom>
          <a:blipFill>
            <a:blip r:embed="rId3"/>
            <a:stretch>
              <a:fillRect l="-25382" r="-30562"/>
            </a:stretch>
          </a:blipFill>
        </p:spPr>
        <p:txBody>
          <a:bodyPr/>
          <a:lstStyle/>
          <a:p>
            <a:endParaRPr lang="en-CA" sz="1200"/>
          </a:p>
        </p:txBody>
      </p:sp>
      <p:sp>
        <p:nvSpPr>
          <p:cNvPr id="4" name="Freeform 4"/>
          <p:cNvSpPr/>
          <p:nvPr/>
        </p:nvSpPr>
        <p:spPr>
          <a:xfrm>
            <a:off x="6588538" y="233180"/>
            <a:ext cx="5255190" cy="6331455"/>
          </a:xfrm>
          <a:custGeom>
            <a:avLst/>
            <a:gdLst/>
            <a:ahLst/>
            <a:cxnLst/>
            <a:rect l="l" t="t" r="r" b="b"/>
            <a:pathLst>
              <a:path w="7882785" h="9497183">
                <a:moveTo>
                  <a:pt x="0" y="0"/>
                </a:moveTo>
                <a:lnTo>
                  <a:pt x="7882785" y="0"/>
                </a:lnTo>
                <a:lnTo>
                  <a:pt x="7882785" y="9497184"/>
                </a:lnTo>
                <a:lnTo>
                  <a:pt x="0" y="9497184"/>
                </a:lnTo>
                <a:lnTo>
                  <a:pt x="0" y="0"/>
                </a:lnTo>
                <a:close/>
              </a:path>
            </a:pathLst>
          </a:custGeom>
          <a:blipFill>
            <a:blip r:embed="rId4"/>
            <a:stretch>
              <a:fillRect l="-18730" t="-2808" r="-67182"/>
            </a:stretch>
          </a:blipFill>
        </p:spPr>
        <p:txBody>
          <a:bodyPr/>
          <a:lstStyle/>
          <a:p>
            <a:endParaRPr lang="en-CA" sz="1200"/>
          </a:p>
        </p:txBody>
      </p:sp>
      <p:sp>
        <p:nvSpPr>
          <p:cNvPr id="5" name="Freeform 5"/>
          <p:cNvSpPr/>
          <p:nvPr/>
        </p:nvSpPr>
        <p:spPr>
          <a:xfrm>
            <a:off x="244102" y="233179"/>
            <a:ext cx="6111509" cy="3206412"/>
          </a:xfrm>
          <a:custGeom>
            <a:avLst/>
            <a:gdLst/>
            <a:ahLst/>
            <a:cxnLst/>
            <a:rect l="l" t="t" r="r" b="b"/>
            <a:pathLst>
              <a:path w="9167264" h="4809618">
                <a:moveTo>
                  <a:pt x="0" y="0"/>
                </a:moveTo>
                <a:lnTo>
                  <a:pt x="9167264" y="0"/>
                </a:lnTo>
                <a:lnTo>
                  <a:pt x="9167264" y="4809618"/>
                </a:lnTo>
                <a:lnTo>
                  <a:pt x="0" y="4809618"/>
                </a:lnTo>
                <a:lnTo>
                  <a:pt x="0" y="0"/>
                </a:lnTo>
                <a:close/>
              </a:path>
            </a:pathLst>
          </a:custGeom>
          <a:blipFill>
            <a:blip r:embed="rId5"/>
            <a:stretch>
              <a:fillRect t="-2218" b="-24770"/>
            </a:stretch>
          </a:blipFill>
        </p:spPr>
        <p:txBody>
          <a:bodyPr/>
          <a:lstStyle/>
          <a:p>
            <a:endParaRPr lang="en-CA" sz="1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F1D00-6A3D-0329-36C3-9B0924642FBA}"/>
            </a:ext>
          </a:extLst>
        </p:cNvPr>
        <p:cNvGrpSpPr/>
        <p:nvPr/>
      </p:nvGrpSpPr>
      <p:grpSpPr>
        <a:xfrm>
          <a:off x="0" y="0"/>
          <a:ext cx="0" cy="0"/>
          <a:chOff x="0" y="0"/>
          <a:chExt cx="0" cy="0"/>
        </a:xfrm>
      </p:grpSpPr>
      <p:sp>
        <p:nvSpPr>
          <p:cNvPr id="4" name="Google Shape;95;p16">
            <a:extLst>
              <a:ext uri="{FF2B5EF4-FFF2-40B4-BE49-F238E27FC236}">
                <a16:creationId xmlns:a16="http://schemas.microsoft.com/office/drawing/2014/main" id="{DA3ED903-D000-6991-B46C-E12C778B98C0}"/>
              </a:ext>
            </a:extLst>
          </p:cNvPr>
          <p:cNvSpPr txBox="1">
            <a:spLocks/>
          </p:cNvSpPr>
          <p:nvPr/>
        </p:nvSpPr>
        <p:spPr>
          <a:xfrm>
            <a:off x="699637" y="332550"/>
            <a:ext cx="7577588"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n-CA" sz="2800" b="1">
                <a:effectLst/>
                <a:latin typeface="Raleway ExtraBold" pitchFamily="2" charset="0"/>
                <a:ea typeface="Aptos" panose="020B0004020202020204" pitchFamily="34" charset="0"/>
                <a:cs typeface="Times New Roman" panose="02020603050405020304" pitchFamily="18" charset="0"/>
              </a:rPr>
              <a:t>2025 </a:t>
            </a:r>
            <a:r>
              <a:rPr lang="iu-Cans-CA" sz="2400" b="1">
                <a:effectLst/>
                <a:latin typeface="Pigiarniq Heavy" panose="020B0903040102020104" pitchFamily="34" charset="0"/>
                <a:ea typeface="Calibri" panose="020F0502020204030204" pitchFamily="34" charset="0"/>
                <a:cs typeface="Times New Roman" panose="02020603050405020304" pitchFamily="18" charset="0"/>
              </a:rPr>
              <a:t>ᑐᑭᓕᐅᕈᑕᐅᕙᓪᓕᐊᔪᑦ</a:t>
            </a:r>
            <a:r>
              <a:rPr lang="en-CA" sz="3600" b="1">
                <a:latin typeface="Pigiarniq Heavy" panose="020B0903040102020104" pitchFamily="34" charset="0"/>
                <a:ea typeface="Calibri" panose="020F0502020204030204" pitchFamily="34" charset="0"/>
                <a:cs typeface="Times New Roman" panose="02020603050405020304" pitchFamily="18" charset="0"/>
              </a:rPr>
              <a:t> - </a:t>
            </a:r>
            <a:r>
              <a:rPr lang="iu-Cans-CA" sz="2400" b="1">
                <a:effectLst/>
                <a:latin typeface="Pigiarniq Heavy" panose="020B0903040102020104" pitchFamily="34" charset="0"/>
                <a:ea typeface="Calibri" panose="020F0502020204030204" pitchFamily="34" charset="0"/>
                <a:cs typeface="Times New Roman" panose="02020603050405020304" pitchFamily="18" charset="0"/>
              </a:rPr>
              <a:t>ᐊᐅᓚᐅᓯᕆᓂᖓ</a:t>
            </a:r>
            <a:endParaRPr lang="en-CA" sz="2400" b="1">
              <a:effectLst/>
              <a:latin typeface="Pigiarniq Heavy" panose="020B0903040102020104" pitchFamily="34" charset="0"/>
              <a:ea typeface="Calibri" panose="020F0502020204030204" pitchFamily="34" charset="0"/>
              <a:cs typeface="Times New Roman" panose="02020603050405020304" pitchFamily="18" charset="0"/>
            </a:endParaRPr>
          </a:p>
          <a:p>
            <a:pPr>
              <a:lnSpc>
                <a:spcPct val="100000"/>
              </a:lnSpc>
              <a:spcBef>
                <a:spcPts val="0"/>
              </a:spcBef>
            </a:pPr>
            <a:r>
              <a:rPr lang="en-GB" sz="2800" b="1">
                <a:solidFill>
                  <a:srgbClr val="0EA74D"/>
                </a:solidFill>
                <a:latin typeface="Raleway"/>
                <a:ea typeface="Raleway"/>
                <a:cs typeface="Raleway"/>
                <a:sym typeface="Raleway"/>
              </a:rPr>
              <a:t>2025 OBJECTIVES – ENGINEERING</a:t>
            </a:r>
          </a:p>
        </p:txBody>
      </p:sp>
      <p:sp>
        <p:nvSpPr>
          <p:cNvPr id="10" name="TextBox 9">
            <a:extLst>
              <a:ext uri="{FF2B5EF4-FFF2-40B4-BE49-F238E27FC236}">
                <a16:creationId xmlns:a16="http://schemas.microsoft.com/office/drawing/2014/main" id="{A1614679-C21D-77F0-AC57-F81EF24DEAA1}"/>
              </a:ext>
            </a:extLst>
          </p:cNvPr>
          <p:cNvSpPr txBox="1"/>
          <p:nvPr/>
        </p:nvSpPr>
        <p:spPr>
          <a:xfrm>
            <a:off x="578602" y="1508692"/>
            <a:ext cx="5517397" cy="5395195"/>
          </a:xfrm>
          <a:prstGeom prst="rect">
            <a:avLst/>
          </a:prstGeom>
          <a:noFill/>
        </p:spPr>
        <p:txBody>
          <a:bodyPr wrap="square">
            <a:spAutoFit/>
          </a:bodyPr>
          <a:lstStyle/>
          <a:p>
            <a:pPr lvl="0">
              <a:lnSpc>
                <a:spcPct val="107000"/>
              </a:lnSpc>
              <a:spcAft>
                <a:spcPts val="800"/>
              </a:spcAft>
              <a:tabLst>
                <a:tab pos="457200" algn="l"/>
              </a:tabLst>
            </a:pPr>
            <a:r>
              <a:rPr lang="iu-Cans-CA" sz="1600" b="1">
                <a:effectLst/>
                <a:latin typeface="Gadugi" panose="020B0502040204020203" pitchFamily="34" charset="0"/>
                <a:ea typeface="Calibri" panose="020F0502020204030204" pitchFamily="34" charset="0"/>
                <a:cs typeface="Times New Roman" panose="02020603050405020304" pitchFamily="18" charset="0"/>
              </a:rPr>
              <a:t>ᖃᓗᐃᓕᐅᕈᑕᐅᔪᑦ</a:t>
            </a:r>
            <a:r>
              <a:rPr lang="en-CA" sz="1600" b="1">
                <a:effectLst/>
                <a:latin typeface="Pigiarniq" panose="020B0503040102020104"/>
                <a:ea typeface="Calibri" panose="020F0502020204030204" pitchFamily="34" charset="0"/>
                <a:cs typeface="Times New Roman" panose="02020603050405020304" pitchFamily="18" charset="0"/>
              </a:rPr>
              <a:t>:</a:t>
            </a:r>
          </a:p>
          <a:p>
            <a:pPr marL="285750" lvl="0" indent="-285750">
              <a:lnSpc>
                <a:spcPct val="107000"/>
              </a:lnSpc>
              <a:buFont typeface="Arial" panose="020B0604020202020204" pitchFamily="34" charset="0"/>
              <a:buChar char="•"/>
              <a:tabLst>
                <a:tab pos="457200" algn="l"/>
              </a:tabLst>
            </a:pPr>
            <a:r>
              <a:rPr lang="iu-Cans-CA" sz="1400" kern="100">
                <a:effectLst/>
                <a:latin typeface="Pigiarniq"/>
                <a:ea typeface="Aptos" panose="020B0004020202020204" pitchFamily="34" charset="0"/>
                <a:cs typeface="Times New Roman" panose="02020603050405020304" pitchFamily="18" charset="0"/>
              </a:rPr>
              <a:t>ᐃᓂᖓ ᐃᓕᑕᐅᓇᓱᒃᑐᖅ ᓲᕐᓗ ᒪᑯᐊ:</a:t>
            </a:r>
            <a:endParaRPr lang="en-CA" sz="1400" kern="100">
              <a:effectLst/>
              <a:latin typeface="Pigiarniq"/>
              <a:ea typeface="Aptos" panose="020B0004020202020204" pitchFamily="34" charset="0"/>
              <a:cs typeface="Times New Roman" panose="02020603050405020304" pitchFamily="18" charset="0"/>
            </a:endParaRPr>
          </a:p>
          <a:p>
            <a:pPr marL="742950" lvl="1" indent="-285750">
              <a:lnSpc>
                <a:spcPct val="107000"/>
              </a:lnSpc>
              <a:buFont typeface="Arial" panose="020B0604020202020204" pitchFamily="34" charset="0"/>
              <a:buChar char="•"/>
              <a:tabLst>
                <a:tab pos="914400" algn="l"/>
              </a:tabLst>
            </a:pPr>
            <a:r>
              <a:rPr lang="iu-Cans-CA" sz="1400" kern="100">
                <a:effectLst/>
                <a:latin typeface="Pigiarniq"/>
                <a:ea typeface="Aptos" panose="020B0004020202020204" pitchFamily="34" charset="0"/>
                <a:cs typeface="Times New Roman" panose="02020603050405020304" pitchFamily="18" charset="0"/>
              </a:rPr>
              <a:t>ᐃᑦᑕᕐᓂᑕᖃᕐᕕᒃᓴᖃᕐᒪᖔ</a:t>
            </a:r>
            <a:endParaRPr lang="en-CA" sz="1400" kern="100">
              <a:effectLst/>
              <a:latin typeface="Pigiarniq"/>
              <a:ea typeface="Aptos" panose="020B0004020202020204" pitchFamily="34" charset="0"/>
              <a:cs typeface="Times New Roman" panose="02020603050405020304" pitchFamily="18" charset="0"/>
            </a:endParaRPr>
          </a:p>
          <a:p>
            <a:pPr marL="742950" lvl="1" indent="-285750">
              <a:lnSpc>
                <a:spcPct val="107000"/>
              </a:lnSpc>
              <a:buFont typeface="Arial" panose="020B0604020202020204" pitchFamily="34" charset="0"/>
              <a:buChar char="•"/>
              <a:tabLst>
                <a:tab pos="914400" algn="l"/>
              </a:tabLst>
            </a:pPr>
            <a:r>
              <a:rPr lang="iu-Cans-CA" sz="1400" kern="100">
                <a:effectLst/>
                <a:latin typeface="Pigiarniq"/>
                <a:ea typeface="Aptos" panose="020B0004020202020204" pitchFamily="34" charset="0"/>
                <a:cs typeface="Times New Roman" panose="02020603050405020304" pitchFamily="18" charset="0"/>
              </a:rPr>
              <a:t>ᐊᕙᑎᖓ ᐃᓕᑕᐅᓇᓱᑦᑎᐊᕐᓗᓂ</a:t>
            </a:r>
            <a:endParaRPr lang="en-CA" sz="1400" kern="100">
              <a:effectLst/>
              <a:latin typeface="Pigiarniq"/>
              <a:ea typeface="Aptos" panose="020B0004020202020204" pitchFamily="34" charset="0"/>
              <a:cs typeface="Times New Roman" panose="02020603050405020304" pitchFamily="18" charset="0"/>
            </a:endParaRPr>
          </a:p>
          <a:p>
            <a:pPr marL="742950" lvl="1" indent="-285750">
              <a:lnSpc>
                <a:spcPct val="107000"/>
              </a:lnSpc>
              <a:buFont typeface="Arial" panose="020B0604020202020204" pitchFamily="34" charset="0"/>
              <a:buChar char="•"/>
              <a:tabLst>
                <a:tab pos="914400" algn="l"/>
              </a:tabLst>
            </a:pPr>
            <a:r>
              <a:rPr lang="iu-Cans-CA" sz="1400" kern="100">
                <a:effectLst/>
                <a:latin typeface="Pigiarniq"/>
                <a:ea typeface="Aptos" panose="020B0004020202020204" pitchFamily="34" charset="0"/>
                <a:cs typeface="Times New Roman" panose="02020603050405020304" pitchFamily="18" charset="0"/>
              </a:rPr>
              <a:t>ᒪᓂᕋᖓ ᐋᕿᒃᓯᓯᒪᕕᐅᔪᓐᓴᕐᒪᖔᑦ ᖃᐅᔨᓴᖅᑕᐅᓗᓂ ᐊᒻᒪᓗ ᓄᓇᓐᖑᐊᓕᐅᕐᓗᑎᒃ ᐃᓂᖓᓂᒃ</a:t>
            </a:r>
            <a:endParaRPr lang="en-CA" sz="1400" kern="100">
              <a:effectLst/>
              <a:latin typeface="Pigiarniq"/>
              <a:ea typeface="Aptos" panose="020B0004020202020204" pitchFamily="34" charset="0"/>
              <a:cs typeface="Times New Roman" panose="02020603050405020304" pitchFamily="18" charset="0"/>
            </a:endParaRPr>
          </a:p>
          <a:p>
            <a:pPr marL="342900" lvl="0" indent="-342900">
              <a:lnSpc>
                <a:spcPct val="107000"/>
              </a:lnSpc>
              <a:buFont typeface="Arial" panose="020B0604020202020204" pitchFamily="34" charset="0"/>
              <a:buChar char="•"/>
              <a:tabLst>
                <a:tab pos="457200" algn="l"/>
              </a:tabLst>
            </a:pPr>
            <a:r>
              <a:rPr lang="iu-Cans-CA" sz="1400" kern="100">
                <a:effectLst/>
                <a:latin typeface="Pigiarniq"/>
                <a:ea typeface="Aptos" panose="020B0004020202020204" pitchFamily="34" charset="0"/>
                <a:cs typeface="Times New Roman" panose="02020603050405020304" pitchFamily="18" charset="0"/>
              </a:rPr>
              <a:t>ᐱᕚᓪᓕᕈᑎᒃᓴᑦ ᑕᖏᒃᓴᖏᑦ ᐱᒋᐊᖅᐸᓪᓕᐊᓕᓵᖅᑎᓪᓗᒍ ᓴᓇᓯᒪᓇᔭᕐᓂᖓ ᐊᒻᒪᓗ ᑐᑭᓕᐅᑦᑎᐊᕐᓗᒋᑦ ᐊᑭᖏᑦ ᐊᒻᒪᓗ ᐱᓕᕆᔭᐅᔪᓐᓇᕐᕕᒃᓴᖓᓄᑦ ᓇᓚᐅᑖᖅᓯᒪᔪᑦ</a:t>
            </a:r>
            <a:endParaRPr lang="en-CA" sz="1400" kern="100">
              <a:effectLst/>
              <a:latin typeface="Pigiarniq"/>
              <a:ea typeface="Aptos" panose="020B0004020202020204" pitchFamily="34" charset="0"/>
              <a:cs typeface="Times New Roman" panose="02020603050405020304" pitchFamily="18" charset="0"/>
            </a:endParaRPr>
          </a:p>
          <a:p>
            <a:pPr marL="342900" lvl="0" indent="-342900">
              <a:lnSpc>
                <a:spcPct val="107000"/>
              </a:lnSpc>
              <a:buFont typeface="Arial" panose="020B0604020202020204" pitchFamily="34" charset="0"/>
              <a:buChar char="•"/>
              <a:tabLst>
                <a:tab pos="457200" algn="l"/>
              </a:tabLst>
            </a:pPr>
            <a:r>
              <a:rPr lang="iu-Cans-CA" sz="1400" kern="100">
                <a:effectLst/>
                <a:latin typeface="Pigiarniq"/>
                <a:ea typeface="Aptos" panose="020B0004020202020204" pitchFamily="34" charset="0"/>
                <a:cs typeface="Times New Roman" panose="02020603050405020304" pitchFamily="18" charset="0"/>
              </a:rPr>
              <a:t>ᑲᔪᓯᔪᒥᒃ ᕿᓂᕐᓗᑎᒃ ᓴᓇᔭᐅᔪᒧᒃ ᑮᓇᐅᔭᒃᓴᓂᒃ</a:t>
            </a:r>
            <a:endParaRPr lang="en-CA" sz="1400" kern="100">
              <a:effectLst/>
              <a:latin typeface="Pigiarniq"/>
              <a:ea typeface="Aptos" panose="020B000402020202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iu-Cans-CA" sz="1400">
                <a:effectLst/>
                <a:latin typeface="Gadugi" panose="020B0502040204020203" pitchFamily="34" charset="0"/>
                <a:ea typeface="Calibri" panose="020F0502020204030204" pitchFamily="34" charset="0"/>
                <a:cs typeface="Times New Roman" panose="02020603050405020304" pitchFamily="18" charset="0"/>
              </a:rPr>
              <a:t>ᐱᓕᕆᖃᑎᒋᓗᒋᑦ ᖁᓪᓕᒃᑯᑦ ᐱᔭᕐᓂᓐᖏᑦᑐᓂᒃ ᐊᒻᒪᓗ ᖃᓄᐃᓕᐅᕆᐊᖃᖅᑐᓂᒃ ᓂᕆᒋᔭᖓᓐᓄᑦ</a:t>
            </a:r>
            <a:endParaRPr lang="en-CA" sz="800" kern="100">
              <a:latin typeface="Pigiarniq" panose="020B0503040102020104"/>
              <a:ea typeface="Aptos" panose="020B0004020202020204" pitchFamily="34" charset="0"/>
              <a:cs typeface="Times New Roman" panose="02020603050405020304" pitchFamily="18" charset="0"/>
            </a:endParaRPr>
          </a:p>
          <a:p>
            <a:pPr>
              <a:lnSpc>
                <a:spcPct val="115000"/>
              </a:lnSpc>
              <a:spcAft>
                <a:spcPts val="800"/>
              </a:spcAft>
            </a:pPr>
            <a:r>
              <a:rPr lang="iu-Cans-CA" sz="1400" b="1" kern="100">
                <a:solidFill>
                  <a:schemeClr val="bg1"/>
                </a:solidFill>
                <a:effectLst/>
                <a:highlight>
                  <a:srgbClr val="0EA74D"/>
                </a:highlight>
                <a:latin typeface="Gadugi" panose="020B0502040204020203" pitchFamily="34" charset="0"/>
                <a:ea typeface="Calibri" panose="020F0502020204030204" pitchFamily="34" charset="0"/>
                <a:cs typeface="Times New Roman" panose="02020603050405020304" pitchFamily="18" charset="0"/>
              </a:rPr>
              <a:t>ᑐᑭᓕᐅᕈᑕᐅᕙᓪᓕᐊᔪᖅ</a:t>
            </a:r>
            <a:r>
              <a:rPr lang="en-US" sz="1400" b="1" kern="100">
                <a:solidFill>
                  <a:schemeClr val="bg1"/>
                </a:solidFill>
                <a:effectLst/>
                <a:highlight>
                  <a:srgbClr val="0EA74D"/>
                </a:highlight>
                <a:latin typeface="Pigiarniq" panose="020B0503040102020104"/>
                <a:ea typeface="Calibri" panose="020F0502020204030204" pitchFamily="34" charset="0"/>
                <a:cs typeface="Times New Roman" panose="02020603050405020304" pitchFamily="18" charset="0"/>
              </a:rPr>
              <a:t>:</a:t>
            </a:r>
            <a:r>
              <a:rPr lang="en-US" sz="1400" kern="100">
                <a:solidFill>
                  <a:schemeClr val="bg1"/>
                </a:solidFill>
                <a:effectLst/>
                <a:highlight>
                  <a:srgbClr val="0EA74D"/>
                </a:highlight>
                <a:latin typeface="Pigiarniq" panose="020B0503040102020104"/>
                <a:ea typeface="Calibri" panose="020F0502020204030204" pitchFamily="34" charset="0"/>
                <a:cs typeface="Times New Roman" panose="02020603050405020304" pitchFamily="18" charset="0"/>
              </a:rPr>
              <a:t> </a:t>
            </a:r>
            <a:r>
              <a:rPr lang="iu-Cans-CA" sz="1400" kern="100">
                <a:effectLst/>
                <a:latin typeface="Gadugi" panose="020B0502040204020203" pitchFamily="34" charset="0"/>
                <a:ea typeface="Calibri" panose="020F0502020204030204" pitchFamily="34" charset="0"/>
                <a:cs typeface="Times New Roman" panose="02020603050405020304" pitchFamily="18" charset="0"/>
              </a:rPr>
              <a:t>ᓄᐊᑦᑎᓗᓯ ᐊᒻᒪᓗ ᖃᐅᔨᓇᓱᒃᓗᓯ ᓄᓇᒥ ᖃᐅᔨᓴᖅᓯᒪᔪᓂᒃ ᑐᑭᓯᓗᒋᑦ ᖃᓄᖅ ᓴᓇᓯᒪᓂᖓ ᑐᑭᖃᑦᑎᐊᕋᔭᖅᐸ ᐃᖃᓗᐃᑦ ᐱᔪᒪᔭᖏᓐᓄᑦ</a:t>
            </a:r>
            <a:r>
              <a:rPr lang="en-US" sz="1400" kern="100">
                <a:effectLst/>
                <a:latin typeface="Pigiarniq" panose="020B0503040102020104"/>
                <a:ea typeface="Calibri" panose="020F0502020204030204" pitchFamily="34" charset="0"/>
                <a:cs typeface="Times New Roman" panose="02020603050405020304" pitchFamily="18" charset="0"/>
              </a:rPr>
              <a:t>: </a:t>
            </a:r>
            <a:endParaRPr lang="en-CA" sz="1400" kern="100">
              <a:effectLst/>
              <a:latin typeface="Pigiarniq" panose="020B0503040102020104"/>
              <a:ea typeface="Calibri" panose="020F0502020204030204" pitchFamily="34" charset="0"/>
              <a:cs typeface="Times New Roman" panose="02020603050405020304" pitchFamily="18" charset="0"/>
            </a:endParaRPr>
          </a:p>
          <a:p>
            <a:pPr marL="800100" lvl="1" indent="-342900">
              <a:lnSpc>
                <a:spcPct val="115000"/>
              </a:lnSpc>
              <a:buFont typeface="+mj-lt"/>
              <a:buAutoNum type="arabicPeriod"/>
              <a:tabLst>
                <a:tab pos="914400" algn="l"/>
              </a:tabLst>
            </a:pPr>
            <a:r>
              <a:rPr lang="iu-Cans-CA" sz="1400" kern="100">
                <a:effectLst/>
                <a:latin typeface="Gadugi" panose="020B0502040204020203" pitchFamily="34" charset="0"/>
                <a:ea typeface="Calibri" panose="020F0502020204030204" pitchFamily="34" charset="0"/>
                <a:cs typeface="Gadugi" panose="020B0502040204020203" pitchFamily="34" charset="0"/>
              </a:rPr>
              <a:t>ᑖᓐᓇᑐᐊᖅ ᑕᒪᐃᓐᓄᑦ ᐃᒪᖃᐅᑎᖃᕐᕕᖓ?</a:t>
            </a:r>
            <a:endParaRPr lang="en-CA" sz="1400" kern="100">
              <a:effectLst/>
              <a:latin typeface="Pigiarniq" panose="020B0503040102020104"/>
              <a:ea typeface="Calibri" panose="020F0502020204030204" pitchFamily="34" charset="0"/>
              <a:cs typeface="Times New Roman" panose="02020603050405020304" pitchFamily="18" charset="0"/>
            </a:endParaRPr>
          </a:p>
          <a:p>
            <a:pPr marL="800100" lvl="1" indent="-342900">
              <a:lnSpc>
                <a:spcPct val="115000"/>
              </a:lnSpc>
              <a:buFont typeface="+mj-lt"/>
              <a:buAutoNum type="arabicPeriod"/>
              <a:tabLst>
                <a:tab pos="914400" algn="l"/>
              </a:tabLst>
            </a:pPr>
            <a:r>
              <a:rPr lang="iu-Cans-CA" sz="1400" kern="100">
                <a:effectLst/>
                <a:latin typeface="Gadugi" panose="020B0502040204020203" pitchFamily="34" charset="0"/>
                <a:ea typeface="Calibri" panose="020F0502020204030204" pitchFamily="34" charset="0"/>
                <a:cs typeface="Times New Roman" panose="02020603050405020304" pitchFamily="18" charset="0"/>
              </a:rPr>
              <a:t>ᑕᒪᐃᓐᓄᑦ ᐃᒪᖃᐅᑎᖃᕐᕕᖓ + ᖁᓛᓂ ᐃᒪᖃᐅᑎᖃᕐᕕᖕᒥᑦ ᐃᑲᔪᖅᑕᐅᓗᓂ?</a:t>
            </a:r>
            <a:endParaRPr lang="en-CA" sz="1400" kern="100">
              <a:effectLst/>
              <a:latin typeface="Pigiarniq" panose="020B0503040102020104"/>
              <a:ea typeface="Calibri" panose="020F0502020204030204" pitchFamily="34" charset="0"/>
              <a:cs typeface="Times New Roman" panose="02020603050405020304" pitchFamily="18" charset="0"/>
            </a:endParaRPr>
          </a:p>
          <a:p>
            <a:pPr marL="800100" lvl="1" indent="-342900">
              <a:lnSpc>
                <a:spcPct val="115000"/>
              </a:lnSpc>
              <a:buFont typeface="+mj-lt"/>
              <a:buAutoNum type="arabicPeriod"/>
              <a:tabLst>
                <a:tab pos="914400" algn="l"/>
              </a:tabLst>
            </a:pPr>
            <a:r>
              <a:rPr lang="iu-Cans-CA" sz="1400" kern="100">
                <a:effectLst/>
                <a:latin typeface="Gadugi" panose="020B0502040204020203" pitchFamily="34" charset="0"/>
                <a:ea typeface="Calibri" panose="020F0502020204030204" pitchFamily="34" charset="0"/>
                <a:cs typeface="Times New Roman" panose="02020603050405020304" pitchFamily="18" charset="0"/>
              </a:rPr>
              <a:t>ᑕᒪᐃᓐᓄᑦ ᐃᒪᖃᐅᑎᖃᕐᕕᖓ+ ᐃᓚᓗᒍ ᐊᓄᕆᒃᑯᑦ ᐆᒻᒪᖁᑎᖃᐅᑎᒃᓴᒥᒃ?</a:t>
            </a:r>
            <a:endParaRPr lang="en-CA" sz="1400" kern="100">
              <a:effectLst/>
              <a:latin typeface="Pigiarniq" panose="020B0503040102020104"/>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endParaRPr lang="en-CA" sz="1400" kern="100">
              <a:effectLst/>
              <a:latin typeface="Pigiarniq"/>
              <a:ea typeface="Aptos" panose="020B00040202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98DB5216-D15F-7E44-9924-E616F94FD1C4}"/>
              </a:ext>
            </a:extLst>
          </p:cNvPr>
          <p:cNvSpPr txBox="1"/>
          <p:nvPr/>
        </p:nvSpPr>
        <p:spPr>
          <a:xfrm>
            <a:off x="6457952" y="1508692"/>
            <a:ext cx="4900928" cy="5016758"/>
          </a:xfrm>
          <a:prstGeom prst="rect">
            <a:avLst/>
          </a:prstGeom>
          <a:noFill/>
        </p:spPr>
        <p:txBody>
          <a:bodyPr wrap="square">
            <a:spAutoFit/>
          </a:bodyPr>
          <a:lstStyle/>
          <a:p>
            <a:pPr marL="0" indent="0">
              <a:buNone/>
            </a:pPr>
            <a:r>
              <a:rPr lang="en-US" sz="1600" b="1" dirty="0"/>
              <a:t>Activities: </a:t>
            </a:r>
          </a:p>
          <a:p>
            <a:pPr marL="285750" indent="-285750">
              <a:buFont typeface="Arial" panose="020B0604020202020204" pitchFamily="34" charset="0"/>
              <a:buChar char="•"/>
            </a:pPr>
            <a:r>
              <a:rPr lang="en-US" sz="1600" dirty="0"/>
              <a:t>Site studies and data collection such as:</a:t>
            </a:r>
          </a:p>
          <a:p>
            <a:pPr marL="742950" lvl="1" indent="-285750">
              <a:buFont typeface="Arial" panose="020B0604020202020204" pitchFamily="34" charset="0"/>
              <a:buChar char="•"/>
            </a:pPr>
            <a:r>
              <a:rPr lang="en-US" sz="1600" dirty="0"/>
              <a:t>Archaeological survey</a:t>
            </a:r>
          </a:p>
          <a:p>
            <a:pPr marL="742950" lvl="1" indent="-285750">
              <a:buFont typeface="Arial" panose="020B0604020202020204" pitchFamily="34" charset="0"/>
              <a:buChar char="•"/>
            </a:pPr>
            <a:r>
              <a:rPr lang="en-US" sz="1600" dirty="0"/>
              <a:t>Environmental studies</a:t>
            </a:r>
          </a:p>
          <a:p>
            <a:pPr marL="742950" lvl="1" indent="-285750">
              <a:buFont typeface="Arial" panose="020B0604020202020204" pitchFamily="34" charset="0"/>
              <a:buChar char="•"/>
            </a:pPr>
            <a:r>
              <a:rPr lang="en-US" sz="1600" dirty="0"/>
              <a:t>Geotechnical investigation and topographic mapping</a:t>
            </a:r>
          </a:p>
          <a:p>
            <a:pPr marL="285750" indent="-285750">
              <a:buFont typeface="Arial" panose="020B0604020202020204" pitchFamily="34" charset="0"/>
              <a:buChar char="•"/>
            </a:pPr>
            <a:r>
              <a:rPr lang="en-US" sz="1600" dirty="0"/>
              <a:t>Advance concept to </a:t>
            </a:r>
            <a:r>
              <a:rPr lang="en-US" sz="1600" b="1" dirty="0"/>
              <a:t>preliminary design</a:t>
            </a:r>
            <a:r>
              <a:rPr lang="en-US" sz="1600" dirty="0"/>
              <a:t> and refine cost and capacity estimates</a:t>
            </a:r>
          </a:p>
          <a:p>
            <a:pPr marL="285750" indent="-285750">
              <a:buFont typeface="Arial" panose="020B0604020202020204" pitchFamily="34" charset="0"/>
              <a:buChar char="•"/>
            </a:pPr>
            <a:r>
              <a:rPr lang="en-US" sz="1600" dirty="0"/>
              <a:t>Continue to seek project funding</a:t>
            </a:r>
          </a:p>
          <a:p>
            <a:pPr marL="285750" indent="-285750">
              <a:buFont typeface="Arial" panose="020B0604020202020204" pitchFamily="34" charset="0"/>
              <a:buChar char="•"/>
            </a:pPr>
            <a:r>
              <a:rPr lang="en-US" sz="1600" dirty="0"/>
              <a:t>Engage QEC on logistical and technical expectations</a:t>
            </a:r>
          </a:p>
          <a:p>
            <a:pPr marL="285750" indent="-285750">
              <a:buFont typeface="Arial" panose="020B0604020202020204" pitchFamily="34" charset="0"/>
              <a:buChar char="•"/>
            </a:pPr>
            <a:endParaRPr lang="en-US" sz="1600" dirty="0"/>
          </a:p>
          <a:p>
            <a:endParaRPr lang="en-US" sz="1600" dirty="0"/>
          </a:p>
          <a:p>
            <a:r>
              <a:rPr lang="en-US" sz="1600" b="1" dirty="0">
                <a:highlight>
                  <a:srgbClr val="B6D763"/>
                </a:highlight>
              </a:rPr>
              <a:t>Objective:</a:t>
            </a:r>
            <a:r>
              <a:rPr lang="en-US" sz="1600" dirty="0">
                <a:highlight>
                  <a:srgbClr val="B6D763"/>
                </a:highlight>
              </a:rPr>
              <a:t> </a:t>
            </a:r>
            <a:r>
              <a:rPr lang="en-US" sz="1600" dirty="0"/>
              <a:t>Collect and analyze field data to understand what design makes most sense for Iqaluit's needs: </a:t>
            </a:r>
          </a:p>
          <a:p>
            <a:pPr marL="742950" lvl="1" indent="-285750">
              <a:buFont typeface="+mj-lt"/>
              <a:buAutoNum type="arabicPeriod"/>
            </a:pPr>
            <a:r>
              <a:rPr lang="en-US" sz="1600" dirty="0">
                <a:solidFill>
                  <a:srgbClr val="1D1C1D"/>
                </a:solidFill>
              </a:rPr>
              <a:t>Main reservoir only?</a:t>
            </a:r>
          </a:p>
          <a:p>
            <a:pPr marL="742950" lvl="1" indent="-285750">
              <a:buFont typeface="+mj-lt"/>
              <a:buAutoNum type="arabicPeriod"/>
            </a:pPr>
            <a:r>
              <a:rPr lang="en-US" sz="1600" dirty="0">
                <a:solidFill>
                  <a:srgbClr val="1D1C1D"/>
                </a:solidFill>
              </a:rPr>
              <a:t>Main reservoir + upper reservoir to support?</a:t>
            </a:r>
          </a:p>
          <a:p>
            <a:pPr marL="742950" lvl="1" indent="-285750">
              <a:buFont typeface="+mj-lt"/>
              <a:buAutoNum type="arabicPeriod"/>
            </a:pPr>
            <a:r>
              <a:rPr lang="en-US" sz="1600" dirty="0">
                <a:solidFill>
                  <a:srgbClr val="1D1C1D"/>
                </a:solidFill>
              </a:rPr>
              <a:t>Main reservoir + added wind energy?</a:t>
            </a:r>
          </a:p>
          <a:p>
            <a:pPr marL="285750" indent="-285750">
              <a:buFont typeface="Arial" panose="020B0604020202020204" pitchFamily="34" charset="0"/>
              <a:buChar char="•"/>
            </a:pPr>
            <a:endParaRPr lang="en-US" sz="1600" dirty="0"/>
          </a:p>
        </p:txBody>
      </p:sp>
      <p:cxnSp>
        <p:nvCxnSpPr>
          <p:cNvPr id="2" name="Google Shape;96;p16">
            <a:extLst>
              <a:ext uri="{FF2B5EF4-FFF2-40B4-BE49-F238E27FC236}">
                <a16:creationId xmlns:a16="http://schemas.microsoft.com/office/drawing/2014/main" id="{F1831753-D52F-90E4-FEC5-F6AF86A15896}"/>
              </a:ext>
            </a:extLst>
          </p:cNvPr>
          <p:cNvCxnSpPr/>
          <p:nvPr/>
        </p:nvCxnSpPr>
        <p:spPr>
          <a:xfrm rot="10800000">
            <a:off x="578603" y="387950"/>
            <a:ext cx="0" cy="829600"/>
          </a:xfrm>
          <a:prstGeom prst="straightConnector1">
            <a:avLst/>
          </a:prstGeom>
          <a:noFill/>
          <a:ln w="28575" cap="flat" cmpd="sng">
            <a:solidFill>
              <a:srgbClr val="A3CD3C"/>
            </a:solidFill>
            <a:prstDash val="solid"/>
            <a:round/>
            <a:headEnd type="none" w="med" len="med"/>
            <a:tailEnd type="none" w="med" len="med"/>
          </a:ln>
        </p:spPr>
      </p:cxnSp>
      <p:sp>
        <p:nvSpPr>
          <p:cNvPr id="3" name="Slide Number Placeholder 2">
            <a:extLst>
              <a:ext uri="{FF2B5EF4-FFF2-40B4-BE49-F238E27FC236}">
                <a16:creationId xmlns:a16="http://schemas.microsoft.com/office/drawing/2014/main" id="{6D864919-715B-B474-5F82-D887FECAF907}"/>
              </a:ext>
            </a:extLst>
          </p:cNvPr>
          <p:cNvSpPr>
            <a:spLocks noGrp="1"/>
          </p:cNvSpPr>
          <p:nvPr>
            <p:ph type="sldNum" sz="quarter" idx="12"/>
          </p:nvPr>
        </p:nvSpPr>
        <p:spPr/>
        <p:txBody>
          <a:bodyPr/>
          <a:lstStyle/>
          <a:p>
            <a:fld id="{AF049A9E-1475-4F8C-BAA2-4B222D5E000A}" type="slidenum">
              <a:rPr lang="en-CA" smtClean="0"/>
              <a:t>3</a:t>
            </a:fld>
            <a:endParaRPr lang="en-CA"/>
          </a:p>
        </p:txBody>
      </p:sp>
      <p:pic>
        <p:nvPicPr>
          <p:cNvPr id="5" name="Google Shape;68;p14">
            <a:extLst>
              <a:ext uri="{FF2B5EF4-FFF2-40B4-BE49-F238E27FC236}">
                <a16:creationId xmlns:a16="http://schemas.microsoft.com/office/drawing/2014/main" id="{F79E22AC-A064-33EC-C82E-75B7C3019EFA}"/>
              </a:ext>
            </a:extLst>
          </p:cNvPr>
          <p:cNvPicPr preferRelativeResize="0"/>
          <p:nvPr/>
        </p:nvPicPr>
        <p:blipFill>
          <a:blip r:embed="rId3">
            <a:alphaModFix amt="44000"/>
          </a:blip>
          <a:stretch>
            <a:fillRect/>
          </a:stretch>
        </p:blipFill>
        <p:spPr>
          <a:xfrm rot="1331242">
            <a:off x="7986748" y="48527"/>
            <a:ext cx="5424521" cy="1525639"/>
          </a:xfrm>
          <a:prstGeom prst="rect">
            <a:avLst/>
          </a:prstGeom>
          <a:noFill/>
          <a:ln>
            <a:noFill/>
          </a:ln>
        </p:spPr>
      </p:pic>
    </p:spTree>
    <p:extLst>
      <p:ext uri="{BB962C8B-B14F-4D97-AF65-F5344CB8AC3E}">
        <p14:creationId xmlns:p14="http://schemas.microsoft.com/office/powerpoint/2010/main" val="3133740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AEFEB-E1F9-6950-4826-9021C7E3C3F6}"/>
            </a:ext>
          </a:extLst>
        </p:cNvPr>
        <p:cNvGrpSpPr/>
        <p:nvPr/>
      </p:nvGrpSpPr>
      <p:grpSpPr>
        <a:xfrm>
          <a:off x="0" y="0"/>
          <a:ext cx="0" cy="0"/>
          <a:chOff x="0" y="0"/>
          <a:chExt cx="0" cy="0"/>
        </a:xfrm>
      </p:grpSpPr>
      <p:sp>
        <p:nvSpPr>
          <p:cNvPr id="4" name="Google Shape;95;p16">
            <a:extLst>
              <a:ext uri="{FF2B5EF4-FFF2-40B4-BE49-F238E27FC236}">
                <a16:creationId xmlns:a16="http://schemas.microsoft.com/office/drawing/2014/main" id="{35F65EA1-C2B4-E2B0-E8EF-845E2BCC7ABC}"/>
              </a:ext>
            </a:extLst>
          </p:cNvPr>
          <p:cNvSpPr txBox="1">
            <a:spLocks/>
          </p:cNvSpPr>
          <p:nvPr/>
        </p:nvSpPr>
        <p:spPr>
          <a:xfrm>
            <a:off x="595613" y="376039"/>
            <a:ext cx="8729362"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n-CA" sz="2800">
                <a:latin typeface="Raleway ExtraBold" pitchFamily="2" charset="0"/>
                <a:ea typeface="Aptos" panose="020B0004020202020204" pitchFamily="34" charset="0"/>
                <a:cs typeface="Times New Roman" panose="02020603050405020304" pitchFamily="18" charset="0"/>
              </a:rPr>
              <a:t>2025</a:t>
            </a:r>
            <a:r>
              <a:rPr lang="iu-Cans-CA" sz="2800">
                <a:effectLst/>
                <a:latin typeface="Pigiarniq Heavy" panose="020B0903040102020104" pitchFamily="34" charset="0"/>
                <a:ea typeface="Aptos" panose="020B0004020202020204" pitchFamily="34" charset="0"/>
                <a:cs typeface="Times New Roman" panose="02020603050405020304" pitchFamily="18" charset="0"/>
              </a:rPr>
              <a:t> </a:t>
            </a:r>
            <a:r>
              <a:rPr lang="iu-Cans-CA" sz="2400" b="1">
                <a:effectLst/>
                <a:latin typeface="Pigiarniq Heavy" panose="020B0903040102020104" pitchFamily="34" charset="0"/>
                <a:ea typeface="Calibri" panose="020F0502020204030204" pitchFamily="34" charset="0"/>
                <a:cs typeface="Times New Roman" panose="02020603050405020304" pitchFamily="18" charset="0"/>
              </a:rPr>
              <a:t>ᑐᑭᓕᐅᕈᑕᐅᕙᓪᓕᐊᔪᑦ</a:t>
            </a:r>
            <a:r>
              <a:rPr lang="en-US" sz="2400">
                <a:effectLst/>
                <a:latin typeface="Pigiarniq Heavy" panose="020B0903040102020104" pitchFamily="34" charset="0"/>
                <a:ea typeface="Aptos" panose="020B0004020202020204" pitchFamily="34" charset="0"/>
                <a:cs typeface="Times New Roman" panose="02020603050405020304" pitchFamily="18" charset="0"/>
              </a:rPr>
              <a:t> - </a:t>
            </a:r>
            <a:r>
              <a:rPr lang="iu-Cans-CA" sz="2400">
                <a:effectLst/>
                <a:latin typeface="Pigiarniq Heavy" panose="020B0903040102020104" pitchFamily="34" charset="0"/>
                <a:ea typeface="Aptos" panose="020B0004020202020204" pitchFamily="34" charset="0"/>
                <a:cs typeface="Times New Roman" panose="02020603050405020304" pitchFamily="18" charset="0"/>
              </a:rPr>
              <a:t>ᐱᓕᕆᖃᑎᒌᖕᓂᖅ</a:t>
            </a:r>
            <a:endParaRPr lang="en-CA" sz="2800">
              <a:effectLst/>
              <a:latin typeface="Pigiarniq Heavy" panose="020B0903040102020104" pitchFamily="34" charset="0"/>
              <a:ea typeface="Aptos" panose="020B0004020202020204" pitchFamily="34" charset="0"/>
              <a:cs typeface="Times New Roman" panose="02020603050405020304" pitchFamily="18" charset="0"/>
            </a:endParaRPr>
          </a:p>
          <a:p>
            <a:pPr>
              <a:lnSpc>
                <a:spcPct val="100000"/>
              </a:lnSpc>
              <a:spcBef>
                <a:spcPts val="0"/>
              </a:spcBef>
            </a:pPr>
            <a:r>
              <a:rPr lang="en-GB" sz="2933" b="1">
                <a:solidFill>
                  <a:srgbClr val="0EA74D"/>
                </a:solidFill>
                <a:latin typeface="Raleway"/>
                <a:ea typeface="Raleway"/>
                <a:cs typeface="Raleway"/>
                <a:sym typeface="Raleway"/>
              </a:rPr>
              <a:t>2025 OBJECTIVES - ENGAGEMENTS</a:t>
            </a:r>
          </a:p>
        </p:txBody>
      </p:sp>
      <p:sp>
        <p:nvSpPr>
          <p:cNvPr id="12" name="TextBox 11">
            <a:extLst>
              <a:ext uri="{FF2B5EF4-FFF2-40B4-BE49-F238E27FC236}">
                <a16:creationId xmlns:a16="http://schemas.microsoft.com/office/drawing/2014/main" id="{92670F0B-2436-8AEF-02EE-93D1CF910FE2}"/>
              </a:ext>
            </a:extLst>
          </p:cNvPr>
          <p:cNvSpPr txBox="1"/>
          <p:nvPr/>
        </p:nvSpPr>
        <p:spPr>
          <a:xfrm>
            <a:off x="590629" y="1430550"/>
            <a:ext cx="5370142" cy="2722861"/>
          </a:xfrm>
          <a:prstGeom prst="rect">
            <a:avLst/>
          </a:prstGeom>
          <a:noFill/>
        </p:spPr>
        <p:txBody>
          <a:bodyPr wrap="square" rtlCol="0">
            <a:spAutoFit/>
          </a:bodyPr>
          <a:lstStyle/>
          <a:p>
            <a:r>
              <a:rPr lang="en-US" sz="1400" b="1">
                <a:latin typeface="Pigiarniq" panose="020B0503040102020104"/>
              </a:rPr>
              <a:t>2025 </a:t>
            </a:r>
            <a:r>
              <a:rPr lang="iu-Cans-CA" sz="1400">
                <a:effectLst/>
                <a:latin typeface="Pigiarniq Heavy" panose="020B0903040102020104" pitchFamily="34" charset="0"/>
                <a:ea typeface="Aptos" panose="020B0004020202020204" pitchFamily="34" charset="0"/>
                <a:cs typeface="Times New Roman" panose="02020603050405020304" pitchFamily="18" charset="0"/>
              </a:rPr>
              <a:t>ᐱᓕᕆᖃᑎᒌᖕᓂᖅ</a:t>
            </a:r>
            <a:r>
              <a:rPr lang="en-US" sz="1400" b="1">
                <a:latin typeface="Pigiarniq" panose="020B0503040102020104"/>
              </a:rPr>
              <a:t>: </a:t>
            </a:r>
          </a:p>
          <a:p>
            <a:pPr marL="285750" indent="-285750">
              <a:buFont typeface="Arial" panose="020B0604020202020204" pitchFamily="34" charset="0"/>
              <a:buChar char="•"/>
            </a:pPr>
            <a:r>
              <a:rPr lang="iu-Cans-CA" sz="1400">
                <a:effectLst/>
                <a:latin typeface="Gadugi" panose="020B0502040204020203" pitchFamily="34" charset="0"/>
                <a:ea typeface="Aptos" panose="020B0004020202020204" pitchFamily="34" charset="0"/>
                <a:cs typeface="Times New Roman" panose="02020603050405020304" pitchFamily="18" charset="0"/>
              </a:rPr>
              <a:t>ᐅᑭᐅᖅ </a:t>
            </a:r>
            <a:r>
              <a:rPr lang="en-US" sz="1400"/>
              <a:t>: </a:t>
            </a:r>
          </a:p>
          <a:p>
            <a:pPr marL="742950" lvl="1" indent="-285750">
              <a:buFont typeface="Arial" panose="020B0604020202020204" pitchFamily="34" charset="0"/>
              <a:buChar char="•"/>
            </a:pPr>
            <a:r>
              <a:rPr lang="iu-Cans-CA" sz="1400">
                <a:latin typeface="Pigiarniq"/>
              </a:rPr>
              <a:t>ᐅᖃᓪᓚᖃᑎᒌᒃᑕ ᐃᒪᕐᒥᑦ ᐆᒻᒪᖁᑎᖃᐅᑎᖃᕐᓂᖅ</a:t>
            </a:r>
            <a:endParaRPr lang="en-CA" sz="1400">
              <a:latin typeface="Pigiarniq"/>
            </a:endParaRPr>
          </a:p>
          <a:p>
            <a:pPr marL="742950" lvl="1" indent="-285750">
              <a:buFont typeface="Arial" panose="020B0604020202020204" pitchFamily="34" charset="0"/>
              <a:buChar char="•"/>
            </a:pPr>
            <a:r>
              <a:rPr lang="en-CA" sz="1400" err="1">
                <a:effectLst/>
                <a:latin typeface="Pigiarniq" panose="020B0503040102020104"/>
                <a:ea typeface="Calibri" panose="020F0502020204030204" pitchFamily="34" charset="0"/>
                <a:cs typeface="Times New Roman" panose="02020603050405020304" pitchFamily="18" charset="0"/>
              </a:rPr>
              <a:t>ᐃᓂᒋᔭᐅᔪᑦ</a:t>
            </a:r>
            <a:r>
              <a:rPr lang="en-CA" sz="1400">
                <a:effectLst/>
                <a:latin typeface="Pigiarniq" panose="020B0503040102020104"/>
                <a:ea typeface="Calibri" panose="020F0502020204030204" pitchFamily="34" charset="0"/>
                <a:cs typeface="Times New Roman" panose="02020603050405020304" pitchFamily="18" charset="0"/>
              </a:rPr>
              <a:t> </a:t>
            </a:r>
            <a:r>
              <a:rPr lang="en-CA" sz="1400" err="1">
                <a:effectLst/>
                <a:latin typeface="Pigiarniq" panose="020B0503040102020104"/>
                <a:ea typeface="Calibri" panose="020F0502020204030204" pitchFamily="34" charset="0"/>
                <a:cs typeface="Times New Roman" panose="02020603050405020304" pitchFamily="18" charset="0"/>
              </a:rPr>
              <a:t>ᐊᖁᑎᑦ</a:t>
            </a:r>
            <a:r>
              <a:rPr lang="en-CA" sz="1400">
                <a:effectLst/>
                <a:latin typeface="Pigiarniq" panose="020B0503040102020104"/>
                <a:ea typeface="Calibri" panose="020F0502020204030204" pitchFamily="34" charset="0"/>
                <a:cs typeface="Times New Roman" panose="02020603050405020304" pitchFamily="18" charset="0"/>
              </a:rPr>
              <a:t> </a:t>
            </a:r>
            <a:r>
              <a:rPr lang="en-CA" sz="1400" err="1">
                <a:effectLst/>
                <a:latin typeface="Pigiarniq" panose="020B0503040102020104"/>
                <a:ea typeface="Calibri" panose="020F0502020204030204" pitchFamily="34" charset="0"/>
                <a:cs typeface="Times New Roman" panose="02020603050405020304" pitchFamily="18" charset="0"/>
              </a:rPr>
              <a:t>ᐊᑕᔪᑦ</a:t>
            </a:r>
            <a:endParaRPr lang="en-CA" sz="1400">
              <a:effectLst/>
              <a:latin typeface="Pigiarniq" panose="020B0503040102020104"/>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iu-Cans-CA" sz="1400">
                <a:effectLst/>
                <a:latin typeface="Gadugi" panose="020B0502040204020203" pitchFamily="34" charset="0"/>
                <a:ea typeface="Aptos" panose="020B0004020202020204" pitchFamily="34" charset="0"/>
                <a:cs typeface="Times New Roman" panose="02020603050405020304" pitchFamily="18" charset="0"/>
              </a:rPr>
              <a:t>ᐅᐱᕐᖔᖅ</a:t>
            </a:r>
            <a:r>
              <a:rPr lang="en-CA" sz="1400">
                <a:effectLst/>
                <a:latin typeface="Gadugi" panose="020B0502040204020203" pitchFamily="34" charset="0"/>
                <a:ea typeface="Aptos" panose="020B0004020202020204" pitchFamily="34" charset="0"/>
                <a:cs typeface="Times New Roman" panose="02020603050405020304" pitchFamily="18" charset="0"/>
              </a:rPr>
              <a:t> </a:t>
            </a:r>
            <a:r>
              <a:rPr lang="en-US" sz="1400"/>
              <a:t>: </a:t>
            </a:r>
            <a:r>
              <a:rPr lang="iu-Cans-CA" sz="1400" kern="100">
                <a:effectLst/>
                <a:latin typeface="Pigiarniq"/>
                <a:ea typeface="Aptos" panose="020B0004020202020204" pitchFamily="34" charset="0"/>
                <a:cs typeface="Times New Roman" panose="02020603050405020304" pitchFamily="18" charset="0"/>
              </a:rPr>
              <a:t>ᐃᖅᑲᓇᐃᔭᓕᕐᑎᑦᑎᓂᖅ ᐊᒻᒪᓗ ᑐᓴᕐᑎᑦᑎᓂᖅ ᓄᓇᒥ ᐊᕐᕌᒍ ᐃᓗᐊᓂ ᐸᕐᓇᐅᑎᓂᒃ </a:t>
            </a:r>
            <a:endParaRPr lang="en-CA" sz="1400" kern="100">
              <a:latin typeface="Pigiarniq"/>
              <a:ea typeface="Aptos" panose="020B000402020202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iu-Cans-CA" sz="1400">
                <a:effectLst/>
                <a:latin typeface="Gadugi" panose="020B0502040204020203" pitchFamily="34" charset="0"/>
                <a:ea typeface="Aptos" panose="020B0004020202020204" pitchFamily="34" charset="0"/>
                <a:cs typeface="Times New Roman" panose="02020603050405020304" pitchFamily="18" charset="0"/>
              </a:rPr>
              <a:t>ᐊᐅᔭᖅ</a:t>
            </a:r>
            <a:r>
              <a:rPr lang="en-US" sz="1400"/>
              <a:t>: </a:t>
            </a:r>
            <a:r>
              <a:rPr lang="iu-Cans-CA" sz="1400" kern="100">
                <a:effectLst/>
                <a:latin typeface="Gadugi" panose="020B0502040204020203" pitchFamily="34" charset="0"/>
                <a:ea typeface="Aptos" panose="020B0004020202020204" pitchFamily="34" charset="0"/>
                <a:cs typeface="Times New Roman" panose="02020603050405020304" pitchFamily="18" charset="0"/>
              </a:rPr>
              <a:t>ᐃᑭᐊᕿᕕᒃᑯᑦ ᑐᓴᕐᑎᑦᑎᓂᖅ ᖃᓄᐃᓕᖓᓕᕐᒪᖔᑕ ᓄᓇᒥᑦ</a:t>
            </a:r>
            <a:endParaRPr lang="en-CA" sz="1400" kern="100">
              <a:effectLst/>
              <a:latin typeface="Pigiarniq" panose="020B0503040102020104"/>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iu-Cans-CA" sz="1400">
                <a:effectLst/>
                <a:latin typeface="Gadugi" panose="020B0502040204020203" pitchFamily="34" charset="0"/>
                <a:ea typeface="Aptos" panose="020B0004020202020204" pitchFamily="34" charset="0"/>
                <a:cs typeface="Times New Roman" panose="02020603050405020304" pitchFamily="18" charset="0"/>
              </a:rPr>
              <a:t>ᐅᑭᐊᒃᓵᖅ </a:t>
            </a:r>
            <a:r>
              <a:rPr lang="en-US" sz="1400">
                <a:latin typeface="Pigiarniq" panose="020B0503040102020104"/>
              </a:rPr>
              <a:t>: </a:t>
            </a:r>
            <a:r>
              <a:rPr lang="iu-Cans-CA" sz="1400">
                <a:effectLst/>
                <a:latin typeface="Gadugi" panose="020B0502040204020203" pitchFamily="34" charset="0"/>
                <a:ea typeface="Calibri" panose="020F0502020204030204" pitchFamily="34" charset="0"/>
                <a:cs typeface="Times New Roman" panose="02020603050405020304" pitchFamily="18" charset="0"/>
              </a:rPr>
              <a:t>ᑐᑭᓯᓇᖅᓯᔪᑦ ᑐᓴᖅᑎᑦᑎᔾᔪᑕᐅᓗᑎᒃ ᐊᒻᒪᓗ ᕿᒥᕐᕈᐊᖅᑕᐅᓗᑎᒃ </a:t>
            </a:r>
            <a:endParaRPr lang="en-CA" sz="1400">
              <a:effectLst/>
              <a:latin typeface="Pigiarniq" panose="020B0503040102020104"/>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iu-Cans-CA" sz="1400">
                <a:effectLst/>
                <a:latin typeface="Gadugi" panose="020B0502040204020203" pitchFamily="34" charset="0"/>
                <a:ea typeface="Calibri" panose="020F0502020204030204" pitchFamily="34" charset="0"/>
                <a:cs typeface="Times New Roman" panose="02020603050405020304" pitchFamily="18" charset="0"/>
              </a:rPr>
              <a:t>ᓯᕗᓂᐊᓂ ᖁᕕᐊᓱᒃᕕᒃ: ᓴᓇᔭᐅᔪᖅ ᐊᑎᒃᓴᖓ</a:t>
            </a:r>
            <a:endParaRPr lang="en-CA" sz="1400">
              <a:effectLst/>
              <a:latin typeface="Gadugi" panose="020B0502040204020203"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400">
              <a:latin typeface="Pigiarniq" panose="020B0503040102020104"/>
            </a:endParaRPr>
          </a:p>
          <a:p>
            <a:r>
              <a:rPr lang="iu-Cans-CA" sz="1400" b="1">
                <a:solidFill>
                  <a:schemeClr val="bg1"/>
                </a:solidFill>
                <a:effectLst/>
                <a:highlight>
                  <a:srgbClr val="0EA74D"/>
                </a:highlight>
                <a:latin typeface="Gadugi" panose="020B0502040204020203" pitchFamily="34" charset="0"/>
                <a:ea typeface="Calibri" panose="020F0502020204030204" pitchFamily="34" charset="0"/>
                <a:cs typeface="Times New Roman" panose="02020603050405020304" pitchFamily="18" charset="0"/>
              </a:rPr>
              <a:t>ᑐᑭᓕᐅᕈᑕᐅᕙᓪᓕᐊᔪᖅ: </a:t>
            </a:r>
            <a:r>
              <a:rPr lang="iu-Cans-CA" sz="1400">
                <a:effectLst/>
                <a:latin typeface="Gadugi" panose="020B0502040204020203" pitchFamily="34" charset="0"/>
                <a:ea typeface="Calibri" panose="020F0502020204030204" pitchFamily="34" charset="0"/>
                <a:cs typeface="Times New Roman" panose="02020603050405020304" pitchFamily="18" charset="0"/>
              </a:rPr>
              <a:t>ᑐᓂᓯᓯᒪᓗᑕ ᐊᕐᕌᒍ ᐃᓚᖓᓂ ᐱᓕᕆᖃᑎᒌᖕᓂᕐᒧᑦ ᐊᖏᖅᑕᐅᓯᒪᔪᑦ</a:t>
            </a:r>
            <a:endParaRPr lang="en-US" sz="1400">
              <a:highlight>
                <a:srgbClr val="FFFF00"/>
              </a:highlight>
              <a:latin typeface="Pigiarniq" panose="020B0503040102020104"/>
            </a:endParaRPr>
          </a:p>
        </p:txBody>
      </p:sp>
      <p:cxnSp>
        <p:nvCxnSpPr>
          <p:cNvPr id="2" name="Google Shape;96;p16">
            <a:extLst>
              <a:ext uri="{FF2B5EF4-FFF2-40B4-BE49-F238E27FC236}">
                <a16:creationId xmlns:a16="http://schemas.microsoft.com/office/drawing/2014/main" id="{8F41C4DF-A172-B49F-D92D-96AF6BFD2365}"/>
              </a:ext>
            </a:extLst>
          </p:cNvPr>
          <p:cNvCxnSpPr/>
          <p:nvPr/>
        </p:nvCxnSpPr>
        <p:spPr>
          <a:xfrm rot="10800000">
            <a:off x="562848" y="424156"/>
            <a:ext cx="0" cy="829600"/>
          </a:xfrm>
          <a:prstGeom prst="straightConnector1">
            <a:avLst/>
          </a:prstGeom>
          <a:noFill/>
          <a:ln w="28575" cap="flat" cmpd="sng">
            <a:solidFill>
              <a:srgbClr val="A3CD3C"/>
            </a:solidFill>
            <a:prstDash val="solid"/>
            <a:round/>
            <a:headEnd type="none" w="med" len="med"/>
            <a:tailEnd type="none" w="med" len="med"/>
          </a:ln>
        </p:spPr>
      </p:cxnSp>
      <p:grpSp>
        <p:nvGrpSpPr>
          <p:cNvPr id="15" name="Group 14">
            <a:extLst>
              <a:ext uri="{FF2B5EF4-FFF2-40B4-BE49-F238E27FC236}">
                <a16:creationId xmlns:a16="http://schemas.microsoft.com/office/drawing/2014/main" id="{8DFE2235-A160-6070-52A3-426CBD4836EC}"/>
              </a:ext>
            </a:extLst>
          </p:cNvPr>
          <p:cNvGrpSpPr/>
          <p:nvPr/>
        </p:nvGrpSpPr>
        <p:grpSpPr>
          <a:xfrm>
            <a:off x="5725577" y="1006864"/>
            <a:ext cx="6222679" cy="5027151"/>
            <a:chOff x="415152" y="1454810"/>
            <a:chExt cx="6222679" cy="5027151"/>
          </a:xfrm>
        </p:grpSpPr>
        <p:grpSp>
          <p:nvGrpSpPr>
            <p:cNvPr id="96" name="Group 95">
              <a:extLst>
                <a:ext uri="{FF2B5EF4-FFF2-40B4-BE49-F238E27FC236}">
                  <a16:creationId xmlns:a16="http://schemas.microsoft.com/office/drawing/2014/main" id="{4EE7A182-DDCA-CA08-E3CA-760ED6BCCC32}"/>
                </a:ext>
              </a:extLst>
            </p:cNvPr>
            <p:cNvGrpSpPr/>
            <p:nvPr/>
          </p:nvGrpSpPr>
          <p:grpSpPr>
            <a:xfrm>
              <a:off x="1785368" y="2489817"/>
              <a:ext cx="3233673" cy="3233674"/>
              <a:chOff x="1248228" y="1769072"/>
              <a:chExt cx="4307841" cy="4307843"/>
            </a:xfrm>
          </p:grpSpPr>
          <p:sp>
            <p:nvSpPr>
              <p:cNvPr id="75" name="Freeform: Shape 74">
                <a:extLst>
                  <a:ext uri="{FF2B5EF4-FFF2-40B4-BE49-F238E27FC236}">
                    <a16:creationId xmlns:a16="http://schemas.microsoft.com/office/drawing/2014/main" id="{B4D764B3-7CDD-2FF5-3EB3-9F3E4EE8CEF6}"/>
                  </a:ext>
                </a:extLst>
              </p:cNvPr>
              <p:cNvSpPr/>
              <p:nvPr/>
            </p:nvSpPr>
            <p:spPr>
              <a:xfrm rot="5400000" flipH="1">
                <a:off x="3155503" y="1074578"/>
                <a:ext cx="1095111" cy="2484100"/>
              </a:xfrm>
              <a:custGeom>
                <a:avLst/>
                <a:gdLst>
                  <a:gd name="connsiteX0" fmla="*/ 1095111 w 1095111"/>
                  <a:gd name="connsiteY0" fmla="*/ 1542959 h 2484100"/>
                  <a:gd name="connsiteX1" fmla="*/ 464241 w 1095111"/>
                  <a:gd name="connsiteY1" fmla="*/ 19908 h 2484100"/>
                  <a:gd name="connsiteX2" fmla="*/ 442336 w 1095111"/>
                  <a:gd name="connsiteY2" fmla="*/ 0 h 2484100"/>
                  <a:gd name="connsiteX3" fmla="*/ 0 w 1095111"/>
                  <a:gd name="connsiteY3" fmla="*/ 434463 h 2484100"/>
                  <a:gd name="connsiteX4" fmla="*/ 26029 w 1095111"/>
                  <a:gd name="connsiteY4" fmla="*/ 458120 h 2484100"/>
                  <a:gd name="connsiteX5" fmla="*/ 475385 w 1095111"/>
                  <a:gd name="connsiteY5" fmla="*/ 1542959 h 2484100"/>
                  <a:gd name="connsiteX6" fmla="*/ 354820 w 1095111"/>
                  <a:gd name="connsiteY6" fmla="*/ 2140137 h 2484100"/>
                  <a:gd name="connsiteX7" fmla="*/ 328409 w 1095111"/>
                  <a:gd name="connsiteY7" fmla="*/ 2194963 h 2484100"/>
                  <a:gd name="connsiteX8" fmla="*/ 876353 w 1095111"/>
                  <a:gd name="connsiteY8" fmla="*/ 2484100 h 2484100"/>
                  <a:gd name="connsiteX9" fmla="*/ 925844 w 1095111"/>
                  <a:gd name="connsiteY9" fmla="*/ 2381362 h 2484100"/>
                  <a:gd name="connsiteX10" fmla="*/ 1095111 w 1095111"/>
                  <a:gd name="connsiteY10" fmla="*/ 1542959 h 2484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5111" h="2484100">
                    <a:moveTo>
                      <a:pt x="1095111" y="1542959"/>
                    </a:moveTo>
                    <a:cubicBezTo>
                      <a:pt x="1095111" y="948171"/>
                      <a:pt x="854025" y="409691"/>
                      <a:pt x="464241" y="19908"/>
                    </a:cubicBezTo>
                    <a:lnTo>
                      <a:pt x="442336" y="0"/>
                    </a:lnTo>
                    <a:lnTo>
                      <a:pt x="0" y="434463"/>
                    </a:lnTo>
                    <a:lnTo>
                      <a:pt x="26029" y="458120"/>
                    </a:lnTo>
                    <a:cubicBezTo>
                      <a:pt x="303664" y="735755"/>
                      <a:pt x="475384" y="1119303"/>
                      <a:pt x="475385" y="1542959"/>
                    </a:cubicBezTo>
                    <a:cubicBezTo>
                      <a:pt x="475385" y="1754787"/>
                      <a:pt x="432455" y="1956588"/>
                      <a:pt x="354820" y="2140137"/>
                    </a:cubicBezTo>
                    <a:lnTo>
                      <a:pt x="328409" y="2194963"/>
                    </a:lnTo>
                    <a:lnTo>
                      <a:pt x="876353" y="2484100"/>
                    </a:lnTo>
                    <a:lnTo>
                      <a:pt x="925844" y="2381362"/>
                    </a:lnTo>
                    <a:cubicBezTo>
                      <a:pt x="1034839" y="2123671"/>
                      <a:pt x="1095111" y="1840354"/>
                      <a:pt x="1095111" y="1542959"/>
                    </a:cubicBezTo>
                    <a:close/>
                  </a:path>
                </a:pathLst>
              </a:cu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CA"/>
              </a:p>
            </p:txBody>
          </p:sp>
          <p:sp>
            <p:nvSpPr>
              <p:cNvPr id="73" name="Freeform: Shape 72">
                <a:extLst>
                  <a:ext uri="{FF2B5EF4-FFF2-40B4-BE49-F238E27FC236}">
                    <a16:creationId xmlns:a16="http://schemas.microsoft.com/office/drawing/2014/main" id="{24ACA8CC-7364-94E8-3037-D021483AC8FB}"/>
                  </a:ext>
                </a:extLst>
              </p:cNvPr>
              <p:cNvSpPr/>
              <p:nvPr/>
            </p:nvSpPr>
            <p:spPr>
              <a:xfrm rot="5400000" flipH="1">
                <a:off x="994949" y="2278970"/>
                <a:ext cx="1929881" cy="1423324"/>
              </a:xfrm>
              <a:custGeom>
                <a:avLst/>
                <a:gdLst>
                  <a:gd name="connsiteX0" fmla="*/ 1929881 w 1929881"/>
                  <a:gd name="connsiteY0" fmla="*/ 289137 h 1423324"/>
                  <a:gd name="connsiteX1" fmla="*/ 1381937 w 1929881"/>
                  <a:gd name="connsiteY1" fmla="*/ 0 h 1423324"/>
                  <a:gd name="connsiteX2" fmla="*/ 1381605 w 1929881"/>
                  <a:gd name="connsiteY2" fmla="*/ 691 h 1423324"/>
                  <a:gd name="connsiteX3" fmla="*/ 32580 w 1929881"/>
                  <a:gd name="connsiteY3" fmla="*/ 803597 h 1423324"/>
                  <a:gd name="connsiteX4" fmla="*/ 0 w 1929881"/>
                  <a:gd name="connsiteY4" fmla="*/ 801952 h 1423324"/>
                  <a:gd name="connsiteX5" fmla="*/ 0 w 1929881"/>
                  <a:gd name="connsiteY5" fmla="*/ 1421678 h 1423324"/>
                  <a:gd name="connsiteX6" fmla="*/ 32580 w 1929881"/>
                  <a:gd name="connsiteY6" fmla="*/ 1423324 h 1423324"/>
                  <a:gd name="connsiteX7" fmla="*/ 1926532 w 1929881"/>
                  <a:gd name="connsiteY7" fmla="*/ 296089 h 1423324"/>
                  <a:gd name="connsiteX8" fmla="*/ 1929881 w 1929881"/>
                  <a:gd name="connsiteY8" fmla="*/ 289137 h 1423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9881" h="1423324">
                    <a:moveTo>
                      <a:pt x="1929881" y="289137"/>
                    </a:moveTo>
                    <a:lnTo>
                      <a:pt x="1381937" y="0"/>
                    </a:lnTo>
                    <a:lnTo>
                      <a:pt x="1381605" y="691"/>
                    </a:lnTo>
                    <a:cubicBezTo>
                      <a:pt x="1121805" y="478938"/>
                      <a:pt x="615107" y="803597"/>
                      <a:pt x="32580" y="803597"/>
                    </a:cubicBezTo>
                    <a:lnTo>
                      <a:pt x="0" y="801952"/>
                    </a:lnTo>
                    <a:lnTo>
                      <a:pt x="0" y="1421678"/>
                    </a:lnTo>
                    <a:lnTo>
                      <a:pt x="32580" y="1423324"/>
                    </a:lnTo>
                    <a:cubicBezTo>
                      <a:pt x="850414" y="1423324"/>
                      <a:pt x="1561790" y="967521"/>
                      <a:pt x="1926532" y="296089"/>
                    </a:cubicBezTo>
                    <a:lnTo>
                      <a:pt x="1929881" y="289137"/>
                    </a:lnTo>
                    <a:close/>
                  </a:path>
                </a:pathLst>
              </a:cu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CA"/>
              </a:p>
            </p:txBody>
          </p:sp>
          <p:sp>
            <p:nvSpPr>
              <p:cNvPr id="71" name="Freeform: Shape 70">
                <a:extLst>
                  <a:ext uri="{FF2B5EF4-FFF2-40B4-BE49-F238E27FC236}">
                    <a16:creationId xmlns:a16="http://schemas.microsoft.com/office/drawing/2014/main" id="{216CF2C6-B530-3C04-991E-41F9701CB7DC}"/>
                  </a:ext>
                </a:extLst>
              </p:cNvPr>
              <p:cNvSpPr/>
              <p:nvPr/>
            </p:nvSpPr>
            <p:spPr>
              <a:xfrm rot="5400000" flipH="1">
                <a:off x="3842524" y="3208524"/>
                <a:ext cx="2438113" cy="988977"/>
              </a:xfrm>
              <a:custGeom>
                <a:avLst/>
                <a:gdLst>
                  <a:gd name="connsiteX0" fmla="*/ 2438113 w 2438113"/>
                  <a:gd name="connsiteY0" fmla="*/ 554513 h 988977"/>
                  <a:gd name="connsiteX1" fmla="*/ 2369168 w 2438113"/>
                  <a:gd name="connsiteY1" fmla="*/ 491851 h 988977"/>
                  <a:gd name="connsiteX2" fmla="*/ 999075 w 2438113"/>
                  <a:gd name="connsiteY2" fmla="*/ 0 h 988977"/>
                  <a:gd name="connsiteX3" fmla="*/ 160672 w 2438113"/>
                  <a:gd name="connsiteY3" fmla="*/ 169266 h 988977"/>
                  <a:gd name="connsiteX4" fmla="*/ 0 w 2438113"/>
                  <a:gd name="connsiteY4" fmla="*/ 246667 h 988977"/>
                  <a:gd name="connsiteX5" fmla="*/ 289649 w 2438113"/>
                  <a:gd name="connsiteY5" fmla="*/ 794364 h 988977"/>
                  <a:gd name="connsiteX6" fmla="*/ 401897 w 2438113"/>
                  <a:gd name="connsiteY6" fmla="*/ 740291 h 988977"/>
                  <a:gd name="connsiteX7" fmla="*/ 999075 w 2438113"/>
                  <a:gd name="connsiteY7" fmla="*/ 619726 h 988977"/>
                  <a:gd name="connsiteX8" fmla="*/ 1974965 w 2438113"/>
                  <a:gd name="connsiteY8" fmla="*/ 970061 h 988977"/>
                  <a:gd name="connsiteX9" fmla="*/ 1995777 w 2438113"/>
                  <a:gd name="connsiteY9" fmla="*/ 988977 h 988977"/>
                  <a:gd name="connsiteX10" fmla="*/ 2438113 w 2438113"/>
                  <a:gd name="connsiteY10" fmla="*/ 554513 h 988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8113" h="988977">
                    <a:moveTo>
                      <a:pt x="2438113" y="554513"/>
                    </a:moveTo>
                    <a:lnTo>
                      <a:pt x="2369168" y="491851"/>
                    </a:lnTo>
                    <a:cubicBezTo>
                      <a:pt x="1996844" y="184582"/>
                      <a:pt x="1519515" y="0"/>
                      <a:pt x="999075" y="0"/>
                    </a:cubicBezTo>
                    <a:cubicBezTo>
                      <a:pt x="701681" y="0"/>
                      <a:pt x="418364" y="60272"/>
                      <a:pt x="160672" y="169266"/>
                    </a:cubicBezTo>
                    <a:lnTo>
                      <a:pt x="0" y="246667"/>
                    </a:lnTo>
                    <a:lnTo>
                      <a:pt x="289649" y="794364"/>
                    </a:lnTo>
                    <a:lnTo>
                      <a:pt x="401897" y="740291"/>
                    </a:lnTo>
                    <a:cubicBezTo>
                      <a:pt x="585446" y="662656"/>
                      <a:pt x="787247" y="619726"/>
                      <a:pt x="999075" y="619726"/>
                    </a:cubicBezTo>
                    <a:cubicBezTo>
                      <a:pt x="1369774" y="619726"/>
                      <a:pt x="1709766" y="751200"/>
                      <a:pt x="1974965" y="970061"/>
                    </a:cubicBezTo>
                    <a:lnTo>
                      <a:pt x="1995777" y="988977"/>
                    </a:lnTo>
                    <a:lnTo>
                      <a:pt x="2438113" y="554513"/>
                    </a:lnTo>
                    <a:close/>
                  </a:path>
                </a:pathLst>
              </a:cu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CA"/>
              </a:p>
            </p:txBody>
          </p:sp>
          <p:sp>
            <p:nvSpPr>
              <p:cNvPr id="61" name="Freeform: Shape 60">
                <a:extLst>
                  <a:ext uri="{FF2B5EF4-FFF2-40B4-BE49-F238E27FC236}">
                    <a16:creationId xmlns:a16="http://schemas.microsoft.com/office/drawing/2014/main" id="{4EDC79CC-C2BA-650A-7CBD-49ADCCF43134}"/>
                  </a:ext>
                </a:extLst>
              </p:cNvPr>
              <p:cNvSpPr/>
              <p:nvPr/>
            </p:nvSpPr>
            <p:spPr>
              <a:xfrm rot="5400000" flipH="1">
                <a:off x="1162237" y="4122864"/>
                <a:ext cx="1990709" cy="1807780"/>
              </a:xfrm>
              <a:custGeom>
                <a:avLst/>
                <a:gdLst>
                  <a:gd name="connsiteX0" fmla="*/ 1990709 w 1990709"/>
                  <a:gd name="connsiteY0" fmla="*/ 1807780 h 1807780"/>
                  <a:gd name="connsiteX1" fmla="*/ 1990709 w 1990709"/>
                  <a:gd name="connsiteY1" fmla="*/ 1188053 h 1807780"/>
                  <a:gd name="connsiteX2" fmla="*/ 1942253 w 1990709"/>
                  <a:gd name="connsiteY2" fmla="*/ 1185606 h 1807780"/>
                  <a:gd name="connsiteX3" fmla="*/ 633895 w 1990709"/>
                  <a:gd name="connsiteY3" fmla="*/ 115556 h 1807780"/>
                  <a:gd name="connsiteX4" fmla="*/ 604183 w 1990709"/>
                  <a:gd name="connsiteY4" fmla="*/ 0 h 1807780"/>
                  <a:gd name="connsiteX5" fmla="*/ 0 w 1990709"/>
                  <a:gd name="connsiteY5" fmla="*/ 136378 h 1807780"/>
                  <a:gd name="connsiteX6" fmla="*/ 42031 w 1990709"/>
                  <a:gd name="connsiteY6" fmla="*/ 299844 h 1807780"/>
                  <a:gd name="connsiteX7" fmla="*/ 1878889 w 1990709"/>
                  <a:gd name="connsiteY7" fmla="*/ 1802134 h 1807780"/>
                  <a:gd name="connsiteX8" fmla="*/ 1990709 w 1990709"/>
                  <a:gd name="connsiteY8" fmla="*/ 1807780 h 1807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90709" h="1807780">
                    <a:moveTo>
                      <a:pt x="1990709" y="1807780"/>
                    </a:moveTo>
                    <a:lnTo>
                      <a:pt x="1990709" y="1188053"/>
                    </a:lnTo>
                    <a:lnTo>
                      <a:pt x="1942253" y="1185606"/>
                    </a:lnTo>
                    <a:cubicBezTo>
                      <a:pt x="1323351" y="1122754"/>
                      <a:pt x="813200" y="692038"/>
                      <a:pt x="633895" y="115556"/>
                    </a:cubicBezTo>
                    <a:lnTo>
                      <a:pt x="604183" y="0"/>
                    </a:lnTo>
                    <a:lnTo>
                      <a:pt x="0" y="136378"/>
                    </a:lnTo>
                    <a:lnTo>
                      <a:pt x="42031" y="299844"/>
                    </a:lnTo>
                    <a:cubicBezTo>
                      <a:pt x="293764" y="1109191"/>
                      <a:pt x="1009988" y="1713891"/>
                      <a:pt x="1878889" y="1802134"/>
                    </a:cubicBezTo>
                    <a:lnTo>
                      <a:pt x="1990709" y="1807780"/>
                    </a:lnTo>
                    <a:close/>
                  </a:path>
                </a:pathLst>
              </a:cu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CA"/>
              </a:p>
            </p:txBody>
          </p:sp>
          <p:sp>
            <p:nvSpPr>
              <p:cNvPr id="59" name="Freeform: Shape 58">
                <a:extLst>
                  <a:ext uri="{FF2B5EF4-FFF2-40B4-BE49-F238E27FC236}">
                    <a16:creationId xmlns:a16="http://schemas.microsoft.com/office/drawing/2014/main" id="{B017266C-C802-E7A6-B6E9-BC7567529A29}"/>
                  </a:ext>
                </a:extLst>
              </p:cNvPr>
              <p:cNvSpPr/>
              <p:nvPr/>
            </p:nvSpPr>
            <p:spPr>
              <a:xfrm rot="5400000" flipH="1">
                <a:off x="3457623" y="4267851"/>
                <a:ext cx="1368754" cy="2249373"/>
              </a:xfrm>
              <a:custGeom>
                <a:avLst/>
                <a:gdLst>
                  <a:gd name="connsiteX0" fmla="*/ 1368754 w 1368754"/>
                  <a:gd name="connsiteY0" fmla="*/ 548245 h 2249373"/>
                  <a:gd name="connsiteX1" fmla="*/ 1078815 w 1368754"/>
                  <a:gd name="connsiteY1" fmla="*/ 0 h 2249373"/>
                  <a:gd name="connsiteX2" fmla="*/ 949643 w 1368754"/>
                  <a:gd name="connsiteY2" fmla="*/ 78474 h 2249373"/>
                  <a:gd name="connsiteX3" fmla="*/ 0 w 1368754"/>
                  <a:gd name="connsiteY3" fmla="*/ 1864539 h 2249373"/>
                  <a:gd name="connsiteX4" fmla="*/ 11120 w 1368754"/>
                  <a:gd name="connsiteY4" fmla="*/ 2084765 h 2249373"/>
                  <a:gd name="connsiteX5" fmla="*/ 36243 w 1368754"/>
                  <a:gd name="connsiteY5" fmla="*/ 2249373 h 2249373"/>
                  <a:gd name="connsiteX6" fmla="*/ 641586 w 1368754"/>
                  <a:gd name="connsiteY6" fmla="*/ 2112733 h 2249373"/>
                  <a:gd name="connsiteX7" fmla="*/ 627647 w 1368754"/>
                  <a:gd name="connsiteY7" fmla="*/ 2021401 h 2249373"/>
                  <a:gd name="connsiteX8" fmla="*/ 619726 w 1368754"/>
                  <a:gd name="connsiteY8" fmla="*/ 1864539 h 2249373"/>
                  <a:gd name="connsiteX9" fmla="*/ 1296138 w 1368754"/>
                  <a:gd name="connsiteY9" fmla="*/ 592360 h 2249373"/>
                  <a:gd name="connsiteX10" fmla="*/ 1368754 w 1368754"/>
                  <a:gd name="connsiteY10" fmla="*/ 548245 h 224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68754" h="2249373">
                    <a:moveTo>
                      <a:pt x="1368754" y="548245"/>
                    </a:moveTo>
                    <a:lnTo>
                      <a:pt x="1078815" y="0"/>
                    </a:lnTo>
                    <a:lnTo>
                      <a:pt x="949643" y="78474"/>
                    </a:lnTo>
                    <a:cubicBezTo>
                      <a:pt x="376697" y="465549"/>
                      <a:pt x="0" y="1121053"/>
                      <a:pt x="0" y="1864539"/>
                    </a:cubicBezTo>
                    <a:cubicBezTo>
                      <a:pt x="0" y="1938887"/>
                      <a:pt x="3767" y="2012356"/>
                      <a:pt x="11120" y="2084765"/>
                    </a:cubicBezTo>
                    <a:lnTo>
                      <a:pt x="36243" y="2249373"/>
                    </a:lnTo>
                    <a:lnTo>
                      <a:pt x="641586" y="2112733"/>
                    </a:lnTo>
                    <a:lnTo>
                      <a:pt x="627647" y="2021401"/>
                    </a:lnTo>
                    <a:cubicBezTo>
                      <a:pt x="622409" y="1969826"/>
                      <a:pt x="619726" y="1917496"/>
                      <a:pt x="619726" y="1864539"/>
                    </a:cubicBezTo>
                    <a:cubicBezTo>
                      <a:pt x="619726" y="1334968"/>
                      <a:pt x="888040" y="868066"/>
                      <a:pt x="1296138" y="592360"/>
                    </a:cubicBezTo>
                    <a:lnTo>
                      <a:pt x="1368754" y="548245"/>
                    </a:lnTo>
                    <a:close/>
                  </a:path>
                </a:pathLst>
              </a:cu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CA"/>
              </a:p>
            </p:txBody>
          </p:sp>
        </p:grpSp>
        <p:sp>
          <p:nvSpPr>
            <p:cNvPr id="98" name="TextBox 97">
              <a:extLst>
                <a:ext uri="{FF2B5EF4-FFF2-40B4-BE49-F238E27FC236}">
                  <a16:creationId xmlns:a16="http://schemas.microsoft.com/office/drawing/2014/main" id="{B8B4EA45-E3F8-8B6E-4697-58E04731FD39}"/>
                </a:ext>
              </a:extLst>
            </p:cNvPr>
            <p:cNvSpPr txBox="1"/>
            <p:nvPr/>
          </p:nvSpPr>
          <p:spPr>
            <a:xfrm rot="547523">
              <a:off x="2819913" y="2914702"/>
              <a:ext cx="1580927" cy="463399"/>
            </a:xfrm>
            <a:prstGeom prst="rect">
              <a:avLst/>
            </a:prstGeom>
            <a:noFill/>
          </p:spPr>
          <p:txBody>
            <a:bodyPr wrap="square" rtlCol="0">
              <a:prstTxWarp prst="textArchUp">
                <a:avLst/>
              </a:prstTxWarp>
              <a:spAutoFit/>
            </a:bodyPr>
            <a:lstStyle/>
            <a:p>
              <a:pPr algn="ctr"/>
              <a:r>
                <a:rPr lang="iu-Cans-CA" sz="1200">
                  <a:effectLst/>
                  <a:latin typeface="Gadugi" panose="020B0502040204020203" pitchFamily="34" charset="0"/>
                  <a:ea typeface="Aptos" panose="020B0004020202020204" pitchFamily="34" charset="0"/>
                  <a:cs typeface="Times New Roman" panose="02020603050405020304" pitchFamily="18" charset="0"/>
                </a:rPr>
                <a:t>ᐅᐱᕐᖓᒃᓵᖅ</a:t>
              </a:r>
              <a:r>
                <a:rPr lang="en-CA" sz="1200">
                  <a:effectLst/>
                  <a:latin typeface="Gadugi" panose="020B0502040204020203" pitchFamily="34" charset="0"/>
                  <a:ea typeface="Aptos" panose="020B0004020202020204" pitchFamily="34" charset="0"/>
                  <a:cs typeface="Times New Roman" panose="02020603050405020304" pitchFamily="18" charset="0"/>
                </a:rPr>
                <a:t> </a:t>
              </a:r>
              <a:r>
                <a:rPr lang="en-CA" sz="1200"/>
                <a:t>Early Spring</a:t>
              </a:r>
            </a:p>
            <a:p>
              <a:pPr algn="ctr"/>
              <a:r>
                <a:rPr lang="iu-Cans-CA" sz="1100">
                  <a:effectLst/>
                  <a:latin typeface="Gadugi" panose="020B0502040204020203" pitchFamily="34" charset="0"/>
                  <a:ea typeface="Aptos" panose="020B0004020202020204" pitchFamily="34" charset="0"/>
                  <a:cs typeface="Gadugi" panose="020B0502040204020203" pitchFamily="34" charset="0"/>
                </a:rPr>
                <a:t>ᒫᑦᓯ-ᒪᐃ</a:t>
              </a:r>
              <a:r>
                <a:rPr lang="en-CA" sz="1600">
                  <a:effectLst/>
                  <a:latin typeface="Gadugi" panose="020B0502040204020203" pitchFamily="34" charset="0"/>
                  <a:ea typeface="Aptos" panose="020B0004020202020204" pitchFamily="34" charset="0"/>
                  <a:cs typeface="Gadugi" panose="020B0502040204020203" pitchFamily="34" charset="0"/>
                </a:rPr>
                <a:t> </a:t>
              </a:r>
              <a:r>
                <a:rPr lang="en-CA" sz="1000"/>
                <a:t>March-May</a:t>
              </a:r>
            </a:p>
          </p:txBody>
        </p:sp>
        <p:sp>
          <p:nvSpPr>
            <p:cNvPr id="99" name="TextBox 98">
              <a:extLst>
                <a:ext uri="{FF2B5EF4-FFF2-40B4-BE49-F238E27FC236}">
                  <a16:creationId xmlns:a16="http://schemas.microsoft.com/office/drawing/2014/main" id="{3CB03D6B-03AF-ADF9-76F6-9449A1A97656}"/>
                </a:ext>
              </a:extLst>
            </p:cNvPr>
            <p:cNvSpPr txBox="1"/>
            <p:nvPr/>
          </p:nvSpPr>
          <p:spPr>
            <a:xfrm rot="5174421">
              <a:off x="3612084" y="3736748"/>
              <a:ext cx="1580927" cy="463399"/>
            </a:xfrm>
            <a:prstGeom prst="rect">
              <a:avLst/>
            </a:prstGeom>
            <a:noFill/>
          </p:spPr>
          <p:txBody>
            <a:bodyPr wrap="square" rtlCol="0">
              <a:prstTxWarp prst="textArchUp">
                <a:avLst/>
              </a:prstTxWarp>
              <a:spAutoFit/>
            </a:bodyPr>
            <a:lstStyle/>
            <a:p>
              <a:pPr algn="ctr"/>
              <a:r>
                <a:rPr lang="iu-Cans-CA" sz="1200">
                  <a:effectLst/>
                  <a:latin typeface="Gadugi" panose="020B0502040204020203" pitchFamily="34" charset="0"/>
                  <a:ea typeface="Aptos" panose="020B0004020202020204" pitchFamily="34" charset="0"/>
                  <a:cs typeface="Times New Roman" panose="02020603050405020304" pitchFamily="18" charset="0"/>
                </a:rPr>
                <a:t>ᐅᐱᕐᖔᖅ</a:t>
              </a:r>
              <a:r>
                <a:rPr lang="en-CA" sz="1200">
                  <a:effectLst/>
                  <a:latin typeface="Gadugi" panose="020B0502040204020203" pitchFamily="34" charset="0"/>
                  <a:ea typeface="Aptos" panose="020B0004020202020204" pitchFamily="34" charset="0"/>
                  <a:cs typeface="Times New Roman" panose="02020603050405020304" pitchFamily="18" charset="0"/>
                </a:rPr>
                <a:t> </a:t>
              </a:r>
              <a:r>
                <a:rPr lang="en-CA" sz="1200"/>
                <a:t> Spring</a:t>
              </a:r>
            </a:p>
            <a:p>
              <a:pPr algn="ctr"/>
              <a:r>
                <a:rPr lang="iu-Cans-CA" sz="1200">
                  <a:effectLst/>
                  <a:latin typeface="Gadugi" panose="020B0502040204020203" pitchFamily="34" charset="0"/>
                  <a:ea typeface="Aptos" panose="020B0004020202020204" pitchFamily="34" charset="0"/>
                  <a:cs typeface="Times New Roman" panose="02020603050405020304" pitchFamily="18" charset="0"/>
                </a:rPr>
                <a:t>ᔫᓐ</a:t>
              </a:r>
              <a:r>
                <a:rPr lang="en-CA" sz="1600">
                  <a:effectLst/>
                  <a:latin typeface="Gadugi" panose="020B0502040204020203" pitchFamily="34" charset="0"/>
                  <a:ea typeface="Aptos" panose="020B0004020202020204" pitchFamily="34" charset="0"/>
                  <a:cs typeface="Gadugi" panose="020B0502040204020203" pitchFamily="34" charset="0"/>
                </a:rPr>
                <a:t> </a:t>
              </a:r>
              <a:r>
                <a:rPr lang="en-CA" sz="1000"/>
                <a:t>June</a:t>
              </a:r>
            </a:p>
          </p:txBody>
        </p:sp>
        <p:sp>
          <p:nvSpPr>
            <p:cNvPr id="104" name="TextBox 103">
              <a:extLst>
                <a:ext uri="{FF2B5EF4-FFF2-40B4-BE49-F238E27FC236}">
                  <a16:creationId xmlns:a16="http://schemas.microsoft.com/office/drawing/2014/main" id="{283B45A0-E144-0923-C982-E7C5D7C35F29}"/>
                </a:ext>
              </a:extLst>
            </p:cNvPr>
            <p:cNvSpPr txBox="1"/>
            <p:nvPr/>
          </p:nvSpPr>
          <p:spPr>
            <a:xfrm rot="17897730">
              <a:off x="1704554" y="3339289"/>
              <a:ext cx="1580930" cy="463400"/>
            </a:xfrm>
            <a:prstGeom prst="rect">
              <a:avLst/>
            </a:prstGeom>
            <a:noFill/>
          </p:spPr>
          <p:txBody>
            <a:bodyPr wrap="square" rtlCol="0">
              <a:prstTxWarp prst="textArchUp">
                <a:avLst/>
              </a:prstTxWarp>
              <a:spAutoFit/>
            </a:bodyPr>
            <a:lstStyle/>
            <a:p>
              <a:pPr algn="ctr"/>
              <a:r>
                <a:rPr lang="iu-Cans-CA" sz="1100">
                  <a:solidFill>
                    <a:schemeClr val="bg1"/>
                  </a:solidFill>
                  <a:effectLst/>
                  <a:latin typeface="Gadugi" panose="020B0502040204020203" pitchFamily="34" charset="0"/>
                  <a:ea typeface="Aptos" panose="020B0004020202020204" pitchFamily="34" charset="0"/>
                  <a:cs typeface="Times New Roman" panose="02020603050405020304" pitchFamily="18" charset="0"/>
                </a:rPr>
                <a:t>ᐅᑭᐅᖅ</a:t>
              </a:r>
              <a:r>
                <a:rPr lang="en-CA" sz="1100">
                  <a:solidFill>
                    <a:schemeClr val="bg1"/>
                  </a:solidFill>
                </a:rPr>
                <a:t> Winter</a:t>
              </a:r>
            </a:p>
            <a:p>
              <a:pPr algn="ctr"/>
              <a:r>
                <a:rPr lang="iu-Cans-CA" sz="1000">
                  <a:solidFill>
                    <a:schemeClr val="bg1"/>
                  </a:solidFill>
                  <a:effectLst/>
                  <a:latin typeface="Gadugi" panose="020B0502040204020203" pitchFamily="34" charset="0"/>
                  <a:ea typeface="Aptos" panose="020B0004020202020204" pitchFamily="34" charset="0"/>
                  <a:cs typeface="Gadugi" panose="020B0502040204020203" pitchFamily="34" charset="0"/>
                </a:rPr>
                <a:t>ᔮᓄᐊᕆ</a:t>
              </a:r>
              <a:r>
                <a:rPr lang="en-CA" sz="1000">
                  <a:solidFill>
                    <a:schemeClr val="bg1"/>
                  </a:solidFill>
                  <a:effectLst/>
                  <a:latin typeface="Aptos" panose="020B0004020202020204" pitchFamily="34" charset="0"/>
                  <a:ea typeface="Aptos" panose="020B0004020202020204" pitchFamily="34" charset="0"/>
                  <a:cs typeface="Times New Roman" panose="02020603050405020304" pitchFamily="18" charset="0"/>
                </a:rPr>
                <a:t> – </a:t>
              </a:r>
              <a:r>
                <a:rPr lang="iu-Cans-CA" sz="1000">
                  <a:solidFill>
                    <a:schemeClr val="bg1"/>
                  </a:solidFill>
                  <a:effectLst/>
                  <a:latin typeface="Gadugi" panose="020B0502040204020203" pitchFamily="34" charset="0"/>
                  <a:ea typeface="Aptos" panose="020B0004020202020204" pitchFamily="34" charset="0"/>
                  <a:cs typeface="Times New Roman" panose="02020603050405020304" pitchFamily="18" charset="0"/>
                </a:rPr>
                <a:t>ᕕᕗᐊᕆ</a:t>
              </a:r>
              <a:r>
                <a:rPr lang="en-CA" sz="1000">
                  <a:solidFill>
                    <a:schemeClr val="bg1"/>
                  </a:solidFill>
                  <a:effectLst/>
                  <a:latin typeface="Gadugi" panose="020B0502040204020203" pitchFamily="34" charset="0"/>
                  <a:ea typeface="Aptos" panose="020B0004020202020204" pitchFamily="34" charset="0"/>
                  <a:cs typeface="Times New Roman" panose="02020603050405020304" pitchFamily="18" charset="0"/>
                </a:rPr>
                <a:t> Jan - Feb</a:t>
              </a:r>
              <a:endParaRPr lang="en-CA" sz="500">
                <a:solidFill>
                  <a:schemeClr val="bg1"/>
                </a:solidFill>
              </a:endParaRPr>
            </a:p>
          </p:txBody>
        </p:sp>
        <p:sp>
          <p:nvSpPr>
            <p:cNvPr id="105" name="TextBox 104">
              <a:extLst>
                <a:ext uri="{FF2B5EF4-FFF2-40B4-BE49-F238E27FC236}">
                  <a16:creationId xmlns:a16="http://schemas.microsoft.com/office/drawing/2014/main" id="{3CC5AB07-822C-B1C8-0FF0-6B218D2336EE}"/>
                </a:ext>
              </a:extLst>
            </p:cNvPr>
            <p:cNvSpPr txBox="1"/>
            <p:nvPr/>
          </p:nvSpPr>
          <p:spPr>
            <a:xfrm rot="20005428">
              <a:off x="3089616" y="4868968"/>
              <a:ext cx="1580927" cy="463399"/>
            </a:xfrm>
            <a:prstGeom prst="rect">
              <a:avLst/>
            </a:prstGeom>
            <a:noFill/>
          </p:spPr>
          <p:txBody>
            <a:bodyPr wrap="square" rtlCol="0">
              <a:prstTxWarp prst="textArchDown">
                <a:avLst/>
              </a:prstTxWarp>
              <a:spAutoFit/>
            </a:bodyPr>
            <a:lstStyle/>
            <a:p>
              <a:pPr algn="ctr"/>
              <a:r>
                <a:rPr lang="iu-Cans-CA" sz="1200">
                  <a:effectLst/>
                  <a:latin typeface="Gadugi" panose="020B0502040204020203" pitchFamily="34" charset="0"/>
                  <a:ea typeface="Aptos" panose="020B0004020202020204" pitchFamily="34" charset="0"/>
                  <a:cs typeface="Times New Roman" panose="02020603050405020304" pitchFamily="18" charset="0"/>
                </a:rPr>
                <a:t>ᐊᐅᔭᖅ</a:t>
              </a:r>
              <a:r>
                <a:rPr lang="en-CA" sz="1200">
                  <a:effectLst/>
                  <a:latin typeface="Gadugi" panose="020B0502040204020203" pitchFamily="34" charset="0"/>
                  <a:ea typeface="Aptos" panose="020B0004020202020204" pitchFamily="34" charset="0"/>
                  <a:cs typeface="Times New Roman" panose="02020603050405020304" pitchFamily="18" charset="0"/>
                </a:rPr>
                <a:t> Summer</a:t>
              </a:r>
              <a:endParaRPr lang="en-CA" sz="1050"/>
            </a:p>
            <a:p>
              <a:pPr algn="ctr"/>
              <a:r>
                <a:rPr lang="iu-Cans-CA" sz="1000">
                  <a:effectLst/>
                  <a:latin typeface="Gadugi" panose="020B0502040204020203" pitchFamily="34" charset="0"/>
                  <a:ea typeface="Aptos" panose="020B0004020202020204" pitchFamily="34" charset="0"/>
                  <a:cs typeface="Times New Roman" panose="02020603050405020304" pitchFamily="18" charset="0"/>
                </a:rPr>
                <a:t>ᔪᓚᐃ</a:t>
              </a:r>
              <a:r>
                <a:rPr lang="en-CA" sz="1000">
                  <a:effectLst/>
                  <a:latin typeface="Aptos" panose="020B0004020202020204" pitchFamily="34" charset="0"/>
                  <a:ea typeface="Aptos" panose="020B0004020202020204" pitchFamily="34" charset="0"/>
                  <a:cs typeface="Times New Roman" panose="02020603050405020304" pitchFamily="18" charset="0"/>
                </a:rPr>
                <a:t>-</a:t>
              </a:r>
              <a:r>
                <a:rPr lang="iu-Cans-CA" sz="1000">
                  <a:effectLst/>
                  <a:latin typeface="Gadugi" panose="020B0502040204020203" pitchFamily="34" charset="0"/>
                  <a:ea typeface="Aptos" panose="020B0004020202020204" pitchFamily="34" charset="0"/>
                  <a:cs typeface="Times New Roman" panose="02020603050405020304" pitchFamily="18" charset="0"/>
                </a:rPr>
                <a:t>ᓯᑎᐱᕆ</a:t>
              </a:r>
              <a:r>
                <a:rPr lang="en-CA" sz="1000">
                  <a:effectLst/>
                  <a:latin typeface="Gadugi" panose="020B0502040204020203" pitchFamily="34" charset="0"/>
                  <a:ea typeface="Aptos" panose="020B0004020202020204" pitchFamily="34" charset="0"/>
                  <a:cs typeface="Gadugi" panose="020B0502040204020203" pitchFamily="34" charset="0"/>
                </a:rPr>
                <a:t> July-Sept</a:t>
              </a:r>
              <a:endParaRPr lang="en-CA" sz="500"/>
            </a:p>
          </p:txBody>
        </p:sp>
        <p:sp>
          <p:nvSpPr>
            <p:cNvPr id="106" name="TextBox 105">
              <a:extLst>
                <a:ext uri="{FF2B5EF4-FFF2-40B4-BE49-F238E27FC236}">
                  <a16:creationId xmlns:a16="http://schemas.microsoft.com/office/drawing/2014/main" id="{3F984AB7-3750-299C-8022-6019340CC036}"/>
                </a:ext>
              </a:extLst>
            </p:cNvPr>
            <p:cNvSpPr txBox="1"/>
            <p:nvPr/>
          </p:nvSpPr>
          <p:spPr>
            <a:xfrm rot="3307271">
              <a:off x="1796414" y="4586905"/>
              <a:ext cx="1580927" cy="463399"/>
            </a:xfrm>
            <a:prstGeom prst="rect">
              <a:avLst/>
            </a:prstGeom>
            <a:noFill/>
          </p:spPr>
          <p:txBody>
            <a:bodyPr wrap="square" rtlCol="0">
              <a:prstTxWarp prst="textArchDown">
                <a:avLst/>
              </a:prstTxWarp>
              <a:spAutoFit/>
            </a:bodyPr>
            <a:lstStyle/>
            <a:p>
              <a:pPr algn="ctr"/>
              <a:r>
                <a:rPr lang="iu-Cans-CA" sz="1200">
                  <a:solidFill>
                    <a:schemeClr val="bg1"/>
                  </a:solidFill>
                  <a:effectLst/>
                  <a:latin typeface="Gadugi" panose="020B0502040204020203" pitchFamily="34" charset="0"/>
                  <a:ea typeface="Aptos" panose="020B0004020202020204" pitchFamily="34" charset="0"/>
                  <a:cs typeface="Times New Roman" panose="02020603050405020304" pitchFamily="18" charset="0"/>
                </a:rPr>
                <a:t>ᐅᑭᐊᒃᓵᖅ</a:t>
              </a:r>
              <a:r>
                <a:rPr lang="en-CA" sz="1200">
                  <a:solidFill>
                    <a:schemeClr val="bg1"/>
                  </a:solidFill>
                  <a:effectLst/>
                  <a:latin typeface="Gadugi" panose="020B0502040204020203" pitchFamily="34" charset="0"/>
                  <a:ea typeface="Aptos" panose="020B0004020202020204" pitchFamily="34" charset="0"/>
                  <a:cs typeface="Times New Roman" panose="02020603050405020304" pitchFamily="18" charset="0"/>
                </a:rPr>
                <a:t> Fall</a:t>
              </a:r>
              <a:endParaRPr lang="en-CA" sz="900">
                <a:solidFill>
                  <a:schemeClr val="bg1"/>
                </a:solidFill>
              </a:endParaRPr>
            </a:p>
            <a:p>
              <a:pPr algn="ctr"/>
              <a:r>
                <a:rPr lang="iu-Cans-CA" sz="1000">
                  <a:solidFill>
                    <a:schemeClr val="bg1"/>
                  </a:solidFill>
                  <a:effectLst/>
                  <a:latin typeface="Gadugi" panose="020B0502040204020203" pitchFamily="34" charset="0"/>
                  <a:ea typeface="Aptos" panose="020B0004020202020204" pitchFamily="34" charset="0"/>
                  <a:cs typeface="Times New Roman" panose="02020603050405020304" pitchFamily="18" charset="0"/>
                </a:rPr>
                <a:t>ᐅᒃᑑᐸ</a:t>
              </a:r>
              <a:r>
                <a:rPr lang="en-CA" sz="100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r>
                <a:rPr lang="iu-Cans-CA" sz="1000">
                  <a:solidFill>
                    <a:schemeClr val="bg1"/>
                  </a:solidFill>
                  <a:effectLst/>
                  <a:latin typeface="Gadugi" panose="020B0502040204020203" pitchFamily="34" charset="0"/>
                  <a:ea typeface="Aptos" panose="020B0004020202020204" pitchFamily="34" charset="0"/>
                  <a:cs typeface="Times New Roman" panose="02020603050405020304" pitchFamily="18" charset="0"/>
                </a:rPr>
                <a:t>ᓄᕕᐱᕆ</a:t>
              </a:r>
              <a:r>
                <a:rPr lang="en-CA" sz="1000">
                  <a:solidFill>
                    <a:schemeClr val="bg1"/>
                  </a:solidFill>
                  <a:effectLst/>
                  <a:latin typeface="Gadugi" panose="020B0502040204020203" pitchFamily="34" charset="0"/>
                  <a:ea typeface="Aptos" panose="020B0004020202020204" pitchFamily="34" charset="0"/>
                  <a:cs typeface="Times New Roman" panose="02020603050405020304" pitchFamily="18" charset="0"/>
                </a:rPr>
                <a:t> Oct-Nov</a:t>
              </a:r>
              <a:endParaRPr lang="en-CA" sz="100">
                <a:solidFill>
                  <a:schemeClr val="bg1"/>
                </a:solidFill>
              </a:endParaRPr>
            </a:p>
          </p:txBody>
        </p:sp>
        <p:sp>
          <p:nvSpPr>
            <p:cNvPr id="107" name="TextBox 106">
              <a:extLst>
                <a:ext uri="{FF2B5EF4-FFF2-40B4-BE49-F238E27FC236}">
                  <a16:creationId xmlns:a16="http://schemas.microsoft.com/office/drawing/2014/main" id="{9A0F01C2-DC31-318D-BCCD-53A37E2D0060}"/>
                </a:ext>
              </a:extLst>
            </p:cNvPr>
            <p:cNvSpPr txBox="1"/>
            <p:nvPr/>
          </p:nvSpPr>
          <p:spPr>
            <a:xfrm>
              <a:off x="750243" y="2974701"/>
              <a:ext cx="971298" cy="461665"/>
            </a:xfrm>
            <a:prstGeom prst="rect">
              <a:avLst/>
            </a:prstGeom>
            <a:noFill/>
          </p:spPr>
          <p:txBody>
            <a:bodyPr wrap="square" rtlCol="0">
              <a:spAutoFit/>
            </a:bodyPr>
            <a:lstStyle/>
            <a:p>
              <a:pPr algn="ctr"/>
              <a:r>
                <a:rPr lang="en-CA" sz="1200"/>
                <a:t>Public Education</a:t>
              </a:r>
            </a:p>
          </p:txBody>
        </p:sp>
        <p:sp>
          <p:nvSpPr>
            <p:cNvPr id="109" name="TextBox 108">
              <a:extLst>
                <a:ext uri="{FF2B5EF4-FFF2-40B4-BE49-F238E27FC236}">
                  <a16:creationId xmlns:a16="http://schemas.microsoft.com/office/drawing/2014/main" id="{7B56B08F-1320-D9CB-0DCE-762B7708AC46}"/>
                </a:ext>
              </a:extLst>
            </p:cNvPr>
            <p:cNvSpPr txBox="1"/>
            <p:nvPr/>
          </p:nvSpPr>
          <p:spPr>
            <a:xfrm>
              <a:off x="588631" y="2581288"/>
              <a:ext cx="1289512" cy="446789"/>
            </a:xfrm>
            <a:prstGeom prst="rect">
              <a:avLst/>
            </a:prstGeom>
            <a:noFill/>
          </p:spPr>
          <p:txBody>
            <a:bodyPr wrap="square">
              <a:spAutoFit/>
            </a:bodyPr>
            <a:lstStyle/>
            <a:p>
              <a:pPr lvl="0" algn="ctr">
                <a:lnSpc>
                  <a:spcPct val="107000"/>
                </a:lnSpc>
                <a:spcAft>
                  <a:spcPts val="800"/>
                </a:spcAft>
              </a:pPr>
              <a:r>
                <a:rPr lang="iu-Cans-CA" sz="1100" kern="100">
                  <a:effectLst/>
                  <a:latin typeface="Pigiarniq"/>
                  <a:ea typeface="Aptos" panose="020B0004020202020204" pitchFamily="34" charset="0"/>
                  <a:cs typeface="Times New Roman" panose="02020603050405020304" pitchFamily="18" charset="0"/>
                </a:rPr>
                <a:t>ᑭᒃᑯᑐᐃᓐᓇᐃᑦ ᐃᓕᓐᓂᐊᖅᑎᓪᓗᒋᑦ</a:t>
              </a:r>
              <a:endParaRPr lang="en-CA" sz="1100" kern="100">
                <a:effectLst/>
                <a:latin typeface="Pigiarniq"/>
                <a:ea typeface="Aptos" panose="020B0004020202020204" pitchFamily="34" charset="0"/>
                <a:cs typeface="Times New Roman" panose="02020603050405020304" pitchFamily="18" charset="0"/>
              </a:endParaRPr>
            </a:p>
          </p:txBody>
        </p:sp>
        <p:sp>
          <p:nvSpPr>
            <p:cNvPr id="111" name="TextBox 110">
              <a:extLst>
                <a:ext uri="{FF2B5EF4-FFF2-40B4-BE49-F238E27FC236}">
                  <a16:creationId xmlns:a16="http://schemas.microsoft.com/office/drawing/2014/main" id="{A1BBB9A3-4C76-FC03-5FDC-2E337B435A61}"/>
                </a:ext>
              </a:extLst>
            </p:cNvPr>
            <p:cNvSpPr txBox="1"/>
            <p:nvPr/>
          </p:nvSpPr>
          <p:spPr>
            <a:xfrm>
              <a:off x="3250425" y="1901686"/>
              <a:ext cx="1369479" cy="480773"/>
            </a:xfrm>
            <a:prstGeom prst="rect">
              <a:avLst/>
            </a:prstGeom>
            <a:noFill/>
          </p:spPr>
          <p:txBody>
            <a:bodyPr wrap="square">
              <a:spAutoFit/>
            </a:bodyPr>
            <a:lstStyle/>
            <a:p>
              <a:pPr lvl="0" algn="ctr">
                <a:lnSpc>
                  <a:spcPct val="107000"/>
                </a:lnSpc>
                <a:spcAft>
                  <a:spcPts val="800"/>
                </a:spcAft>
              </a:pPr>
              <a:r>
                <a:rPr lang="en-CA" sz="1200" kern="100">
                  <a:effectLst/>
                  <a:latin typeface="Aptos" panose="020B0004020202020204" pitchFamily="34" charset="0"/>
                  <a:ea typeface="Aptos" panose="020B0004020202020204" pitchFamily="34" charset="0"/>
                  <a:cs typeface="Times New Roman" panose="02020603050405020304" pitchFamily="18" charset="0"/>
                </a:rPr>
                <a:t>Planning for the field season</a:t>
              </a:r>
            </a:p>
          </p:txBody>
        </p:sp>
        <p:sp>
          <p:nvSpPr>
            <p:cNvPr id="113" name="TextBox 112">
              <a:extLst>
                <a:ext uri="{FF2B5EF4-FFF2-40B4-BE49-F238E27FC236}">
                  <a16:creationId xmlns:a16="http://schemas.microsoft.com/office/drawing/2014/main" id="{673C660E-465B-4098-5AFA-22A67C959343}"/>
                </a:ext>
              </a:extLst>
            </p:cNvPr>
            <p:cNvSpPr txBox="1"/>
            <p:nvPr/>
          </p:nvSpPr>
          <p:spPr>
            <a:xfrm>
              <a:off x="3324886" y="1496400"/>
              <a:ext cx="1220559" cy="446789"/>
            </a:xfrm>
            <a:prstGeom prst="rect">
              <a:avLst/>
            </a:prstGeom>
            <a:noFill/>
          </p:spPr>
          <p:txBody>
            <a:bodyPr wrap="square">
              <a:spAutoFit/>
            </a:bodyPr>
            <a:lstStyle/>
            <a:p>
              <a:pPr lvl="0" algn="ctr">
                <a:lnSpc>
                  <a:spcPct val="107000"/>
                </a:lnSpc>
                <a:spcAft>
                  <a:spcPts val="800"/>
                </a:spcAft>
              </a:pPr>
              <a:r>
                <a:rPr lang="iu-Cans-CA" sz="1100" kern="100">
                  <a:effectLst/>
                  <a:latin typeface="Pigiarniq"/>
                  <a:ea typeface="Aptos" panose="020B0004020202020204" pitchFamily="34" charset="0"/>
                  <a:cs typeface="Times New Roman" panose="02020603050405020304" pitchFamily="18" charset="0"/>
                </a:rPr>
                <a:t>ᐸᕐᓇᐃᓂᖅ ᓄᓇᒥ ᐊᕐᕌᒍ ᐃᓗᐊᓂ</a:t>
              </a:r>
              <a:endParaRPr lang="en-CA" sz="1100" kern="100">
                <a:effectLst/>
                <a:latin typeface="Pigiarniq"/>
                <a:ea typeface="Aptos" panose="020B0004020202020204" pitchFamily="34" charset="0"/>
                <a:cs typeface="Times New Roman" panose="02020603050405020304" pitchFamily="18" charset="0"/>
              </a:endParaRPr>
            </a:p>
          </p:txBody>
        </p:sp>
        <p:sp>
          <p:nvSpPr>
            <p:cNvPr id="115" name="TextBox 114">
              <a:extLst>
                <a:ext uri="{FF2B5EF4-FFF2-40B4-BE49-F238E27FC236}">
                  <a16:creationId xmlns:a16="http://schemas.microsoft.com/office/drawing/2014/main" id="{16637787-4D64-0B29-F2B9-C8FFB189A26A}"/>
                </a:ext>
              </a:extLst>
            </p:cNvPr>
            <p:cNvSpPr txBox="1"/>
            <p:nvPr/>
          </p:nvSpPr>
          <p:spPr>
            <a:xfrm>
              <a:off x="5197830" y="4039702"/>
              <a:ext cx="1440001" cy="678391"/>
            </a:xfrm>
            <a:prstGeom prst="rect">
              <a:avLst/>
            </a:prstGeom>
            <a:noFill/>
          </p:spPr>
          <p:txBody>
            <a:bodyPr wrap="square">
              <a:spAutoFit/>
            </a:bodyPr>
            <a:lstStyle/>
            <a:p>
              <a:pPr lvl="0" algn="ctr">
                <a:lnSpc>
                  <a:spcPct val="107000"/>
                </a:lnSpc>
                <a:spcAft>
                  <a:spcPts val="800"/>
                </a:spcAft>
              </a:pPr>
              <a:r>
                <a:rPr lang="en-CA" sz="1200" kern="100">
                  <a:effectLst/>
                  <a:latin typeface="Aptos" panose="020B0004020202020204" pitchFamily="34" charset="0"/>
                  <a:ea typeface="Aptos" panose="020B0004020202020204" pitchFamily="34" charset="0"/>
                  <a:cs typeface="Times New Roman" panose="02020603050405020304" pitchFamily="18" charset="0"/>
                </a:rPr>
                <a:t>Hiring and sharing the field season plan </a:t>
              </a:r>
            </a:p>
          </p:txBody>
        </p:sp>
        <p:sp>
          <p:nvSpPr>
            <p:cNvPr id="117" name="TextBox 116">
              <a:extLst>
                <a:ext uri="{FF2B5EF4-FFF2-40B4-BE49-F238E27FC236}">
                  <a16:creationId xmlns:a16="http://schemas.microsoft.com/office/drawing/2014/main" id="{23281665-F307-007E-80E9-D3242AE4C1D7}"/>
                </a:ext>
              </a:extLst>
            </p:cNvPr>
            <p:cNvSpPr txBox="1"/>
            <p:nvPr/>
          </p:nvSpPr>
          <p:spPr>
            <a:xfrm>
              <a:off x="5187383" y="3084956"/>
              <a:ext cx="1413146" cy="984950"/>
            </a:xfrm>
            <a:prstGeom prst="rect">
              <a:avLst/>
            </a:prstGeom>
            <a:noFill/>
          </p:spPr>
          <p:txBody>
            <a:bodyPr wrap="square">
              <a:spAutoFit/>
            </a:bodyPr>
            <a:lstStyle/>
            <a:p>
              <a:pPr lvl="0" algn="ctr">
                <a:lnSpc>
                  <a:spcPct val="107000"/>
                </a:lnSpc>
                <a:spcAft>
                  <a:spcPts val="800"/>
                </a:spcAft>
              </a:pPr>
              <a:r>
                <a:rPr lang="iu-Cans-CA" sz="1100" kern="100">
                  <a:effectLst/>
                  <a:latin typeface="Pigiarniq"/>
                  <a:ea typeface="Aptos" panose="020B0004020202020204" pitchFamily="34" charset="0"/>
                  <a:cs typeface="Times New Roman" panose="02020603050405020304" pitchFamily="18" charset="0"/>
                </a:rPr>
                <a:t>ᐃᖅᑲᓇᐃᔭᓕᕐᑎᑦᑎᓂᖅ ᐊᒻᒪᓗ ᑐᓴᕐᑎᑦᑎᓂᖅ ᓄᓇᒥ ᐊᕐᕌᒍ ᐃᓗᐊᓂ ᐸᕐᓇᐅᑎᓂᒃ </a:t>
              </a:r>
              <a:endParaRPr lang="en-CA" sz="1100" kern="100">
                <a:effectLst/>
                <a:latin typeface="Pigiarniq"/>
                <a:ea typeface="Aptos" panose="020B0004020202020204" pitchFamily="34" charset="0"/>
                <a:cs typeface="Times New Roman" panose="02020603050405020304" pitchFamily="18" charset="0"/>
              </a:endParaRPr>
            </a:p>
          </p:txBody>
        </p:sp>
        <p:sp>
          <p:nvSpPr>
            <p:cNvPr id="119" name="TextBox 118">
              <a:extLst>
                <a:ext uri="{FF2B5EF4-FFF2-40B4-BE49-F238E27FC236}">
                  <a16:creationId xmlns:a16="http://schemas.microsoft.com/office/drawing/2014/main" id="{C3E6E3F4-0FD0-9817-C466-2C0554AE46AB}"/>
                </a:ext>
              </a:extLst>
            </p:cNvPr>
            <p:cNvSpPr txBox="1"/>
            <p:nvPr/>
          </p:nvSpPr>
          <p:spPr>
            <a:xfrm>
              <a:off x="4196852" y="5555326"/>
              <a:ext cx="1731671" cy="441468"/>
            </a:xfrm>
            <a:prstGeom prst="rect">
              <a:avLst/>
            </a:prstGeom>
            <a:noFill/>
          </p:spPr>
          <p:txBody>
            <a:bodyPr wrap="square">
              <a:spAutoFit/>
            </a:bodyPr>
            <a:lstStyle/>
            <a:p>
              <a:pPr lvl="0" algn="ctr">
                <a:lnSpc>
                  <a:spcPct val="107000"/>
                </a:lnSpc>
                <a:spcAft>
                  <a:spcPts val="800"/>
                </a:spcAft>
              </a:pPr>
              <a:r>
                <a:rPr lang="iu-Cans-CA" sz="1100" kern="100">
                  <a:effectLst/>
                  <a:latin typeface="Gadugi" panose="020B0502040204020203" pitchFamily="34" charset="0"/>
                  <a:ea typeface="Aptos" panose="020B0004020202020204" pitchFamily="34" charset="0"/>
                  <a:cs typeface="Times New Roman" panose="02020603050405020304" pitchFamily="18" charset="0"/>
                </a:rPr>
                <a:t>ᐃᑭᐊᕿᕕᒃᑯᑦ ᑐᓴᕐᑎᑦᑎᓂᖅ ᖃᓄᐃᓕᖓᓕᕐᒪᖔᑕ ᓄᓇᒥᑦ</a:t>
              </a:r>
              <a:endParaRPr lang="en-CA" sz="1100" kern="100">
                <a:effectLst/>
                <a:latin typeface="Pigiarniq" panose="020B0503040102020104"/>
                <a:ea typeface="Aptos" panose="020B0004020202020204" pitchFamily="34" charset="0"/>
                <a:cs typeface="Times New Roman" panose="02020603050405020304" pitchFamily="18" charset="0"/>
              </a:endParaRPr>
            </a:p>
          </p:txBody>
        </p:sp>
        <p:sp>
          <p:nvSpPr>
            <p:cNvPr id="121" name="TextBox 120">
              <a:extLst>
                <a:ext uri="{FF2B5EF4-FFF2-40B4-BE49-F238E27FC236}">
                  <a16:creationId xmlns:a16="http://schemas.microsoft.com/office/drawing/2014/main" id="{754AEBCE-6389-4966-A886-E9E4F0BF4C61}"/>
                </a:ext>
              </a:extLst>
            </p:cNvPr>
            <p:cNvSpPr txBox="1"/>
            <p:nvPr/>
          </p:nvSpPr>
          <p:spPr>
            <a:xfrm>
              <a:off x="4165413" y="5976117"/>
              <a:ext cx="1764330" cy="480773"/>
            </a:xfrm>
            <a:prstGeom prst="rect">
              <a:avLst/>
            </a:prstGeom>
            <a:noFill/>
          </p:spPr>
          <p:txBody>
            <a:bodyPr wrap="square">
              <a:spAutoFit/>
            </a:bodyPr>
            <a:lstStyle/>
            <a:p>
              <a:pPr lvl="0" algn="ctr">
                <a:lnSpc>
                  <a:spcPct val="107000"/>
                </a:lnSpc>
                <a:spcAft>
                  <a:spcPts val="800"/>
                </a:spcAft>
              </a:pPr>
              <a:r>
                <a:rPr lang="en-CA" sz="1200" kern="100">
                  <a:effectLst/>
                  <a:latin typeface="Aptos" panose="020B0004020202020204" pitchFamily="34" charset="0"/>
                  <a:ea typeface="Aptos" panose="020B0004020202020204" pitchFamily="34" charset="0"/>
                  <a:cs typeface="Times New Roman" panose="02020603050405020304" pitchFamily="18" charset="0"/>
                </a:rPr>
                <a:t>Online updates from the field</a:t>
              </a:r>
            </a:p>
          </p:txBody>
        </p:sp>
        <p:sp>
          <p:nvSpPr>
            <p:cNvPr id="123" name="TextBox 122">
              <a:extLst>
                <a:ext uri="{FF2B5EF4-FFF2-40B4-BE49-F238E27FC236}">
                  <a16:creationId xmlns:a16="http://schemas.microsoft.com/office/drawing/2014/main" id="{ADF3DD99-5C6B-4C7F-1718-11B75E83A645}"/>
                </a:ext>
              </a:extLst>
            </p:cNvPr>
            <p:cNvSpPr txBox="1"/>
            <p:nvPr/>
          </p:nvSpPr>
          <p:spPr>
            <a:xfrm>
              <a:off x="432561" y="4856951"/>
              <a:ext cx="1563848" cy="803810"/>
            </a:xfrm>
            <a:prstGeom prst="rect">
              <a:avLst/>
            </a:prstGeom>
            <a:noFill/>
          </p:spPr>
          <p:txBody>
            <a:bodyPr wrap="square">
              <a:spAutoFit/>
            </a:bodyPr>
            <a:lstStyle/>
            <a:p>
              <a:pPr lvl="0" algn="ctr">
                <a:lnSpc>
                  <a:spcPct val="107000"/>
                </a:lnSpc>
                <a:spcAft>
                  <a:spcPts val="800"/>
                </a:spcAft>
              </a:pPr>
              <a:r>
                <a:rPr lang="iu-Cans-CA" sz="1100" kern="100">
                  <a:effectLst/>
                  <a:latin typeface="Pigiarniq"/>
                  <a:ea typeface="Aptos" panose="020B0004020202020204" pitchFamily="34" charset="0"/>
                  <a:cs typeface="Times New Roman" panose="02020603050405020304" pitchFamily="18" charset="0"/>
                </a:rPr>
                <a:t>ᐅᓂᒃᑳᕆᓗᒋᑦ ᑐᑭᓯᓇᖅᓯᔪᑦ ᓄᓇᒥ ᐊᕐᕌᒍ ᐃᓗᐊᓂ+ᖃᐅᔨᓴᖅᓯᒪᔪᑦ</a:t>
              </a:r>
              <a:endParaRPr lang="en-CA" sz="1100" kern="100">
                <a:effectLst/>
                <a:latin typeface="Pigiarniq"/>
                <a:ea typeface="Aptos" panose="020B0004020202020204" pitchFamily="34" charset="0"/>
                <a:cs typeface="Times New Roman" panose="02020603050405020304" pitchFamily="18" charset="0"/>
              </a:endParaRPr>
            </a:p>
          </p:txBody>
        </p:sp>
        <p:sp>
          <p:nvSpPr>
            <p:cNvPr id="125" name="TextBox 124">
              <a:extLst>
                <a:ext uri="{FF2B5EF4-FFF2-40B4-BE49-F238E27FC236}">
                  <a16:creationId xmlns:a16="http://schemas.microsoft.com/office/drawing/2014/main" id="{CA360F2C-9C54-75C0-034E-F16254631615}"/>
                </a:ext>
              </a:extLst>
            </p:cNvPr>
            <p:cNvSpPr txBox="1"/>
            <p:nvPr/>
          </p:nvSpPr>
          <p:spPr>
            <a:xfrm>
              <a:off x="415152" y="5715562"/>
              <a:ext cx="1475108" cy="678391"/>
            </a:xfrm>
            <a:prstGeom prst="rect">
              <a:avLst/>
            </a:prstGeom>
            <a:noFill/>
          </p:spPr>
          <p:txBody>
            <a:bodyPr wrap="square">
              <a:spAutoFit/>
            </a:bodyPr>
            <a:lstStyle/>
            <a:p>
              <a:pPr lvl="0" algn="ctr">
                <a:lnSpc>
                  <a:spcPct val="107000"/>
                </a:lnSpc>
                <a:spcAft>
                  <a:spcPts val="800"/>
                </a:spcAft>
              </a:pPr>
              <a:r>
                <a:rPr lang="en-CA" sz="1200" kern="100">
                  <a:effectLst/>
                  <a:latin typeface="Aptos" panose="020B0004020202020204" pitchFamily="34" charset="0"/>
                  <a:ea typeface="Aptos" panose="020B0004020202020204" pitchFamily="34" charset="0"/>
                  <a:cs typeface="Times New Roman" panose="02020603050405020304" pitchFamily="18" charset="0"/>
                </a:rPr>
                <a:t>Reporting on the results of the field season + analysis</a:t>
              </a:r>
            </a:p>
          </p:txBody>
        </p:sp>
        <p:sp>
          <p:nvSpPr>
            <p:cNvPr id="5" name="Rectangle: Rounded Corners 4">
              <a:extLst>
                <a:ext uri="{FF2B5EF4-FFF2-40B4-BE49-F238E27FC236}">
                  <a16:creationId xmlns:a16="http://schemas.microsoft.com/office/drawing/2014/main" id="{DBFC3398-5D92-7589-1752-1C6CC10432CE}"/>
                </a:ext>
              </a:extLst>
            </p:cNvPr>
            <p:cNvSpPr/>
            <p:nvPr/>
          </p:nvSpPr>
          <p:spPr>
            <a:xfrm>
              <a:off x="3324887" y="1454810"/>
              <a:ext cx="1220559" cy="916843"/>
            </a:xfrm>
            <a:prstGeom prst="roundRect">
              <a:avLst/>
            </a:prstGeom>
            <a:noFill/>
            <a:ln>
              <a:solidFill>
                <a:srgbClr val="B6D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Rounded Corners 5">
              <a:extLst>
                <a:ext uri="{FF2B5EF4-FFF2-40B4-BE49-F238E27FC236}">
                  <a16:creationId xmlns:a16="http://schemas.microsoft.com/office/drawing/2014/main" id="{EC5ADBEA-4E52-28D0-030A-8365BFF6947A}"/>
                </a:ext>
              </a:extLst>
            </p:cNvPr>
            <p:cNvSpPr/>
            <p:nvPr/>
          </p:nvSpPr>
          <p:spPr>
            <a:xfrm>
              <a:off x="5187383" y="3034051"/>
              <a:ext cx="1401957" cy="1694110"/>
            </a:xfrm>
            <a:prstGeom prst="roundRect">
              <a:avLst/>
            </a:prstGeom>
            <a:noFill/>
            <a:ln>
              <a:solidFill>
                <a:srgbClr val="B6D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Rectangle: Rounded Corners 7">
              <a:extLst>
                <a:ext uri="{FF2B5EF4-FFF2-40B4-BE49-F238E27FC236}">
                  <a16:creationId xmlns:a16="http://schemas.microsoft.com/office/drawing/2014/main" id="{3F07611B-7E17-D8D5-82AF-13EDBAF8508C}"/>
                </a:ext>
              </a:extLst>
            </p:cNvPr>
            <p:cNvSpPr/>
            <p:nvPr/>
          </p:nvSpPr>
          <p:spPr>
            <a:xfrm>
              <a:off x="4248185" y="5497683"/>
              <a:ext cx="1629006" cy="984278"/>
            </a:xfrm>
            <a:prstGeom prst="roundRect">
              <a:avLst/>
            </a:prstGeom>
            <a:noFill/>
            <a:ln>
              <a:solidFill>
                <a:srgbClr val="B6D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Rectangle: Rounded Corners 8">
              <a:extLst>
                <a:ext uri="{FF2B5EF4-FFF2-40B4-BE49-F238E27FC236}">
                  <a16:creationId xmlns:a16="http://schemas.microsoft.com/office/drawing/2014/main" id="{0BED6A5D-D9CA-CF36-D941-16F3334EEC1F}"/>
                </a:ext>
              </a:extLst>
            </p:cNvPr>
            <p:cNvSpPr/>
            <p:nvPr/>
          </p:nvSpPr>
          <p:spPr>
            <a:xfrm>
              <a:off x="626966" y="2523779"/>
              <a:ext cx="1220559" cy="916843"/>
            </a:xfrm>
            <a:prstGeom prst="roundRect">
              <a:avLst/>
            </a:prstGeom>
            <a:noFill/>
            <a:ln>
              <a:solidFill>
                <a:srgbClr val="B6D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Rectangle: Rounded Corners 9">
              <a:extLst>
                <a:ext uri="{FF2B5EF4-FFF2-40B4-BE49-F238E27FC236}">
                  <a16:creationId xmlns:a16="http://schemas.microsoft.com/office/drawing/2014/main" id="{2218C52B-9EBD-E46A-BDC1-E49282332766}"/>
                </a:ext>
              </a:extLst>
            </p:cNvPr>
            <p:cNvSpPr/>
            <p:nvPr/>
          </p:nvSpPr>
          <p:spPr>
            <a:xfrm>
              <a:off x="422590" y="4774878"/>
              <a:ext cx="1534431" cy="1682012"/>
            </a:xfrm>
            <a:prstGeom prst="roundRect">
              <a:avLst/>
            </a:prstGeom>
            <a:noFill/>
            <a:ln>
              <a:solidFill>
                <a:srgbClr val="B6D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3" name="TextBox 2">
            <a:extLst>
              <a:ext uri="{FF2B5EF4-FFF2-40B4-BE49-F238E27FC236}">
                <a16:creationId xmlns:a16="http://schemas.microsoft.com/office/drawing/2014/main" id="{1A3E9A62-CB68-EEE9-18EF-5DF12092C6EF}"/>
              </a:ext>
            </a:extLst>
          </p:cNvPr>
          <p:cNvSpPr txBox="1"/>
          <p:nvPr/>
        </p:nvSpPr>
        <p:spPr>
          <a:xfrm>
            <a:off x="562847" y="4173163"/>
            <a:ext cx="5605259" cy="2554545"/>
          </a:xfrm>
          <a:prstGeom prst="rect">
            <a:avLst/>
          </a:prstGeom>
          <a:noFill/>
        </p:spPr>
        <p:txBody>
          <a:bodyPr wrap="square" rtlCol="0">
            <a:spAutoFit/>
          </a:bodyPr>
          <a:lstStyle/>
          <a:p>
            <a:r>
              <a:rPr lang="en-US" sz="1600" b="1" dirty="0"/>
              <a:t>2025 Engagements: </a:t>
            </a:r>
          </a:p>
          <a:p>
            <a:pPr marL="285750" indent="-285750">
              <a:buFont typeface="Arial" panose="020B0604020202020204" pitchFamily="34" charset="0"/>
              <a:buChar char="•"/>
            </a:pPr>
            <a:r>
              <a:rPr lang="en-US" sz="1600" dirty="0"/>
              <a:t>Winter: </a:t>
            </a:r>
          </a:p>
          <a:p>
            <a:pPr marL="742950" lvl="1" indent="-285750">
              <a:buFont typeface="Arial" panose="020B0604020202020204" pitchFamily="34" charset="0"/>
              <a:buChar char="•"/>
            </a:pPr>
            <a:r>
              <a:rPr lang="en-US" sz="1600" dirty="0"/>
              <a:t>Let’s Talk Water Power</a:t>
            </a:r>
          </a:p>
          <a:p>
            <a:pPr marL="742950" lvl="1" indent="-285750">
              <a:buFont typeface="Arial" panose="020B0604020202020204" pitchFamily="34" charset="0"/>
              <a:buChar char="•"/>
            </a:pPr>
            <a:r>
              <a:rPr lang="en-US" sz="1600" dirty="0"/>
              <a:t>Trail systems</a:t>
            </a:r>
          </a:p>
          <a:p>
            <a:pPr marL="285750" indent="-285750">
              <a:buFont typeface="Arial" panose="020B0604020202020204" pitchFamily="34" charset="0"/>
              <a:buChar char="•"/>
            </a:pPr>
            <a:r>
              <a:rPr lang="en-US" sz="1600" dirty="0"/>
              <a:t>Spring: hiring and field season plan</a:t>
            </a:r>
          </a:p>
          <a:p>
            <a:pPr marL="285750" indent="-285750">
              <a:buFont typeface="Arial" panose="020B0604020202020204" pitchFamily="34" charset="0"/>
              <a:buChar char="•"/>
            </a:pPr>
            <a:r>
              <a:rPr lang="en-US" sz="1600" dirty="0"/>
              <a:t>Summer: online updates from the field</a:t>
            </a:r>
          </a:p>
          <a:p>
            <a:pPr marL="285750" indent="-285750">
              <a:buFont typeface="Arial" panose="020B0604020202020204" pitchFamily="34" charset="0"/>
              <a:buChar char="•"/>
            </a:pPr>
            <a:r>
              <a:rPr lang="en-US" sz="1600" dirty="0"/>
              <a:t>Fall: results sharing and review</a:t>
            </a:r>
          </a:p>
          <a:p>
            <a:pPr marL="285750" indent="-285750">
              <a:buFont typeface="Arial" panose="020B0604020202020204" pitchFamily="34" charset="0"/>
              <a:buChar char="•"/>
            </a:pPr>
            <a:r>
              <a:rPr lang="en-US" sz="1600" dirty="0"/>
              <a:t>Before Christmas: Project naming</a:t>
            </a:r>
          </a:p>
          <a:p>
            <a:endParaRPr lang="en-US" sz="1600" dirty="0"/>
          </a:p>
          <a:p>
            <a:r>
              <a:rPr lang="en-US" sz="1600" b="1" dirty="0">
                <a:highlight>
                  <a:srgbClr val="B6D763"/>
                </a:highlight>
              </a:rPr>
              <a:t>Objective: </a:t>
            </a:r>
            <a:r>
              <a:rPr lang="en-US" sz="1600" dirty="0"/>
              <a:t>deliver on seasonal engagement commitments</a:t>
            </a:r>
          </a:p>
        </p:txBody>
      </p:sp>
      <p:sp>
        <p:nvSpPr>
          <p:cNvPr id="14" name="Slide Number Placeholder 13">
            <a:extLst>
              <a:ext uri="{FF2B5EF4-FFF2-40B4-BE49-F238E27FC236}">
                <a16:creationId xmlns:a16="http://schemas.microsoft.com/office/drawing/2014/main" id="{EB59C484-8686-6F1A-B878-907580652094}"/>
              </a:ext>
            </a:extLst>
          </p:cNvPr>
          <p:cNvSpPr>
            <a:spLocks noGrp="1"/>
          </p:cNvSpPr>
          <p:nvPr>
            <p:ph type="sldNum" sz="quarter" idx="12"/>
          </p:nvPr>
        </p:nvSpPr>
        <p:spPr/>
        <p:txBody>
          <a:bodyPr/>
          <a:lstStyle/>
          <a:p>
            <a:fld id="{AF049A9E-1475-4F8C-BAA2-4B222D5E000A}" type="slidenum">
              <a:rPr lang="en-CA" smtClean="0"/>
              <a:t>4</a:t>
            </a:fld>
            <a:endParaRPr lang="en-CA"/>
          </a:p>
        </p:txBody>
      </p:sp>
      <p:pic>
        <p:nvPicPr>
          <p:cNvPr id="7" name="Graphic 6" descr="Igloo with solid fill">
            <a:extLst>
              <a:ext uri="{FF2B5EF4-FFF2-40B4-BE49-F238E27FC236}">
                <a16:creationId xmlns:a16="http://schemas.microsoft.com/office/drawing/2014/main" id="{8CFE0CC4-63C4-C3FF-FA4A-E47E337781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73487" y="2349156"/>
            <a:ext cx="570614" cy="570614"/>
          </a:xfrm>
          <a:prstGeom prst="rect">
            <a:avLst/>
          </a:prstGeom>
        </p:spPr>
      </p:pic>
      <p:pic>
        <p:nvPicPr>
          <p:cNvPr id="11" name="Graphic 10" descr="Dim (Smaller Sun) with solid fill">
            <a:extLst>
              <a:ext uri="{FF2B5EF4-FFF2-40B4-BE49-F238E27FC236}">
                <a16:creationId xmlns:a16="http://schemas.microsoft.com/office/drawing/2014/main" id="{C1BCFDD3-59D3-7AA2-FA11-B6C3AA9A674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68756" y="2540413"/>
            <a:ext cx="674289" cy="674289"/>
          </a:xfrm>
          <a:prstGeom prst="rect">
            <a:avLst/>
          </a:prstGeom>
        </p:spPr>
      </p:pic>
      <p:pic>
        <p:nvPicPr>
          <p:cNvPr id="13" name="Graphic 12" descr="Tent with solid fill">
            <a:extLst>
              <a:ext uri="{FF2B5EF4-FFF2-40B4-BE49-F238E27FC236}">
                <a16:creationId xmlns:a16="http://schemas.microsoft.com/office/drawing/2014/main" id="{EAD2855F-795C-2C43-20C2-7F8A4D1F80A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49114" y="3857599"/>
            <a:ext cx="658571" cy="658571"/>
          </a:xfrm>
          <a:prstGeom prst="rect">
            <a:avLst/>
          </a:prstGeom>
        </p:spPr>
      </p:pic>
      <p:pic>
        <p:nvPicPr>
          <p:cNvPr id="16" name="Graphic 15" descr="Blueberry with solid fill">
            <a:extLst>
              <a:ext uri="{FF2B5EF4-FFF2-40B4-BE49-F238E27FC236}">
                <a16:creationId xmlns:a16="http://schemas.microsoft.com/office/drawing/2014/main" id="{E0513F40-D1E7-E8CD-3B8F-828A32F5AC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246668" y="4418347"/>
            <a:ext cx="671568" cy="671568"/>
          </a:xfrm>
          <a:prstGeom prst="rect">
            <a:avLst/>
          </a:prstGeom>
        </p:spPr>
      </p:pic>
      <p:pic>
        <p:nvPicPr>
          <p:cNvPr id="17" name="Graphic 16" descr="Snowflake with solid fill">
            <a:extLst>
              <a:ext uri="{FF2B5EF4-FFF2-40B4-BE49-F238E27FC236}">
                <a16:creationId xmlns:a16="http://schemas.microsoft.com/office/drawing/2014/main" id="{15A6293F-CEF6-C03D-03D9-0FFE3856C3F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338339" y="3432812"/>
            <a:ext cx="577842" cy="577842"/>
          </a:xfrm>
          <a:prstGeom prst="rect">
            <a:avLst/>
          </a:prstGeom>
        </p:spPr>
      </p:pic>
      <p:sp>
        <p:nvSpPr>
          <p:cNvPr id="18" name="Arc 17">
            <a:extLst>
              <a:ext uri="{FF2B5EF4-FFF2-40B4-BE49-F238E27FC236}">
                <a16:creationId xmlns:a16="http://schemas.microsoft.com/office/drawing/2014/main" id="{5A9523BC-32EE-4370-4F76-CE6C420BF3CA}"/>
              </a:ext>
            </a:extLst>
          </p:cNvPr>
          <p:cNvSpPr/>
          <p:nvPr/>
        </p:nvSpPr>
        <p:spPr>
          <a:xfrm rot="1490491">
            <a:off x="6803091" y="1585622"/>
            <a:ext cx="4093148" cy="3684683"/>
          </a:xfrm>
          <a:prstGeom prst="arc">
            <a:avLst>
              <a:gd name="adj1" fmla="val 16821128"/>
              <a:gd name="adj2" fmla="val 18591614"/>
            </a:avLst>
          </a:prstGeom>
          <a:ln w="76200">
            <a:headEnd type="none" w="med" len="med"/>
            <a:tailEnd type="triangl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CA"/>
          </a:p>
        </p:txBody>
      </p:sp>
      <p:sp>
        <p:nvSpPr>
          <p:cNvPr id="19" name="Arc 18">
            <a:extLst>
              <a:ext uri="{FF2B5EF4-FFF2-40B4-BE49-F238E27FC236}">
                <a16:creationId xmlns:a16="http://schemas.microsoft.com/office/drawing/2014/main" id="{515B2C65-F2F1-26FD-885A-CE92F82AD367}"/>
              </a:ext>
            </a:extLst>
          </p:cNvPr>
          <p:cNvSpPr/>
          <p:nvPr/>
        </p:nvSpPr>
        <p:spPr>
          <a:xfrm rot="5400000">
            <a:off x="6949112" y="1793090"/>
            <a:ext cx="4093148" cy="3684683"/>
          </a:xfrm>
          <a:prstGeom prst="arc">
            <a:avLst>
              <a:gd name="adj1" fmla="val 17640390"/>
              <a:gd name="adj2" fmla="val 18951418"/>
            </a:avLst>
          </a:prstGeom>
          <a:ln w="76200">
            <a:headEnd type="none" w="med" len="med"/>
            <a:tailEnd type="triangl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CA"/>
          </a:p>
        </p:txBody>
      </p:sp>
      <p:sp>
        <p:nvSpPr>
          <p:cNvPr id="20" name="Arc 19">
            <a:extLst>
              <a:ext uri="{FF2B5EF4-FFF2-40B4-BE49-F238E27FC236}">
                <a16:creationId xmlns:a16="http://schemas.microsoft.com/office/drawing/2014/main" id="{FD71BE03-5AD8-6DB5-5785-ED9C677C2805}"/>
              </a:ext>
            </a:extLst>
          </p:cNvPr>
          <p:cNvSpPr/>
          <p:nvPr/>
        </p:nvSpPr>
        <p:spPr>
          <a:xfrm rot="18885387">
            <a:off x="6619535" y="1601456"/>
            <a:ext cx="4093148" cy="3684683"/>
          </a:xfrm>
          <a:prstGeom prst="arc">
            <a:avLst>
              <a:gd name="adj1" fmla="val 16219651"/>
              <a:gd name="adj2" fmla="val 18581826"/>
            </a:avLst>
          </a:prstGeom>
          <a:ln w="76200">
            <a:headEnd type="none" w="med" len="med"/>
            <a:tailEnd type="triangl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CA" dirty="0"/>
          </a:p>
        </p:txBody>
      </p:sp>
      <p:sp>
        <p:nvSpPr>
          <p:cNvPr id="21" name="Arc 20">
            <a:extLst>
              <a:ext uri="{FF2B5EF4-FFF2-40B4-BE49-F238E27FC236}">
                <a16:creationId xmlns:a16="http://schemas.microsoft.com/office/drawing/2014/main" id="{310DBE03-6193-13B8-485D-813528D7578E}"/>
              </a:ext>
            </a:extLst>
          </p:cNvPr>
          <p:cNvSpPr/>
          <p:nvPr/>
        </p:nvSpPr>
        <p:spPr>
          <a:xfrm rot="10298425">
            <a:off x="6771780" y="1967338"/>
            <a:ext cx="4093148" cy="3684683"/>
          </a:xfrm>
          <a:prstGeom prst="arc">
            <a:avLst>
              <a:gd name="adj1" fmla="val 15726843"/>
              <a:gd name="adj2" fmla="val 19322053"/>
            </a:avLst>
          </a:prstGeom>
          <a:ln w="76200">
            <a:headEnd type="none" w="med" len="med"/>
            <a:tailEnd type="triangl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CA"/>
          </a:p>
        </p:txBody>
      </p:sp>
      <p:sp>
        <p:nvSpPr>
          <p:cNvPr id="22" name="Arc 21">
            <a:extLst>
              <a:ext uri="{FF2B5EF4-FFF2-40B4-BE49-F238E27FC236}">
                <a16:creationId xmlns:a16="http://schemas.microsoft.com/office/drawing/2014/main" id="{665E6491-E0B7-EB89-130D-574123E5E4D6}"/>
              </a:ext>
            </a:extLst>
          </p:cNvPr>
          <p:cNvSpPr/>
          <p:nvPr/>
        </p:nvSpPr>
        <p:spPr>
          <a:xfrm rot="14279578">
            <a:off x="6579148" y="1971888"/>
            <a:ext cx="4093148" cy="3684683"/>
          </a:xfrm>
          <a:prstGeom prst="arc">
            <a:avLst>
              <a:gd name="adj1" fmla="val 17358508"/>
              <a:gd name="adj2" fmla="val 19429433"/>
            </a:avLst>
          </a:prstGeom>
          <a:ln w="76200">
            <a:headEnd type="none" w="med" len="med"/>
            <a:tailEnd type="triangle" w="med" len="me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CA"/>
          </a:p>
        </p:txBody>
      </p:sp>
    </p:spTree>
    <p:extLst>
      <p:ext uri="{BB962C8B-B14F-4D97-AF65-F5344CB8AC3E}">
        <p14:creationId xmlns:p14="http://schemas.microsoft.com/office/powerpoint/2010/main" val="658309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662CB-9751-89DC-C8E2-1883870FBDD1}"/>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85E4337-C0C1-0BFC-FE07-0DE5B849DF19}"/>
              </a:ext>
            </a:extLst>
          </p:cNvPr>
          <p:cNvSpPr/>
          <p:nvPr/>
        </p:nvSpPr>
        <p:spPr>
          <a:xfrm>
            <a:off x="8247152" y="1661390"/>
            <a:ext cx="2780413" cy="3627386"/>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Rectangle: Rounded Corners 4">
            <a:extLst>
              <a:ext uri="{FF2B5EF4-FFF2-40B4-BE49-F238E27FC236}">
                <a16:creationId xmlns:a16="http://schemas.microsoft.com/office/drawing/2014/main" id="{0A4F8713-F6C3-1A19-9263-F8909211DFD2}"/>
              </a:ext>
            </a:extLst>
          </p:cNvPr>
          <p:cNvSpPr/>
          <p:nvPr/>
        </p:nvSpPr>
        <p:spPr>
          <a:xfrm>
            <a:off x="566159" y="1645920"/>
            <a:ext cx="2780413" cy="3627386"/>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3" name="Oval 1">
            <a:extLst>
              <a:ext uri="{FF2B5EF4-FFF2-40B4-BE49-F238E27FC236}">
                <a16:creationId xmlns:a16="http://schemas.microsoft.com/office/drawing/2014/main" id="{442A544C-FB31-2ECC-F43B-3D982ECC0B8F}"/>
              </a:ext>
            </a:extLst>
          </p:cNvPr>
          <p:cNvSpPr/>
          <p:nvPr/>
        </p:nvSpPr>
        <p:spPr>
          <a:xfrm rot="18977441">
            <a:off x="1612288" y="3145097"/>
            <a:ext cx="505395" cy="733250"/>
          </a:xfrm>
          <a:custGeom>
            <a:avLst/>
            <a:gdLst>
              <a:gd name="connsiteX0" fmla="*/ 0 w 447281"/>
              <a:gd name="connsiteY0" fmla="*/ 209887 h 419773"/>
              <a:gd name="connsiteX1" fmla="*/ 223641 w 447281"/>
              <a:gd name="connsiteY1" fmla="*/ 0 h 419773"/>
              <a:gd name="connsiteX2" fmla="*/ 447282 w 447281"/>
              <a:gd name="connsiteY2" fmla="*/ 209887 h 419773"/>
              <a:gd name="connsiteX3" fmla="*/ 223641 w 447281"/>
              <a:gd name="connsiteY3" fmla="*/ 419774 h 419773"/>
              <a:gd name="connsiteX4" fmla="*/ 0 w 447281"/>
              <a:gd name="connsiteY4" fmla="*/ 209887 h 419773"/>
              <a:gd name="connsiteX0" fmla="*/ 1092 w 448374"/>
              <a:gd name="connsiteY0" fmla="*/ 171787 h 381674"/>
              <a:gd name="connsiteX1" fmla="*/ 167583 w 448374"/>
              <a:gd name="connsiteY1" fmla="*/ 0 h 381674"/>
              <a:gd name="connsiteX2" fmla="*/ 448374 w 448374"/>
              <a:gd name="connsiteY2" fmla="*/ 171787 h 381674"/>
              <a:gd name="connsiteX3" fmla="*/ 224733 w 448374"/>
              <a:gd name="connsiteY3" fmla="*/ 381674 h 381674"/>
              <a:gd name="connsiteX4" fmla="*/ 1092 w 448374"/>
              <a:gd name="connsiteY4" fmla="*/ 171787 h 381674"/>
              <a:gd name="connsiteX0" fmla="*/ 1697 w 448979"/>
              <a:gd name="connsiteY0" fmla="*/ 171787 h 343574"/>
              <a:gd name="connsiteX1" fmla="*/ 168188 w 448979"/>
              <a:gd name="connsiteY1" fmla="*/ 0 h 343574"/>
              <a:gd name="connsiteX2" fmla="*/ 448979 w 448979"/>
              <a:gd name="connsiteY2" fmla="*/ 171787 h 343574"/>
              <a:gd name="connsiteX3" fmla="*/ 242483 w 448979"/>
              <a:gd name="connsiteY3" fmla="*/ 343574 h 343574"/>
              <a:gd name="connsiteX4" fmla="*/ 1697 w 448979"/>
              <a:gd name="connsiteY4" fmla="*/ 171787 h 343574"/>
              <a:gd name="connsiteX0" fmla="*/ 912 w 373290"/>
              <a:gd name="connsiteY0" fmla="*/ 171812 h 343610"/>
              <a:gd name="connsiteX1" fmla="*/ 167403 w 373290"/>
              <a:gd name="connsiteY1" fmla="*/ 25 h 343610"/>
              <a:gd name="connsiteX2" fmla="*/ 373290 w 373290"/>
              <a:gd name="connsiteY2" fmla="*/ 163935 h 343610"/>
              <a:gd name="connsiteX3" fmla="*/ 241698 w 373290"/>
              <a:gd name="connsiteY3" fmla="*/ 343599 h 343610"/>
              <a:gd name="connsiteX4" fmla="*/ 912 w 373290"/>
              <a:gd name="connsiteY4" fmla="*/ 171812 h 343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290" h="343610">
                <a:moveTo>
                  <a:pt x="912" y="171812"/>
                </a:moveTo>
                <a:cubicBezTo>
                  <a:pt x="-11470" y="114550"/>
                  <a:pt x="105340" y="1338"/>
                  <a:pt x="167403" y="25"/>
                </a:cubicBezTo>
                <a:cubicBezTo>
                  <a:pt x="229466" y="-1288"/>
                  <a:pt x="373290" y="48018"/>
                  <a:pt x="373290" y="163935"/>
                </a:cubicBezTo>
                <a:cubicBezTo>
                  <a:pt x="373290" y="279852"/>
                  <a:pt x="303761" y="342286"/>
                  <a:pt x="241698" y="343599"/>
                </a:cubicBezTo>
                <a:cubicBezTo>
                  <a:pt x="179635" y="344912"/>
                  <a:pt x="13294" y="229074"/>
                  <a:pt x="912" y="171812"/>
                </a:cubicBezTo>
                <a:close/>
              </a:path>
            </a:pathLst>
          </a:cu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 name="Oval 1">
            <a:extLst>
              <a:ext uri="{FF2B5EF4-FFF2-40B4-BE49-F238E27FC236}">
                <a16:creationId xmlns:a16="http://schemas.microsoft.com/office/drawing/2014/main" id="{EC627E40-5E07-0DA1-8407-7EA84D9C03A6}"/>
              </a:ext>
            </a:extLst>
          </p:cNvPr>
          <p:cNvSpPr/>
          <p:nvPr/>
        </p:nvSpPr>
        <p:spPr>
          <a:xfrm rot="14990831">
            <a:off x="9347228" y="2901997"/>
            <a:ext cx="720857" cy="1162345"/>
          </a:xfrm>
          <a:custGeom>
            <a:avLst/>
            <a:gdLst>
              <a:gd name="connsiteX0" fmla="*/ 0 w 447281"/>
              <a:gd name="connsiteY0" fmla="*/ 209887 h 419773"/>
              <a:gd name="connsiteX1" fmla="*/ 223641 w 447281"/>
              <a:gd name="connsiteY1" fmla="*/ 0 h 419773"/>
              <a:gd name="connsiteX2" fmla="*/ 447282 w 447281"/>
              <a:gd name="connsiteY2" fmla="*/ 209887 h 419773"/>
              <a:gd name="connsiteX3" fmla="*/ 223641 w 447281"/>
              <a:gd name="connsiteY3" fmla="*/ 419774 h 419773"/>
              <a:gd name="connsiteX4" fmla="*/ 0 w 447281"/>
              <a:gd name="connsiteY4" fmla="*/ 209887 h 419773"/>
              <a:gd name="connsiteX0" fmla="*/ 1092 w 448374"/>
              <a:gd name="connsiteY0" fmla="*/ 171787 h 381674"/>
              <a:gd name="connsiteX1" fmla="*/ 167583 w 448374"/>
              <a:gd name="connsiteY1" fmla="*/ 0 h 381674"/>
              <a:gd name="connsiteX2" fmla="*/ 448374 w 448374"/>
              <a:gd name="connsiteY2" fmla="*/ 171787 h 381674"/>
              <a:gd name="connsiteX3" fmla="*/ 224733 w 448374"/>
              <a:gd name="connsiteY3" fmla="*/ 381674 h 381674"/>
              <a:gd name="connsiteX4" fmla="*/ 1092 w 448374"/>
              <a:gd name="connsiteY4" fmla="*/ 171787 h 381674"/>
              <a:gd name="connsiteX0" fmla="*/ 1697 w 448979"/>
              <a:gd name="connsiteY0" fmla="*/ 171787 h 343574"/>
              <a:gd name="connsiteX1" fmla="*/ 168188 w 448979"/>
              <a:gd name="connsiteY1" fmla="*/ 0 h 343574"/>
              <a:gd name="connsiteX2" fmla="*/ 448979 w 448979"/>
              <a:gd name="connsiteY2" fmla="*/ 171787 h 343574"/>
              <a:gd name="connsiteX3" fmla="*/ 242483 w 448979"/>
              <a:gd name="connsiteY3" fmla="*/ 343574 h 343574"/>
              <a:gd name="connsiteX4" fmla="*/ 1697 w 448979"/>
              <a:gd name="connsiteY4" fmla="*/ 171787 h 343574"/>
              <a:gd name="connsiteX0" fmla="*/ 912 w 373290"/>
              <a:gd name="connsiteY0" fmla="*/ 171812 h 343610"/>
              <a:gd name="connsiteX1" fmla="*/ 167403 w 373290"/>
              <a:gd name="connsiteY1" fmla="*/ 25 h 343610"/>
              <a:gd name="connsiteX2" fmla="*/ 373290 w 373290"/>
              <a:gd name="connsiteY2" fmla="*/ 163935 h 343610"/>
              <a:gd name="connsiteX3" fmla="*/ 241698 w 373290"/>
              <a:gd name="connsiteY3" fmla="*/ 343599 h 343610"/>
              <a:gd name="connsiteX4" fmla="*/ 912 w 373290"/>
              <a:gd name="connsiteY4" fmla="*/ 171812 h 343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290" h="343610">
                <a:moveTo>
                  <a:pt x="912" y="171812"/>
                </a:moveTo>
                <a:cubicBezTo>
                  <a:pt x="-11470" y="114550"/>
                  <a:pt x="105340" y="1338"/>
                  <a:pt x="167403" y="25"/>
                </a:cubicBezTo>
                <a:cubicBezTo>
                  <a:pt x="229466" y="-1288"/>
                  <a:pt x="373290" y="48018"/>
                  <a:pt x="373290" y="163935"/>
                </a:cubicBezTo>
                <a:cubicBezTo>
                  <a:pt x="373290" y="279852"/>
                  <a:pt x="303761" y="342286"/>
                  <a:pt x="241698" y="343599"/>
                </a:cubicBezTo>
                <a:cubicBezTo>
                  <a:pt x="179635" y="344912"/>
                  <a:pt x="13294" y="229074"/>
                  <a:pt x="912" y="171812"/>
                </a:cubicBezTo>
                <a:close/>
              </a:path>
            </a:pathLst>
          </a:custGeom>
          <a:solidFill>
            <a:srgbClr val="0EA7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Google Shape;95;p16">
            <a:extLst>
              <a:ext uri="{FF2B5EF4-FFF2-40B4-BE49-F238E27FC236}">
                <a16:creationId xmlns:a16="http://schemas.microsoft.com/office/drawing/2014/main" id="{70CBD1C9-E745-2BB9-C6DC-1BB59128BE73}"/>
              </a:ext>
            </a:extLst>
          </p:cNvPr>
          <p:cNvSpPr txBox="1">
            <a:spLocks/>
          </p:cNvSpPr>
          <p:nvPr/>
        </p:nvSpPr>
        <p:spPr>
          <a:xfrm>
            <a:off x="699637" y="570316"/>
            <a:ext cx="11806688"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n-GB" sz="2933" b="1">
                <a:solidFill>
                  <a:srgbClr val="000201"/>
                </a:solidFill>
                <a:latin typeface="Raleway"/>
                <a:ea typeface="Raleway"/>
                <a:cs typeface="Raleway"/>
                <a:sym typeface="Raleway"/>
              </a:rPr>
              <a:t>2025 </a:t>
            </a:r>
            <a:r>
              <a:rPr lang="iu-Cans-CA" sz="2400" b="1">
                <a:effectLst/>
                <a:latin typeface="Pigiarniq Heavy" panose="020B0903040102020104" pitchFamily="34" charset="0"/>
                <a:ea typeface="Calibri" panose="020F0502020204030204" pitchFamily="34" charset="0"/>
                <a:cs typeface="Times New Roman" panose="02020603050405020304" pitchFamily="18" charset="0"/>
              </a:rPr>
              <a:t>ᑐᑭᓕᐅᕈᑕᐅᕙᓪᓕᐊᔪᑦ</a:t>
            </a:r>
            <a:r>
              <a:rPr lang="en-GB" sz="2800" b="1">
                <a:solidFill>
                  <a:srgbClr val="000201"/>
                </a:solidFill>
                <a:latin typeface="Raleway"/>
                <a:ea typeface="Raleway"/>
                <a:cs typeface="Raleway"/>
                <a:sym typeface="Raleway"/>
              </a:rPr>
              <a:t> </a:t>
            </a:r>
            <a:r>
              <a:rPr lang="en-GB" sz="2800" b="1">
                <a:solidFill>
                  <a:srgbClr val="000201"/>
                </a:solidFill>
                <a:latin typeface="Pigiarniq" panose="020B0503040102020104"/>
                <a:ea typeface="Raleway"/>
                <a:cs typeface="Raleway"/>
                <a:sym typeface="Raleway"/>
              </a:rPr>
              <a:t>- </a:t>
            </a:r>
            <a:r>
              <a:rPr lang="iu-Cans-CA" sz="2400" b="1">
                <a:effectLst/>
                <a:latin typeface="Pigiarniq Heavy" panose="020B0903040102020104" pitchFamily="34" charset="0"/>
                <a:ea typeface="Aptos" panose="020B0004020202020204" pitchFamily="34" charset="0"/>
                <a:cs typeface="Times New Roman" panose="02020603050405020304" pitchFamily="18" charset="0"/>
              </a:rPr>
              <a:t>ᓴᓇᔭᐅᔪᓐᓇᖅᑐᑦ ᓂᕈᐊᖑᓯᒪᔪᓐᓇᖅᑐᑦᑕᐅᖅ</a:t>
            </a:r>
            <a:endParaRPr lang="en-CA" sz="2000" b="1">
              <a:effectLst/>
              <a:latin typeface="Pigiarniq" panose="020B0503040102020104"/>
              <a:ea typeface="Aptos" panose="020B0004020202020204" pitchFamily="34" charset="0"/>
              <a:cs typeface="Times New Roman" panose="02020603050405020304" pitchFamily="18" charset="0"/>
            </a:endParaRPr>
          </a:p>
          <a:p>
            <a:pPr>
              <a:lnSpc>
                <a:spcPct val="100000"/>
              </a:lnSpc>
              <a:spcBef>
                <a:spcPts val="0"/>
              </a:spcBef>
            </a:pPr>
            <a:r>
              <a:rPr lang="en-GB" sz="2933" b="1">
                <a:solidFill>
                  <a:srgbClr val="0EA74D"/>
                </a:solidFill>
                <a:latin typeface="Raleway"/>
                <a:ea typeface="Raleway"/>
                <a:cs typeface="Raleway"/>
                <a:sym typeface="Raleway"/>
              </a:rPr>
              <a:t>2025 OBJECTIVES – ADDITIONAL PROJECT OPTIONS</a:t>
            </a:r>
          </a:p>
        </p:txBody>
      </p:sp>
      <p:sp>
        <p:nvSpPr>
          <p:cNvPr id="2" name="TextBox 1">
            <a:extLst>
              <a:ext uri="{FF2B5EF4-FFF2-40B4-BE49-F238E27FC236}">
                <a16:creationId xmlns:a16="http://schemas.microsoft.com/office/drawing/2014/main" id="{8FD26668-B173-8713-5937-7CFA9765CBEA}"/>
              </a:ext>
            </a:extLst>
          </p:cNvPr>
          <p:cNvSpPr txBox="1"/>
          <p:nvPr/>
        </p:nvSpPr>
        <p:spPr>
          <a:xfrm>
            <a:off x="396741" y="1759835"/>
            <a:ext cx="3119248" cy="969176"/>
          </a:xfrm>
          <a:prstGeom prst="rect">
            <a:avLst/>
          </a:prstGeom>
          <a:noFill/>
        </p:spPr>
        <p:txBody>
          <a:bodyPr wrap="square" rtlCol="0">
            <a:spAutoFit/>
          </a:bodyPr>
          <a:lstStyle/>
          <a:p>
            <a:pPr algn="ctr">
              <a:lnSpc>
                <a:spcPct val="107000"/>
              </a:lnSpc>
            </a:pPr>
            <a:r>
              <a:rPr lang="iu-Cans-CA" sz="1400" b="1" kern="100" dirty="0">
                <a:solidFill>
                  <a:schemeClr val="bg1"/>
                </a:solidFill>
                <a:effectLst/>
                <a:latin typeface="Pigiarniq"/>
                <a:ea typeface="Aptos" panose="020B0004020202020204" pitchFamily="34" charset="0"/>
                <a:cs typeface="Times New Roman" panose="02020603050405020304" pitchFamily="18" charset="0"/>
              </a:rPr>
              <a:t>ᐃᓂᒃᓴᖓᓂᑦ</a:t>
            </a:r>
            <a:endParaRPr lang="en-CA" sz="1400" b="1" kern="100" dirty="0">
              <a:solidFill>
                <a:schemeClr val="bg1"/>
              </a:solidFill>
              <a:effectLst/>
              <a:latin typeface="Pigiarniq"/>
              <a:ea typeface="Aptos" panose="020B0004020202020204" pitchFamily="34" charset="0"/>
              <a:cs typeface="Times New Roman" panose="02020603050405020304" pitchFamily="18" charset="0"/>
            </a:endParaRPr>
          </a:p>
          <a:p>
            <a:pPr algn="ctr"/>
            <a:r>
              <a:rPr lang="iu-Cans-CA" sz="1400" dirty="0">
                <a:solidFill>
                  <a:schemeClr val="bg1"/>
                </a:solidFill>
                <a:effectLst/>
                <a:latin typeface="Pigiarniq"/>
                <a:ea typeface="Aptos" panose="020B0004020202020204" pitchFamily="34" charset="0"/>
                <a:cs typeface="Times New Roman" panose="02020603050405020304" pitchFamily="18" charset="0"/>
              </a:rPr>
              <a:t>15 ᒥᒐᒍᐊᑦ ᐊᐅᓚᐅᑎᖃᐅᑎ ᓄᒃᑭᒃᓴᐅᑎ ᑎᑭᐅᒪᔪᑦ 100% ᐃᖃᓗᖕᒥᐅᑦ ᐆᒻᒪᖁᑎᖃᐅᑎᖃᕆᐊᖃᖅᑕᖏᓐᓄᑦ</a:t>
            </a:r>
            <a:endParaRPr lang="en-CA" sz="1400" dirty="0">
              <a:solidFill>
                <a:schemeClr val="bg1"/>
              </a:solidFill>
              <a:latin typeface="Pigiarniq"/>
            </a:endParaRPr>
          </a:p>
        </p:txBody>
      </p:sp>
      <p:pic>
        <p:nvPicPr>
          <p:cNvPr id="10" name="Graphic 9" descr="Lightning bolt with solid fill">
            <a:extLst>
              <a:ext uri="{FF2B5EF4-FFF2-40B4-BE49-F238E27FC236}">
                <a16:creationId xmlns:a16="http://schemas.microsoft.com/office/drawing/2014/main" id="{EE55744C-0529-264E-F214-73201EDFD1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21168" y="3166818"/>
            <a:ext cx="736368" cy="736368"/>
          </a:xfrm>
          <a:prstGeom prst="rect">
            <a:avLst/>
          </a:prstGeom>
        </p:spPr>
      </p:pic>
      <p:pic>
        <p:nvPicPr>
          <p:cNvPr id="13" name="Graphic 12" descr="Lightning bolt with solid fill">
            <a:extLst>
              <a:ext uri="{FF2B5EF4-FFF2-40B4-BE49-F238E27FC236}">
                <a16:creationId xmlns:a16="http://schemas.microsoft.com/office/drawing/2014/main" id="{038C45D1-8F15-95A5-21E1-1B2D430321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62221" y="3096269"/>
            <a:ext cx="736368" cy="736368"/>
          </a:xfrm>
          <a:prstGeom prst="rect">
            <a:avLst/>
          </a:prstGeom>
        </p:spPr>
      </p:pic>
      <p:pic>
        <p:nvPicPr>
          <p:cNvPr id="16" name="Graphic 15" descr="Add with solid fill">
            <a:extLst>
              <a:ext uri="{FF2B5EF4-FFF2-40B4-BE49-F238E27FC236}">
                <a16:creationId xmlns:a16="http://schemas.microsoft.com/office/drawing/2014/main" id="{73AA2AD7-6DEE-9E3F-98C3-6FCEA324B56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09803" y="3453540"/>
            <a:ext cx="230635" cy="230635"/>
          </a:xfrm>
          <a:prstGeom prst="rect">
            <a:avLst/>
          </a:prstGeom>
        </p:spPr>
      </p:pic>
      <p:pic>
        <p:nvPicPr>
          <p:cNvPr id="20" name="Graphic 19" descr="Dump truck with solid fill">
            <a:extLst>
              <a:ext uri="{FF2B5EF4-FFF2-40B4-BE49-F238E27FC236}">
                <a16:creationId xmlns:a16="http://schemas.microsoft.com/office/drawing/2014/main" id="{9CE3B5DD-A33F-4216-A81D-7B1EB94F1DA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707655" y="3048920"/>
            <a:ext cx="745681" cy="745681"/>
          </a:xfrm>
          <a:prstGeom prst="rect">
            <a:avLst/>
          </a:prstGeom>
        </p:spPr>
      </p:pic>
      <p:sp>
        <p:nvSpPr>
          <p:cNvPr id="9" name="TextBox 8">
            <a:extLst>
              <a:ext uri="{FF2B5EF4-FFF2-40B4-BE49-F238E27FC236}">
                <a16:creationId xmlns:a16="http://schemas.microsoft.com/office/drawing/2014/main" id="{487F83EC-582A-0060-70C7-50F9036F526B}"/>
              </a:ext>
            </a:extLst>
          </p:cNvPr>
          <p:cNvSpPr txBox="1"/>
          <p:nvPr/>
        </p:nvSpPr>
        <p:spPr>
          <a:xfrm>
            <a:off x="506614" y="3986334"/>
            <a:ext cx="2899502" cy="1077218"/>
          </a:xfrm>
          <a:prstGeom prst="rect">
            <a:avLst/>
          </a:prstGeom>
          <a:noFill/>
        </p:spPr>
        <p:txBody>
          <a:bodyPr wrap="square" rtlCol="0">
            <a:spAutoFit/>
          </a:bodyPr>
          <a:lstStyle/>
          <a:p>
            <a:pPr algn="ctr"/>
            <a:r>
              <a:rPr lang="en-US" sz="1600" b="1" dirty="0">
                <a:solidFill>
                  <a:schemeClr val="bg1"/>
                </a:solidFill>
              </a:rPr>
              <a:t>Base case</a:t>
            </a:r>
          </a:p>
          <a:p>
            <a:pPr algn="ctr"/>
            <a:r>
              <a:rPr lang="en-US" sz="1600" dirty="0">
                <a:solidFill>
                  <a:schemeClr val="bg1"/>
                </a:solidFill>
              </a:rPr>
              <a:t>15MW power generation to meet 100% Iqalungmiut’s electricity needs</a:t>
            </a:r>
            <a:endParaRPr lang="en-CA" sz="1600" dirty="0">
              <a:solidFill>
                <a:schemeClr val="bg1"/>
              </a:solidFill>
            </a:endParaRPr>
          </a:p>
        </p:txBody>
      </p:sp>
      <p:sp>
        <p:nvSpPr>
          <p:cNvPr id="17" name="TextBox 16">
            <a:extLst>
              <a:ext uri="{FF2B5EF4-FFF2-40B4-BE49-F238E27FC236}">
                <a16:creationId xmlns:a16="http://schemas.microsoft.com/office/drawing/2014/main" id="{57AA6308-697E-13FB-2DD4-8C114C496C92}"/>
              </a:ext>
            </a:extLst>
          </p:cNvPr>
          <p:cNvSpPr txBox="1"/>
          <p:nvPr/>
        </p:nvSpPr>
        <p:spPr>
          <a:xfrm>
            <a:off x="8265759" y="3905592"/>
            <a:ext cx="2743200" cy="1323439"/>
          </a:xfrm>
          <a:prstGeom prst="rect">
            <a:avLst/>
          </a:prstGeom>
          <a:noFill/>
        </p:spPr>
        <p:txBody>
          <a:bodyPr wrap="square">
            <a:spAutoFit/>
          </a:bodyPr>
          <a:lstStyle/>
          <a:p>
            <a:pPr algn="ctr"/>
            <a:r>
              <a:rPr lang="en-US" sz="1600" b="1" dirty="0"/>
              <a:t>Additional Option 2</a:t>
            </a:r>
          </a:p>
          <a:p>
            <a:pPr algn="ctr"/>
            <a:r>
              <a:rPr lang="en-US" sz="1600" dirty="0"/>
              <a:t>100% Iqalungmiut’s electricity needs </a:t>
            </a:r>
          </a:p>
          <a:p>
            <a:pPr algn="ctr"/>
            <a:r>
              <a:rPr lang="en-US" sz="1600" dirty="0"/>
              <a:t>+</a:t>
            </a:r>
          </a:p>
          <a:p>
            <a:pPr algn="ctr"/>
            <a:r>
              <a:rPr lang="en-US" sz="1600" dirty="0"/>
              <a:t>off-site industrial users</a:t>
            </a:r>
          </a:p>
        </p:txBody>
      </p:sp>
      <p:grpSp>
        <p:nvGrpSpPr>
          <p:cNvPr id="26" name="Group 25">
            <a:extLst>
              <a:ext uri="{FF2B5EF4-FFF2-40B4-BE49-F238E27FC236}">
                <a16:creationId xmlns:a16="http://schemas.microsoft.com/office/drawing/2014/main" id="{7DB921D2-F2AC-474A-7E7B-D2D149259AA8}"/>
              </a:ext>
            </a:extLst>
          </p:cNvPr>
          <p:cNvGrpSpPr/>
          <p:nvPr/>
        </p:nvGrpSpPr>
        <p:grpSpPr>
          <a:xfrm>
            <a:off x="4209135" y="1645920"/>
            <a:ext cx="3255053" cy="3627386"/>
            <a:chOff x="3954744" y="1654670"/>
            <a:chExt cx="3255053" cy="3627386"/>
          </a:xfrm>
        </p:grpSpPr>
        <p:sp>
          <p:nvSpPr>
            <p:cNvPr id="7" name="Rectangle: Rounded Corners 6">
              <a:extLst>
                <a:ext uri="{FF2B5EF4-FFF2-40B4-BE49-F238E27FC236}">
                  <a16:creationId xmlns:a16="http://schemas.microsoft.com/office/drawing/2014/main" id="{0ED4B344-BD2F-0F0E-3BEE-76E98A07C419}"/>
                </a:ext>
              </a:extLst>
            </p:cNvPr>
            <p:cNvSpPr/>
            <p:nvPr/>
          </p:nvSpPr>
          <p:spPr>
            <a:xfrm>
              <a:off x="4183801" y="1654670"/>
              <a:ext cx="2780413" cy="3627386"/>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1" name="Oval 1">
              <a:extLst>
                <a:ext uri="{FF2B5EF4-FFF2-40B4-BE49-F238E27FC236}">
                  <a16:creationId xmlns:a16="http://schemas.microsoft.com/office/drawing/2014/main" id="{4A5CD4E8-0CF5-84D5-E9FC-D08345AE99F6}"/>
                </a:ext>
              </a:extLst>
            </p:cNvPr>
            <p:cNvSpPr/>
            <p:nvPr/>
          </p:nvSpPr>
          <p:spPr>
            <a:xfrm rot="5012860">
              <a:off x="5175428" y="3064876"/>
              <a:ext cx="738051" cy="847953"/>
            </a:xfrm>
            <a:custGeom>
              <a:avLst/>
              <a:gdLst>
                <a:gd name="connsiteX0" fmla="*/ 0 w 447281"/>
                <a:gd name="connsiteY0" fmla="*/ 209887 h 419773"/>
                <a:gd name="connsiteX1" fmla="*/ 223641 w 447281"/>
                <a:gd name="connsiteY1" fmla="*/ 0 h 419773"/>
                <a:gd name="connsiteX2" fmla="*/ 447282 w 447281"/>
                <a:gd name="connsiteY2" fmla="*/ 209887 h 419773"/>
                <a:gd name="connsiteX3" fmla="*/ 223641 w 447281"/>
                <a:gd name="connsiteY3" fmla="*/ 419774 h 419773"/>
                <a:gd name="connsiteX4" fmla="*/ 0 w 447281"/>
                <a:gd name="connsiteY4" fmla="*/ 209887 h 419773"/>
                <a:gd name="connsiteX0" fmla="*/ 1092 w 448374"/>
                <a:gd name="connsiteY0" fmla="*/ 171787 h 381674"/>
                <a:gd name="connsiteX1" fmla="*/ 167583 w 448374"/>
                <a:gd name="connsiteY1" fmla="*/ 0 h 381674"/>
                <a:gd name="connsiteX2" fmla="*/ 448374 w 448374"/>
                <a:gd name="connsiteY2" fmla="*/ 171787 h 381674"/>
                <a:gd name="connsiteX3" fmla="*/ 224733 w 448374"/>
                <a:gd name="connsiteY3" fmla="*/ 381674 h 381674"/>
                <a:gd name="connsiteX4" fmla="*/ 1092 w 448374"/>
                <a:gd name="connsiteY4" fmla="*/ 171787 h 381674"/>
                <a:gd name="connsiteX0" fmla="*/ 1697 w 448979"/>
                <a:gd name="connsiteY0" fmla="*/ 171787 h 343574"/>
                <a:gd name="connsiteX1" fmla="*/ 168188 w 448979"/>
                <a:gd name="connsiteY1" fmla="*/ 0 h 343574"/>
                <a:gd name="connsiteX2" fmla="*/ 448979 w 448979"/>
                <a:gd name="connsiteY2" fmla="*/ 171787 h 343574"/>
                <a:gd name="connsiteX3" fmla="*/ 242483 w 448979"/>
                <a:gd name="connsiteY3" fmla="*/ 343574 h 343574"/>
                <a:gd name="connsiteX4" fmla="*/ 1697 w 448979"/>
                <a:gd name="connsiteY4" fmla="*/ 171787 h 343574"/>
                <a:gd name="connsiteX0" fmla="*/ 912 w 373290"/>
                <a:gd name="connsiteY0" fmla="*/ 171812 h 343610"/>
                <a:gd name="connsiteX1" fmla="*/ 167403 w 373290"/>
                <a:gd name="connsiteY1" fmla="*/ 25 h 343610"/>
                <a:gd name="connsiteX2" fmla="*/ 373290 w 373290"/>
                <a:gd name="connsiteY2" fmla="*/ 163935 h 343610"/>
                <a:gd name="connsiteX3" fmla="*/ 241698 w 373290"/>
                <a:gd name="connsiteY3" fmla="*/ 343599 h 343610"/>
                <a:gd name="connsiteX4" fmla="*/ 912 w 373290"/>
                <a:gd name="connsiteY4" fmla="*/ 171812 h 343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290" h="343610">
                  <a:moveTo>
                    <a:pt x="912" y="171812"/>
                  </a:moveTo>
                  <a:cubicBezTo>
                    <a:pt x="-11470" y="114550"/>
                    <a:pt x="105340" y="1338"/>
                    <a:pt x="167403" y="25"/>
                  </a:cubicBezTo>
                  <a:cubicBezTo>
                    <a:pt x="229466" y="-1288"/>
                    <a:pt x="373290" y="48018"/>
                    <a:pt x="373290" y="163935"/>
                  </a:cubicBezTo>
                  <a:cubicBezTo>
                    <a:pt x="373290" y="279852"/>
                    <a:pt x="303761" y="342286"/>
                    <a:pt x="241698" y="343599"/>
                  </a:cubicBezTo>
                  <a:cubicBezTo>
                    <a:pt x="179635" y="344912"/>
                    <a:pt x="13294" y="229074"/>
                    <a:pt x="912" y="171812"/>
                  </a:cubicBezTo>
                  <a:close/>
                </a:path>
              </a:pathLst>
            </a:custGeom>
            <a:solidFill>
              <a:srgbClr val="B6D7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2" name="Graphic 11" descr="Lightning bolt with solid fill">
              <a:extLst>
                <a:ext uri="{FF2B5EF4-FFF2-40B4-BE49-F238E27FC236}">
                  <a16:creationId xmlns:a16="http://schemas.microsoft.com/office/drawing/2014/main" id="{79552BA8-067C-E615-D30F-42B20340E48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82385" y="3106899"/>
              <a:ext cx="736368" cy="736368"/>
            </a:xfrm>
            <a:prstGeom prst="rect">
              <a:avLst/>
            </a:prstGeom>
          </p:spPr>
        </p:pic>
        <p:pic>
          <p:nvPicPr>
            <p:cNvPr id="15" name="Graphic 14" descr="Add with solid fill">
              <a:extLst>
                <a:ext uri="{FF2B5EF4-FFF2-40B4-BE49-F238E27FC236}">
                  <a16:creationId xmlns:a16="http://schemas.microsoft.com/office/drawing/2014/main" id="{5ED1C5EE-A018-D14C-52A2-3CC4DB733A2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72991" y="3304684"/>
              <a:ext cx="230635" cy="230635"/>
            </a:xfrm>
            <a:prstGeom prst="rect">
              <a:avLst/>
            </a:prstGeom>
          </p:spPr>
        </p:pic>
        <p:pic>
          <p:nvPicPr>
            <p:cNvPr id="18" name="Graphic 17" descr="Thermometer with solid fill">
              <a:extLst>
                <a:ext uri="{FF2B5EF4-FFF2-40B4-BE49-F238E27FC236}">
                  <a16:creationId xmlns:a16="http://schemas.microsoft.com/office/drawing/2014/main" id="{3D64FEF2-1AC4-0FAD-C73E-15435CC8B97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03435" y="3064207"/>
              <a:ext cx="736368" cy="736368"/>
            </a:xfrm>
            <a:prstGeom prst="rect">
              <a:avLst/>
            </a:prstGeom>
          </p:spPr>
        </p:pic>
        <p:sp>
          <p:nvSpPr>
            <p:cNvPr id="14" name="Content Placeholder 2">
              <a:extLst>
                <a:ext uri="{FF2B5EF4-FFF2-40B4-BE49-F238E27FC236}">
                  <a16:creationId xmlns:a16="http://schemas.microsoft.com/office/drawing/2014/main" id="{824B79E5-C6EB-8414-05EC-9957A32ACF4D}"/>
                </a:ext>
              </a:extLst>
            </p:cNvPr>
            <p:cNvSpPr txBox="1">
              <a:spLocks/>
            </p:cNvSpPr>
            <p:nvPr/>
          </p:nvSpPr>
          <p:spPr>
            <a:xfrm>
              <a:off x="4253958" y="3987221"/>
              <a:ext cx="2656627" cy="126349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US" sz="1600" b="1" dirty="0"/>
                <a:t>Additional Option 1 </a:t>
              </a:r>
            </a:p>
            <a:p>
              <a:pPr marL="0" indent="0" algn="ctr">
                <a:lnSpc>
                  <a:spcPct val="100000"/>
                </a:lnSpc>
                <a:spcBef>
                  <a:spcPts val="0"/>
                </a:spcBef>
                <a:buFont typeface="Arial" panose="020B0604020202020204" pitchFamily="34" charset="0"/>
                <a:buNone/>
              </a:pPr>
              <a:r>
                <a:rPr lang="en-US" sz="1600" dirty="0"/>
                <a:t>100% Iqalungmiut’s electricity needs</a:t>
              </a:r>
            </a:p>
            <a:p>
              <a:pPr marL="0" indent="0" algn="ctr">
                <a:lnSpc>
                  <a:spcPct val="100000"/>
                </a:lnSpc>
                <a:spcBef>
                  <a:spcPts val="0"/>
                </a:spcBef>
                <a:buFont typeface="Arial" panose="020B0604020202020204" pitchFamily="34" charset="0"/>
                <a:buNone/>
              </a:pPr>
              <a:r>
                <a:rPr lang="en-US" sz="1600" dirty="0"/>
                <a:t> + </a:t>
              </a:r>
            </a:p>
            <a:p>
              <a:pPr marL="0" indent="0" algn="ctr">
                <a:lnSpc>
                  <a:spcPct val="100000"/>
                </a:lnSpc>
                <a:spcBef>
                  <a:spcPts val="0"/>
                </a:spcBef>
                <a:buFont typeface="Arial" panose="020B0604020202020204" pitchFamily="34" charset="0"/>
                <a:buNone/>
              </a:pPr>
              <a:r>
                <a:rPr lang="en-US" sz="1600" dirty="0"/>
                <a:t>heating needs</a:t>
              </a:r>
            </a:p>
          </p:txBody>
        </p:sp>
        <p:sp>
          <p:nvSpPr>
            <p:cNvPr id="6" name="TextBox 5">
              <a:extLst>
                <a:ext uri="{FF2B5EF4-FFF2-40B4-BE49-F238E27FC236}">
                  <a16:creationId xmlns:a16="http://schemas.microsoft.com/office/drawing/2014/main" id="{51394FB0-DBAA-1AC6-EADE-D5A8927731B9}"/>
                </a:ext>
              </a:extLst>
            </p:cNvPr>
            <p:cNvSpPr txBox="1"/>
            <p:nvPr/>
          </p:nvSpPr>
          <p:spPr>
            <a:xfrm>
              <a:off x="3954744" y="1781704"/>
              <a:ext cx="3255053" cy="1229824"/>
            </a:xfrm>
            <a:prstGeom prst="rect">
              <a:avLst/>
            </a:prstGeom>
            <a:noFill/>
          </p:spPr>
          <p:txBody>
            <a:bodyPr wrap="square">
              <a:spAutoFit/>
            </a:bodyPr>
            <a:lstStyle/>
            <a:p>
              <a:pPr marL="0" indent="0" algn="ctr">
                <a:lnSpc>
                  <a:spcPct val="107000"/>
                </a:lnSpc>
                <a:buNone/>
              </a:pPr>
              <a:r>
                <a:rPr lang="iu-Cans-CA" sz="1400" b="1" kern="100" dirty="0">
                  <a:effectLst/>
                  <a:latin typeface="Pigiarniq"/>
                  <a:ea typeface="Aptos" panose="020B0004020202020204" pitchFamily="34" charset="0"/>
                  <a:cs typeface="Times New Roman" panose="02020603050405020304" pitchFamily="18" charset="0"/>
                </a:rPr>
                <a:t>ᓂᕈᐊᖅᑕᐅᓯᒪᔪᓐᓇᕐᒥᔪᖅ 1</a:t>
              </a:r>
              <a:br>
                <a:rPr lang="en-CA" sz="1400" b="1" kern="100" dirty="0">
                  <a:latin typeface="Pigiarniq"/>
                  <a:ea typeface="Aptos" panose="020B0004020202020204" pitchFamily="34" charset="0"/>
                  <a:cs typeface="Times New Roman" panose="02020603050405020304" pitchFamily="18" charset="0"/>
                </a:rPr>
              </a:br>
              <a:r>
                <a:rPr lang="iu-Cans-CA" sz="1400" kern="100" dirty="0">
                  <a:effectLst/>
                  <a:latin typeface="Pigiarniq"/>
                  <a:ea typeface="Aptos" panose="020B0004020202020204" pitchFamily="34" charset="0"/>
                  <a:cs typeface="Times New Roman" panose="02020603050405020304" pitchFamily="18" charset="0"/>
                </a:rPr>
                <a:t>100% ᐃᖃᓗᖕᒥᐅᑦ ᐆᒻᒪᖁᑎᖃᐅᑎᖃᕆᐊᖃᖅᑕᖏᓐᓄᑦ</a:t>
              </a:r>
              <a:br>
                <a:rPr lang="en-CA" sz="1400" kern="100" dirty="0">
                  <a:latin typeface="Pigiarniq"/>
                  <a:ea typeface="Aptos" panose="020B0004020202020204" pitchFamily="34" charset="0"/>
                  <a:cs typeface="Times New Roman" panose="02020603050405020304" pitchFamily="18" charset="0"/>
                </a:rPr>
              </a:br>
              <a:r>
                <a:rPr lang="en-CA" sz="1400" kern="100" dirty="0">
                  <a:latin typeface="Pigiarniq"/>
                  <a:ea typeface="Aptos" panose="020B0004020202020204" pitchFamily="34" charset="0"/>
                  <a:cs typeface="Times New Roman" panose="02020603050405020304" pitchFamily="18" charset="0"/>
                </a:rPr>
                <a:t>+</a:t>
              </a:r>
              <a:endParaRPr lang="en-US" sz="1400" dirty="0">
                <a:latin typeface="Pigiarniq"/>
              </a:endParaRPr>
            </a:p>
            <a:p>
              <a:pPr marL="0" indent="0" algn="ctr">
                <a:lnSpc>
                  <a:spcPct val="100000"/>
                </a:lnSpc>
                <a:spcBef>
                  <a:spcPts val="0"/>
                </a:spcBef>
                <a:buNone/>
              </a:pPr>
              <a:r>
                <a:rPr lang="iu-Cans-CA" sz="1400" dirty="0">
                  <a:effectLst/>
                  <a:latin typeface="Pigiarniq"/>
                  <a:ea typeface="Aptos" panose="020B0004020202020204" pitchFamily="34" charset="0"/>
                  <a:cs typeface="Times New Roman" panose="02020603050405020304" pitchFamily="18" charset="0"/>
                </a:rPr>
                <a:t>ᐅᖂᓴᕈᑎᒃᓴᓄᑦ ᑭᓐᖒᒪᓇᖅᑐᓄᑦ</a:t>
              </a:r>
              <a:endParaRPr lang="en-US" sz="1400" dirty="0">
                <a:latin typeface="Pigiarniq"/>
              </a:endParaRPr>
            </a:p>
          </p:txBody>
        </p:sp>
      </p:grpSp>
      <p:sp>
        <p:nvSpPr>
          <p:cNvPr id="24" name="TextBox 23">
            <a:extLst>
              <a:ext uri="{FF2B5EF4-FFF2-40B4-BE49-F238E27FC236}">
                <a16:creationId xmlns:a16="http://schemas.microsoft.com/office/drawing/2014/main" id="{2D068ACF-6482-6F4D-280E-97E69A57960E}"/>
              </a:ext>
            </a:extLst>
          </p:cNvPr>
          <p:cNvSpPr txBox="1"/>
          <p:nvPr/>
        </p:nvSpPr>
        <p:spPr>
          <a:xfrm>
            <a:off x="8326751" y="1666069"/>
            <a:ext cx="2761807" cy="1430200"/>
          </a:xfrm>
          <a:prstGeom prst="rect">
            <a:avLst/>
          </a:prstGeom>
          <a:noFill/>
        </p:spPr>
        <p:txBody>
          <a:bodyPr wrap="square">
            <a:spAutoFit/>
          </a:bodyPr>
          <a:lstStyle/>
          <a:p>
            <a:pPr algn="ctr">
              <a:lnSpc>
                <a:spcPct val="107000"/>
              </a:lnSpc>
            </a:pPr>
            <a:r>
              <a:rPr lang="iu-Cans-CA" sz="1400" b="1" kern="100" dirty="0">
                <a:effectLst/>
                <a:latin typeface="Pigiarniq"/>
                <a:ea typeface="Aptos" panose="020B0004020202020204" pitchFamily="34" charset="0"/>
                <a:cs typeface="Times New Roman" panose="02020603050405020304" pitchFamily="18" charset="0"/>
              </a:rPr>
              <a:t>ᓂᕈᐊᖅᑕᐅᓯᒪᔪᓐᓇᕐᒥᔪᖅ 2</a:t>
            </a:r>
            <a:endParaRPr lang="en-CA" sz="1400" kern="100" dirty="0">
              <a:effectLst/>
              <a:latin typeface="Pigiarniq"/>
              <a:ea typeface="Aptos" panose="020B0004020202020204" pitchFamily="34" charset="0"/>
              <a:cs typeface="Times New Roman" panose="02020603050405020304" pitchFamily="18" charset="0"/>
            </a:endParaRPr>
          </a:p>
          <a:p>
            <a:pPr algn="ctr">
              <a:lnSpc>
                <a:spcPct val="107000"/>
              </a:lnSpc>
            </a:pPr>
            <a:r>
              <a:rPr lang="iu-Cans-CA" sz="1400" kern="100" dirty="0">
                <a:effectLst/>
                <a:latin typeface="Pigiarniq"/>
                <a:ea typeface="Aptos" panose="020B0004020202020204" pitchFamily="34" charset="0"/>
                <a:cs typeface="Times New Roman" panose="02020603050405020304" pitchFamily="18" charset="0"/>
              </a:rPr>
              <a:t>100% ᐃᖃᓗᖕᒥᐅᑦ ᐆᒻᒪᖁᑎᖃᐅᑎᖃᕆᐊᖃᖅᑕᖏᓐᓄᑦ</a:t>
            </a:r>
            <a:endParaRPr lang="en-CA" sz="1400" kern="100" dirty="0">
              <a:effectLst/>
              <a:latin typeface="Pigiarniq"/>
              <a:ea typeface="Aptos" panose="020B0004020202020204" pitchFamily="34" charset="0"/>
              <a:cs typeface="Times New Roman" panose="02020603050405020304" pitchFamily="18" charset="0"/>
            </a:endParaRPr>
          </a:p>
          <a:p>
            <a:pPr algn="ctr"/>
            <a:r>
              <a:rPr lang="en-US" sz="1400" dirty="0">
                <a:latin typeface="Pigiarniq"/>
              </a:rPr>
              <a:t>+</a:t>
            </a:r>
          </a:p>
          <a:p>
            <a:pPr algn="ctr"/>
            <a:r>
              <a:rPr lang="iu-Cans-CA" sz="1400" dirty="0">
                <a:effectLst/>
                <a:latin typeface="Pigiarniq"/>
                <a:ea typeface="Aptos" panose="020B0004020202020204" pitchFamily="34" charset="0"/>
                <a:cs typeface="Times New Roman" panose="02020603050405020304" pitchFamily="18" charset="0"/>
              </a:rPr>
              <a:t>ᐃᑲᔫᑎᔪᖅ ᑲᒻᐸᓂᐅᔪᓂᑦ ᐊᑐᖅᑕᐅᓂᐊᖅᑐᖅ</a:t>
            </a:r>
            <a:endParaRPr lang="en-US" sz="1400" dirty="0">
              <a:latin typeface="Pigiarniq"/>
            </a:endParaRPr>
          </a:p>
        </p:txBody>
      </p:sp>
      <p:cxnSp>
        <p:nvCxnSpPr>
          <p:cNvPr id="3" name="Google Shape;96;p16">
            <a:extLst>
              <a:ext uri="{FF2B5EF4-FFF2-40B4-BE49-F238E27FC236}">
                <a16:creationId xmlns:a16="http://schemas.microsoft.com/office/drawing/2014/main" id="{C460FD10-46AD-017A-670B-3694BC7322D9}"/>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11" name="TextBox 10">
            <a:extLst>
              <a:ext uri="{FF2B5EF4-FFF2-40B4-BE49-F238E27FC236}">
                <a16:creationId xmlns:a16="http://schemas.microsoft.com/office/drawing/2014/main" id="{F6DCDA27-A23B-8DE4-A94E-C31225461D7D}"/>
              </a:ext>
            </a:extLst>
          </p:cNvPr>
          <p:cNvSpPr txBox="1"/>
          <p:nvPr/>
        </p:nvSpPr>
        <p:spPr>
          <a:xfrm>
            <a:off x="2397035" y="5784889"/>
            <a:ext cx="7685535" cy="338554"/>
          </a:xfrm>
          <a:prstGeom prst="rect">
            <a:avLst/>
          </a:prstGeom>
          <a:noFill/>
        </p:spPr>
        <p:txBody>
          <a:bodyPr wrap="square">
            <a:spAutoFit/>
          </a:bodyPr>
          <a:lstStyle/>
          <a:p>
            <a:pPr algn="ctr"/>
            <a:r>
              <a:rPr lang="iu-Cans-CA" sz="1600" b="1" dirty="0">
                <a:solidFill>
                  <a:schemeClr val="bg1"/>
                </a:solidFill>
                <a:effectLst/>
                <a:highlight>
                  <a:srgbClr val="0EA74D"/>
                </a:highlight>
                <a:latin typeface="Gadugi" panose="020B0502040204020203" pitchFamily="34" charset="0"/>
                <a:ea typeface="Calibri" panose="020F0502020204030204" pitchFamily="34" charset="0"/>
                <a:cs typeface="Times New Roman" panose="02020603050405020304" pitchFamily="18" charset="0"/>
              </a:rPr>
              <a:t>ᑐᑭᓕᐅᕈᑕᐅᕙᓪᓕᐊᔪᖅ: </a:t>
            </a:r>
            <a:r>
              <a:rPr lang="iu-Cans-CA" sz="1600" dirty="0">
                <a:effectLst/>
                <a:latin typeface="Gadugi" panose="020B0502040204020203" pitchFamily="34" charset="0"/>
                <a:ea typeface="Calibri" panose="020F0502020204030204" pitchFamily="34" charset="0"/>
                <a:cs typeface="Times New Roman" panose="02020603050405020304" pitchFamily="18" charset="0"/>
              </a:rPr>
              <a:t>ᑐᑭᓯᓗᒋᑦ ᐃᖃᓗᖕᒥᐅᑦ ᐱᔪᒪᔭᖏᑦ ᖃᓄᖅ ᐊᖏᓂᒋᓂᐊᕐᒪᖔᑦ ᓴᓇ ᐅᔪᖅ</a:t>
            </a:r>
            <a:endParaRPr lang="en-US" sz="1600" i="0" dirty="0">
              <a:solidFill>
                <a:srgbClr val="1D1C1D"/>
              </a:solidFill>
              <a:effectLst/>
              <a:highlight>
                <a:srgbClr val="FFFF00"/>
              </a:highlight>
              <a:latin typeface="Pigiarniq" panose="020B0503040102020104"/>
            </a:endParaRPr>
          </a:p>
        </p:txBody>
      </p:sp>
      <p:sp>
        <p:nvSpPr>
          <p:cNvPr id="19" name="TextBox 18">
            <a:extLst>
              <a:ext uri="{FF2B5EF4-FFF2-40B4-BE49-F238E27FC236}">
                <a16:creationId xmlns:a16="http://schemas.microsoft.com/office/drawing/2014/main" id="{A3F27081-695F-6C6B-1365-0C75B061E274}"/>
              </a:ext>
            </a:extLst>
          </p:cNvPr>
          <p:cNvSpPr txBox="1"/>
          <p:nvPr/>
        </p:nvSpPr>
        <p:spPr>
          <a:xfrm>
            <a:off x="2397035" y="6112421"/>
            <a:ext cx="7685535" cy="369332"/>
          </a:xfrm>
          <a:prstGeom prst="rect">
            <a:avLst/>
          </a:prstGeom>
          <a:noFill/>
        </p:spPr>
        <p:txBody>
          <a:bodyPr wrap="square">
            <a:spAutoFit/>
          </a:bodyPr>
          <a:lstStyle/>
          <a:p>
            <a:pPr algn="ctr"/>
            <a:r>
              <a:rPr lang="en-US" b="1" i="0" dirty="0">
                <a:solidFill>
                  <a:srgbClr val="1D1C1D"/>
                </a:solidFill>
                <a:effectLst/>
                <a:highlight>
                  <a:srgbClr val="B6D763"/>
                </a:highlight>
                <a:latin typeface="Slack-Lato"/>
              </a:rPr>
              <a:t>Objective: </a:t>
            </a:r>
            <a:r>
              <a:rPr lang="en-US" i="0" dirty="0">
                <a:solidFill>
                  <a:srgbClr val="1D1C1D"/>
                </a:solidFill>
                <a:effectLst/>
                <a:latin typeface="Slack-Lato"/>
              </a:rPr>
              <a:t>Understand Iqalungmiut desire for how big this Project should be</a:t>
            </a:r>
          </a:p>
        </p:txBody>
      </p:sp>
      <p:sp>
        <p:nvSpPr>
          <p:cNvPr id="25" name="Slide Number Placeholder 24">
            <a:extLst>
              <a:ext uri="{FF2B5EF4-FFF2-40B4-BE49-F238E27FC236}">
                <a16:creationId xmlns:a16="http://schemas.microsoft.com/office/drawing/2014/main" id="{41539F5E-1016-C9A4-9A75-677C62F7E298}"/>
              </a:ext>
            </a:extLst>
          </p:cNvPr>
          <p:cNvSpPr>
            <a:spLocks noGrp="1"/>
          </p:cNvSpPr>
          <p:nvPr>
            <p:ph type="sldNum" sz="quarter" idx="12"/>
          </p:nvPr>
        </p:nvSpPr>
        <p:spPr/>
        <p:txBody>
          <a:bodyPr/>
          <a:lstStyle/>
          <a:p>
            <a:fld id="{AF049A9E-1475-4F8C-BAA2-4B222D5E000A}" type="slidenum">
              <a:rPr lang="en-CA" smtClean="0"/>
              <a:t>5</a:t>
            </a:fld>
            <a:endParaRPr lang="en-CA"/>
          </a:p>
        </p:txBody>
      </p:sp>
    </p:spTree>
    <p:extLst>
      <p:ext uri="{BB962C8B-B14F-4D97-AF65-F5344CB8AC3E}">
        <p14:creationId xmlns:p14="http://schemas.microsoft.com/office/powerpoint/2010/main" val="1451807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607C4-B871-C464-898F-7E5EF004DECE}"/>
            </a:ext>
          </a:extLst>
        </p:cNvPr>
        <p:cNvGrpSpPr/>
        <p:nvPr/>
      </p:nvGrpSpPr>
      <p:grpSpPr>
        <a:xfrm>
          <a:off x="0" y="0"/>
          <a:ext cx="0" cy="0"/>
          <a:chOff x="0" y="0"/>
          <a:chExt cx="0" cy="0"/>
        </a:xfrm>
      </p:grpSpPr>
      <p:pic>
        <p:nvPicPr>
          <p:cNvPr id="12" name="Picture 11" descr="A group of people standing in a field with a helicopter&#10;&#10;Description automatically generated">
            <a:extLst>
              <a:ext uri="{FF2B5EF4-FFF2-40B4-BE49-F238E27FC236}">
                <a16:creationId xmlns:a16="http://schemas.microsoft.com/office/drawing/2014/main" id="{00703D5F-4B29-37E8-50B9-C3EB9EDA35D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BCEE63DD-38B9-97ED-6650-5F1B32843E8C}"/>
              </a:ext>
            </a:extLst>
          </p:cNvPr>
          <p:cNvSpPr>
            <a:spLocks noGrp="1"/>
          </p:cNvSpPr>
          <p:nvPr>
            <p:ph idx="1"/>
          </p:nvPr>
        </p:nvSpPr>
        <p:spPr>
          <a:xfrm>
            <a:off x="436437" y="1759978"/>
            <a:ext cx="5137574" cy="3338044"/>
          </a:xfrm>
        </p:spPr>
        <p:txBody>
          <a:bodyPr>
            <a:normAutofit/>
          </a:bodyPr>
          <a:lstStyle/>
          <a:p>
            <a:pPr marL="0" indent="0" algn="ctr">
              <a:lnSpc>
                <a:spcPct val="107000"/>
              </a:lnSpc>
              <a:spcAft>
                <a:spcPts val="800"/>
              </a:spcAft>
              <a:buNone/>
            </a:pPr>
            <a:r>
              <a:rPr lang="iu-Cans-CA" sz="1600">
                <a:effectLst/>
                <a:latin typeface="Pigiarniq"/>
                <a:ea typeface="Aptos" panose="020B0004020202020204" pitchFamily="34" charset="0"/>
                <a:cs typeface="Times New Roman" panose="02020603050405020304" pitchFamily="18" charset="0"/>
              </a:rPr>
              <a:t>ᖃᐃᖁᔨᕗᒍᑦ ᐃᓕᖕᓂᒃ ᐱᔭᕇᖅᓯᓂᐊᕋᕕᑦ ᖃᐅᔨᓴᕈᑎᒥᒃ ᖃᐅᔨᑎᑦᑎᓂᐊᕋᕕᑦ ᐃᑲᔪᕐᒪᖔᖅᐱᑦ ᖃᐅᔨᓴᖅᑕᐅᔪᓂᒃ ᐊᑕᐅᓯᕐᒥᒃ ᐅᕝᕙᓘᓐᓃᑦ ᑕᒪᕐᒥᒃ ᖄᖓᒍᑦ ᓂᕈᐊᖅᑕᐅᓯᒪᔪᓐᓇᖅᑐᓂᒃ. ᐅᓇ ᖃᐅᔨᓴᕈᑎ ᐊᐱᖅᓲᑎᑦᑎᒍᑦ ᐱᕕᖃᕐᑎᑦᑎᖕᒥᔪᑦ ᑭᐅᓯᔪᓐᓇᕐᓗᑎᑦ ᐅᓪᓗᒥ ᖃᓄᐃᓕᐅᕈᑕᐅᔪᓂᒃ ᐊᒻᒪᓗ ᓴᓇᔭᐅᔪᒥᒃ.</a:t>
            </a:r>
            <a:endParaRPr lang="en-US" sz="1600">
              <a:effectLst/>
              <a:latin typeface="Pigiarniq"/>
              <a:ea typeface="Aptos" panose="020B0004020202020204" pitchFamily="34" charset="0"/>
              <a:cs typeface="Times New Roman" panose="02020603050405020304" pitchFamily="18" charset="0"/>
            </a:endParaRPr>
          </a:p>
          <a:p>
            <a:pPr marL="0" indent="0" algn="ctr">
              <a:lnSpc>
                <a:spcPct val="107000"/>
              </a:lnSpc>
              <a:spcBef>
                <a:spcPts val="600"/>
              </a:spcBef>
              <a:buNone/>
            </a:pPr>
            <a:endParaRPr lang="en-CA" sz="1600">
              <a:effectLst/>
              <a:latin typeface="Pigiarniq"/>
              <a:ea typeface="Aptos" panose="020B0004020202020204" pitchFamily="34"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C339BCF4-5AA3-B47D-D2FC-9F555361F990}"/>
              </a:ext>
            </a:extLst>
          </p:cNvPr>
          <p:cNvSpPr>
            <a:spLocks noGrp="1"/>
          </p:cNvSpPr>
          <p:nvPr>
            <p:ph type="sldNum" sz="quarter" idx="12"/>
          </p:nvPr>
        </p:nvSpPr>
        <p:spPr/>
        <p:txBody>
          <a:bodyPr/>
          <a:lstStyle/>
          <a:p>
            <a:fld id="{AF049A9E-1475-4F8C-BAA2-4B222D5E000A}" type="slidenum">
              <a:rPr lang="en-CA" smtClean="0"/>
              <a:t>6</a:t>
            </a:fld>
            <a:endParaRPr lang="en-CA"/>
          </a:p>
        </p:txBody>
      </p:sp>
      <p:sp>
        <p:nvSpPr>
          <p:cNvPr id="4" name="Google Shape;95;p16">
            <a:extLst>
              <a:ext uri="{FF2B5EF4-FFF2-40B4-BE49-F238E27FC236}">
                <a16:creationId xmlns:a16="http://schemas.microsoft.com/office/drawing/2014/main" id="{5D69EC93-468E-ABA4-11FF-A704EDA5E10B}"/>
              </a:ext>
            </a:extLst>
          </p:cNvPr>
          <p:cNvSpPr txBox="1">
            <a:spLocks/>
          </p:cNvSpPr>
          <p:nvPr/>
        </p:nvSpPr>
        <p:spPr>
          <a:xfrm>
            <a:off x="661740" y="569267"/>
            <a:ext cx="6336180"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a:effectLst/>
                <a:latin typeface="Pigiarniq Heavy" panose="020B0903040102020104" pitchFamily="34" charset="0"/>
                <a:ea typeface="Aptos" panose="020B0004020202020204" pitchFamily="34" charset="0"/>
                <a:cs typeface="Times New Roman" panose="02020603050405020304" pitchFamily="18" charset="0"/>
              </a:rPr>
              <a:t>ᓂᐲᑦ ᐅᖃᐅᓯᒃᓴᑎᑦ ᑐᓴᖅᑕᐅᑎᓪᓗᒋᑦ</a:t>
            </a:r>
            <a:endParaRPr lang="en-CA" sz="2400" b="1">
              <a:effectLst/>
              <a:latin typeface="Pigiarniq Heavy" panose="020B0903040102020104" pitchFamily="34" charset="0"/>
              <a:ea typeface="Aptos" panose="020B0004020202020204" pitchFamily="34" charset="0"/>
              <a:cs typeface="Times New Roman" panose="02020603050405020304" pitchFamily="18" charset="0"/>
            </a:endParaRPr>
          </a:p>
          <a:p>
            <a:pPr>
              <a:lnSpc>
                <a:spcPct val="100000"/>
              </a:lnSpc>
              <a:spcBef>
                <a:spcPts val="0"/>
              </a:spcBef>
            </a:pPr>
            <a:r>
              <a:rPr lang="en-GB" sz="2933" b="1">
                <a:solidFill>
                  <a:srgbClr val="0EA74D"/>
                </a:solidFill>
                <a:latin typeface="Raleway"/>
                <a:ea typeface="Raleway"/>
                <a:cs typeface="Raleway"/>
                <a:sym typeface="Raleway"/>
              </a:rPr>
              <a:t>MAKE YOUR VOICE HEARD</a:t>
            </a:r>
          </a:p>
        </p:txBody>
      </p:sp>
      <p:sp>
        <p:nvSpPr>
          <p:cNvPr id="17" name="Rectangle 16">
            <a:extLst>
              <a:ext uri="{FF2B5EF4-FFF2-40B4-BE49-F238E27FC236}">
                <a16:creationId xmlns:a16="http://schemas.microsoft.com/office/drawing/2014/main" id="{63171AEB-E8AB-D541-83B1-5068A5A36ED4}"/>
              </a:ext>
            </a:extLst>
          </p:cNvPr>
          <p:cNvSpPr/>
          <p:nvPr/>
        </p:nvSpPr>
        <p:spPr>
          <a:xfrm>
            <a:off x="0" y="4866426"/>
            <a:ext cx="12192000" cy="96381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Content Placeholder 2">
            <a:extLst>
              <a:ext uri="{FF2B5EF4-FFF2-40B4-BE49-F238E27FC236}">
                <a16:creationId xmlns:a16="http://schemas.microsoft.com/office/drawing/2014/main" id="{76EFEC00-91DB-E870-8A03-8073C75BADB6}"/>
              </a:ext>
            </a:extLst>
          </p:cNvPr>
          <p:cNvSpPr txBox="1">
            <a:spLocks/>
          </p:cNvSpPr>
          <p:nvPr/>
        </p:nvSpPr>
        <p:spPr>
          <a:xfrm>
            <a:off x="6613717" y="5026704"/>
            <a:ext cx="4815242" cy="8717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Aft>
                <a:spcPts val="800"/>
              </a:spcAft>
              <a:buFont typeface="Arial" panose="020B0604020202020204" pitchFamily="34" charset="0"/>
              <a:buNone/>
            </a:pPr>
            <a:r>
              <a:rPr lang="en-CA" sz="1800">
                <a:solidFill>
                  <a:schemeClr val="bg1"/>
                </a:solidFill>
              </a:rPr>
              <a:t>You can also visit </a:t>
            </a:r>
            <a:r>
              <a:rPr lang="en-CA" sz="1800">
                <a:solidFill>
                  <a:schemeClr val="bg1"/>
                </a:solidFill>
                <a:hlinkClick r:id="rId4">
                  <a:extLst>
                    <a:ext uri="{A12FA001-AC4F-418D-AE19-62706E023703}">
                      <ahyp:hlinkClr xmlns:ahyp="http://schemas.microsoft.com/office/drawing/2018/hyperlinkcolor" val="tx"/>
                    </a:ext>
                  </a:extLst>
                </a:hlinkClick>
              </a:rPr>
              <a:t>www.nunavutcleanenergy.ca</a:t>
            </a:r>
            <a:r>
              <a:rPr lang="en-CA" sz="1800">
                <a:solidFill>
                  <a:schemeClr val="bg1"/>
                </a:solidFill>
              </a:rPr>
              <a:t> to answer the survey online. </a:t>
            </a:r>
          </a:p>
        </p:txBody>
      </p:sp>
      <p:cxnSp>
        <p:nvCxnSpPr>
          <p:cNvPr id="5" name="Google Shape;96;p16">
            <a:extLst>
              <a:ext uri="{FF2B5EF4-FFF2-40B4-BE49-F238E27FC236}">
                <a16:creationId xmlns:a16="http://schemas.microsoft.com/office/drawing/2014/main" id="{E2876D16-9AA1-D136-BE02-53071B5863EC}"/>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14" name="TextBox 13">
            <a:extLst>
              <a:ext uri="{FF2B5EF4-FFF2-40B4-BE49-F238E27FC236}">
                <a16:creationId xmlns:a16="http://schemas.microsoft.com/office/drawing/2014/main" id="{54693C1E-86FB-BFE7-3D6F-6F811FE92DF2}"/>
              </a:ext>
            </a:extLst>
          </p:cNvPr>
          <p:cNvSpPr txBox="1"/>
          <p:nvPr/>
        </p:nvSpPr>
        <p:spPr>
          <a:xfrm>
            <a:off x="319298" y="5045156"/>
            <a:ext cx="6177280" cy="600229"/>
          </a:xfrm>
          <a:prstGeom prst="rect">
            <a:avLst/>
          </a:prstGeom>
          <a:noFill/>
        </p:spPr>
        <p:txBody>
          <a:bodyPr wrap="square">
            <a:spAutoFit/>
          </a:bodyPr>
          <a:lstStyle/>
          <a:p>
            <a:pPr marL="0" indent="0" algn="ctr">
              <a:lnSpc>
                <a:spcPct val="107000"/>
              </a:lnSpc>
              <a:spcAft>
                <a:spcPts val="800"/>
              </a:spcAft>
              <a:buNone/>
            </a:pPr>
            <a:r>
              <a:rPr lang="iu-Cans-CA" sz="1600" kern="100" dirty="0">
                <a:solidFill>
                  <a:schemeClr val="bg1"/>
                </a:solidFill>
                <a:effectLst/>
                <a:latin typeface="Pigiarniq"/>
                <a:ea typeface="Aptos" panose="020B0004020202020204" pitchFamily="34" charset="0"/>
                <a:cs typeface="Times New Roman" panose="02020603050405020304" pitchFamily="18" charset="0"/>
              </a:rPr>
              <a:t>ᒪᑐᐃᕈᓐᓇᖅᑕᐃᑦᑕᐅᖅ ᐅᓇ </a:t>
            </a:r>
            <a:r>
              <a:rPr lang="en-CA" sz="1600" u="sng" kern="100" dirty="0">
                <a:solidFill>
                  <a:schemeClr val="bg1"/>
                </a:solidFill>
                <a:effectLst/>
                <a:latin typeface="Pigiarniq"/>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www.nunavutcleanenergy.ca</a:t>
            </a:r>
            <a:r>
              <a:rPr lang="en-CA" sz="1600" kern="100" dirty="0">
                <a:solidFill>
                  <a:schemeClr val="bg1"/>
                </a:solidFill>
                <a:effectLst/>
                <a:latin typeface="Pigiarniq"/>
                <a:ea typeface="Aptos" panose="020B0004020202020204" pitchFamily="34" charset="0"/>
                <a:cs typeface="Times New Roman" panose="02020603050405020304" pitchFamily="18" charset="0"/>
              </a:rPr>
              <a:t> </a:t>
            </a:r>
            <a:r>
              <a:rPr lang="iu-Cans-CA" sz="1600" kern="100" dirty="0">
                <a:solidFill>
                  <a:schemeClr val="bg1"/>
                </a:solidFill>
                <a:effectLst/>
                <a:latin typeface="Pigiarniq"/>
                <a:ea typeface="Aptos" panose="020B0004020202020204" pitchFamily="34" charset="0"/>
                <a:cs typeface="Times New Roman" panose="02020603050405020304" pitchFamily="18" charset="0"/>
              </a:rPr>
              <a:t>ᑭᐅᓯᕕᒋᓗᒍ ᐊᐱᖁᑎᑦ ᖃᐅᔨᓴᕈᑎᑦ ᐃᑭᐊᕿᕕᒃᑯᑦ.</a:t>
            </a:r>
            <a:endParaRPr lang="en-CA" sz="1600" kern="100" dirty="0">
              <a:solidFill>
                <a:schemeClr val="bg1"/>
              </a:solidFill>
              <a:effectLst/>
              <a:latin typeface="Pigiarniq"/>
              <a:ea typeface="Aptos" panose="020B000402020202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F2854CCB-7D17-FB5E-3813-A82ECC6DA9DA}"/>
              </a:ext>
            </a:extLst>
          </p:cNvPr>
          <p:cNvSpPr txBox="1"/>
          <p:nvPr/>
        </p:nvSpPr>
        <p:spPr>
          <a:xfrm>
            <a:off x="6335412" y="1799386"/>
            <a:ext cx="5371852" cy="1267655"/>
          </a:xfrm>
          <a:prstGeom prst="rect">
            <a:avLst/>
          </a:prstGeom>
          <a:noFill/>
        </p:spPr>
        <p:txBody>
          <a:bodyPr wrap="square">
            <a:spAutoFit/>
          </a:bodyPr>
          <a:lstStyle/>
          <a:p>
            <a:pPr marL="0" indent="0" algn="ctr">
              <a:lnSpc>
                <a:spcPct val="107000"/>
              </a:lnSpc>
              <a:spcAft>
                <a:spcPts val="800"/>
              </a:spcAft>
              <a:buFont typeface="Arial" panose="020B0604020202020204" pitchFamily="34" charset="0"/>
              <a:buNone/>
            </a:pPr>
            <a:r>
              <a:rPr lang="en-CA" dirty="0"/>
              <a:t>We invite you to complete the survey to let us know if you support investigation of one or both additional options. The survey is also a chance to provide feedback on today’s event and the Project. </a:t>
            </a:r>
          </a:p>
        </p:txBody>
      </p:sp>
    </p:spTree>
    <p:extLst>
      <p:ext uri="{BB962C8B-B14F-4D97-AF65-F5344CB8AC3E}">
        <p14:creationId xmlns:p14="http://schemas.microsoft.com/office/powerpoint/2010/main" val="3307810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river running through a rocky area&#10;&#10;Description automatically generated">
            <a:extLst>
              <a:ext uri="{FF2B5EF4-FFF2-40B4-BE49-F238E27FC236}">
                <a16:creationId xmlns:a16="http://schemas.microsoft.com/office/drawing/2014/main" id="{6CCF9C3B-1DC1-6907-DE62-DA24FEDB2537}"/>
              </a:ext>
            </a:extLst>
          </p:cNvPr>
          <p:cNvPicPr>
            <a:picLocks noChangeAspect="1"/>
          </p:cNvPicPr>
          <p:nvPr/>
        </p:nvPicPr>
        <p:blipFill>
          <a:blip r:embed="rId2">
            <a:extLst>
              <a:ext uri="{28A0092B-C50C-407E-A947-70E740481C1C}">
                <a14:useLocalDpi xmlns:a14="http://schemas.microsoft.com/office/drawing/2010/main" val="0"/>
              </a:ext>
            </a:extLst>
          </a:blip>
          <a:srcRect t="14056" b="2824"/>
          <a:stretch/>
        </p:blipFill>
        <p:spPr>
          <a:xfrm>
            <a:off x="0" y="-656492"/>
            <a:ext cx="12192000" cy="7592592"/>
          </a:xfrm>
          <a:prstGeom prst="rect">
            <a:avLst/>
          </a:prstGeom>
        </p:spPr>
      </p:pic>
      <p:sp>
        <p:nvSpPr>
          <p:cNvPr id="8" name="Rectangle 7">
            <a:extLst>
              <a:ext uri="{FF2B5EF4-FFF2-40B4-BE49-F238E27FC236}">
                <a16:creationId xmlns:a16="http://schemas.microsoft.com/office/drawing/2014/main" id="{A83C8A90-E62B-99C4-38B7-BD1895E4EE77}"/>
              </a:ext>
            </a:extLst>
          </p:cNvPr>
          <p:cNvSpPr/>
          <p:nvPr/>
        </p:nvSpPr>
        <p:spPr>
          <a:xfrm>
            <a:off x="0" y="-703385"/>
            <a:ext cx="12192000" cy="7737231"/>
          </a:xfrm>
          <a:prstGeom prst="rect">
            <a:avLst/>
          </a:prstGeom>
          <a:solidFill>
            <a:schemeClr val="bg1">
              <a:alpha val="4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TextBox 2">
            <a:extLst>
              <a:ext uri="{FF2B5EF4-FFF2-40B4-BE49-F238E27FC236}">
                <a16:creationId xmlns:a16="http://schemas.microsoft.com/office/drawing/2014/main" id="{3F852212-19A4-6E31-3E1A-79CD9D77A476}"/>
              </a:ext>
            </a:extLst>
          </p:cNvPr>
          <p:cNvSpPr txBox="1"/>
          <p:nvPr/>
        </p:nvSpPr>
        <p:spPr>
          <a:xfrm>
            <a:off x="4412825" y="1418219"/>
            <a:ext cx="3359574" cy="646331"/>
          </a:xfrm>
          <a:prstGeom prst="rect">
            <a:avLst/>
          </a:prstGeom>
          <a:noFill/>
        </p:spPr>
        <p:txBody>
          <a:bodyPr wrap="square" rtlCol="0">
            <a:spAutoFit/>
          </a:bodyPr>
          <a:lstStyle/>
          <a:p>
            <a:pPr algn="ctr"/>
            <a:r>
              <a:rPr lang="en-CA" sz="3600" b="1">
                <a:solidFill>
                  <a:schemeClr val="accent1"/>
                </a:solidFill>
                <a:latin typeface="Raleway Black" pitchFamily="2" charset="0"/>
              </a:rPr>
              <a:t>THANK YOU</a:t>
            </a:r>
            <a:endParaRPr lang="en-CA" sz="5400" b="1">
              <a:solidFill>
                <a:schemeClr val="accent1"/>
              </a:solidFill>
              <a:latin typeface="Raleway Black" pitchFamily="2" charset="0"/>
              <a:cs typeface="Poppins" panose="00000500000000000000" pitchFamily="2" charset="0"/>
            </a:endParaRPr>
          </a:p>
        </p:txBody>
      </p:sp>
      <p:sp>
        <p:nvSpPr>
          <p:cNvPr id="7" name="TextBox 6">
            <a:extLst>
              <a:ext uri="{FF2B5EF4-FFF2-40B4-BE49-F238E27FC236}">
                <a16:creationId xmlns:a16="http://schemas.microsoft.com/office/drawing/2014/main" id="{1E61AA04-98CC-FA96-1FE1-0120B0622EA9}"/>
              </a:ext>
            </a:extLst>
          </p:cNvPr>
          <p:cNvSpPr txBox="1"/>
          <p:nvPr/>
        </p:nvSpPr>
        <p:spPr>
          <a:xfrm>
            <a:off x="1815253" y="5406899"/>
            <a:ext cx="3217333" cy="369332"/>
          </a:xfrm>
          <a:prstGeom prst="rect">
            <a:avLst/>
          </a:prstGeom>
          <a:noFill/>
        </p:spPr>
        <p:txBody>
          <a:bodyPr wrap="square">
            <a:spAutoFit/>
          </a:bodyPr>
          <a:lstStyle/>
          <a:p>
            <a:r>
              <a:rPr lang="en-CA"/>
              <a:t>www.nunavutcleanenergy.ca</a:t>
            </a:r>
          </a:p>
        </p:txBody>
      </p:sp>
      <p:sp>
        <p:nvSpPr>
          <p:cNvPr id="9" name="TextBox 8">
            <a:extLst>
              <a:ext uri="{FF2B5EF4-FFF2-40B4-BE49-F238E27FC236}">
                <a16:creationId xmlns:a16="http://schemas.microsoft.com/office/drawing/2014/main" id="{10E85DC4-67D3-1C92-E538-A411C437BC6A}"/>
              </a:ext>
            </a:extLst>
          </p:cNvPr>
          <p:cNvSpPr txBox="1"/>
          <p:nvPr/>
        </p:nvSpPr>
        <p:spPr>
          <a:xfrm>
            <a:off x="6021492" y="5406899"/>
            <a:ext cx="2269066" cy="369332"/>
          </a:xfrm>
          <a:prstGeom prst="rect">
            <a:avLst/>
          </a:prstGeom>
          <a:noFill/>
        </p:spPr>
        <p:txBody>
          <a:bodyPr wrap="square">
            <a:spAutoFit/>
          </a:bodyPr>
          <a:lstStyle/>
          <a:p>
            <a:r>
              <a:rPr lang="en-CA"/>
              <a:t>NNC@QCORP.CA</a:t>
            </a:r>
          </a:p>
        </p:txBody>
      </p:sp>
      <p:sp>
        <p:nvSpPr>
          <p:cNvPr id="11" name="TextBox 10">
            <a:extLst>
              <a:ext uri="{FF2B5EF4-FFF2-40B4-BE49-F238E27FC236}">
                <a16:creationId xmlns:a16="http://schemas.microsoft.com/office/drawing/2014/main" id="{D31B0B63-00B6-B638-1E4E-02C71B0B9C47}"/>
              </a:ext>
            </a:extLst>
          </p:cNvPr>
          <p:cNvSpPr txBox="1"/>
          <p:nvPr/>
        </p:nvSpPr>
        <p:spPr>
          <a:xfrm>
            <a:off x="9340427" y="5381312"/>
            <a:ext cx="6096000" cy="369332"/>
          </a:xfrm>
          <a:prstGeom prst="rect">
            <a:avLst/>
          </a:prstGeom>
          <a:noFill/>
        </p:spPr>
        <p:txBody>
          <a:bodyPr wrap="square">
            <a:spAutoFit/>
          </a:bodyPr>
          <a:lstStyle/>
          <a:p>
            <a:r>
              <a:rPr lang="en-CA"/>
              <a:t>(867) 979-8400</a:t>
            </a:r>
          </a:p>
        </p:txBody>
      </p:sp>
      <p:pic>
        <p:nvPicPr>
          <p:cNvPr id="13" name="Graphic 12" descr="Internet with solid fill">
            <a:extLst>
              <a:ext uri="{FF2B5EF4-FFF2-40B4-BE49-F238E27FC236}">
                <a16:creationId xmlns:a16="http://schemas.microsoft.com/office/drawing/2014/main" id="{1D1B512B-2240-3E8B-F5CA-CB2105AA85F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979" y="5134364"/>
            <a:ext cx="914400" cy="914400"/>
          </a:xfrm>
          <a:prstGeom prst="rect">
            <a:avLst/>
          </a:prstGeom>
        </p:spPr>
      </p:pic>
      <p:pic>
        <p:nvPicPr>
          <p:cNvPr id="15" name="Graphic 14" descr="Envelope with solid fill">
            <a:extLst>
              <a:ext uri="{FF2B5EF4-FFF2-40B4-BE49-F238E27FC236}">
                <a16:creationId xmlns:a16="http://schemas.microsoft.com/office/drawing/2014/main" id="{BF00EBC2-7213-4DBC-6512-6FD099C774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76333" y="5297770"/>
            <a:ext cx="645160" cy="645160"/>
          </a:xfrm>
          <a:prstGeom prst="rect">
            <a:avLst/>
          </a:prstGeom>
        </p:spPr>
      </p:pic>
      <p:pic>
        <p:nvPicPr>
          <p:cNvPr id="17" name="Graphic 16" descr="Receiver with solid fill">
            <a:extLst>
              <a:ext uri="{FF2B5EF4-FFF2-40B4-BE49-F238E27FC236}">
                <a16:creationId xmlns:a16="http://schemas.microsoft.com/office/drawing/2014/main" id="{51983A25-D2C6-5FEF-3183-8D65B6C5779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97807" y="5243398"/>
            <a:ext cx="645160" cy="645160"/>
          </a:xfrm>
          <a:prstGeom prst="rect">
            <a:avLst/>
          </a:prstGeom>
        </p:spPr>
      </p:pic>
      <p:sp>
        <p:nvSpPr>
          <p:cNvPr id="19" name="TextBox 18">
            <a:extLst>
              <a:ext uri="{FF2B5EF4-FFF2-40B4-BE49-F238E27FC236}">
                <a16:creationId xmlns:a16="http://schemas.microsoft.com/office/drawing/2014/main" id="{77127AE6-6195-A496-C254-FC401CE9D39D}"/>
              </a:ext>
            </a:extLst>
          </p:cNvPr>
          <p:cNvSpPr txBox="1"/>
          <p:nvPr/>
        </p:nvSpPr>
        <p:spPr>
          <a:xfrm>
            <a:off x="5004647" y="713392"/>
            <a:ext cx="2182706" cy="646331"/>
          </a:xfrm>
          <a:prstGeom prst="rect">
            <a:avLst/>
          </a:prstGeom>
          <a:noFill/>
        </p:spPr>
        <p:txBody>
          <a:bodyPr wrap="square">
            <a:spAutoFit/>
          </a:bodyPr>
          <a:lstStyle/>
          <a:p>
            <a:pPr marL="0" indent="0" algn="ctr" defTabSz="685800">
              <a:lnSpc>
                <a:spcPct val="100000"/>
              </a:lnSpc>
              <a:spcBef>
                <a:spcPts val="750"/>
              </a:spcBef>
              <a:buNone/>
              <a:defRPr/>
            </a:pPr>
            <a:r>
              <a:rPr lang="iu-Cans-CA" sz="3600" b="1">
                <a:solidFill>
                  <a:schemeClr val="accent1"/>
                </a:solidFill>
                <a:latin typeface="Pigiarniq"/>
                <a:cs typeface="Calibri" panose="020F0502020204030204" pitchFamily="34" charset="0"/>
              </a:rPr>
              <a:t>ᖁᔭᓐᓇᒦᒃ</a:t>
            </a:r>
            <a:endParaRPr lang="en-CA" sz="3600" b="1">
              <a:solidFill>
                <a:schemeClr val="accent1"/>
              </a:solidFill>
              <a:latin typeface="Pigiarniq"/>
              <a:cs typeface="Calibri" panose="020F0502020204030204" pitchFamily="34" charset="0"/>
            </a:endParaRPr>
          </a:p>
        </p:txBody>
      </p:sp>
      <p:sp>
        <p:nvSpPr>
          <p:cNvPr id="2" name="Slide Number Placeholder 1">
            <a:extLst>
              <a:ext uri="{FF2B5EF4-FFF2-40B4-BE49-F238E27FC236}">
                <a16:creationId xmlns:a16="http://schemas.microsoft.com/office/drawing/2014/main" id="{4B853C99-7DFC-3DA8-F0A4-41FF6D40D1CA}"/>
              </a:ext>
            </a:extLst>
          </p:cNvPr>
          <p:cNvSpPr>
            <a:spLocks noGrp="1"/>
          </p:cNvSpPr>
          <p:nvPr>
            <p:ph type="sldNum" sz="quarter" idx="12"/>
          </p:nvPr>
        </p:nvSpPr>
        <p:spPr/>
        <p:txBody>
          <a:bodyPr/>
          <a:lstStyle/>
          <a:p>
            <a:fld id="{AF049A9E-1475-4F8C-BAA2-4B222D5E000A}" type="slidenum">
              <a:rPr lang="en-CA" smtClean="0"/>
              <a:t>7</a:t>
            </a:fld>
            <a:endParaRPr lang="en-CA"/>
          </a:p>
        </p:txBody>
      </p:sp>
      <p:pic>
        <p:nvPicPr>
          <p:cNvPr id="10" name="Picture 9" descr="A green lightning bolt with arrows&#10;&#10;Description automatically generated">
            <a:extLst>
              <a:ext uri="{FF2B5EF4-FFF2-40B4-BE49-F238E27FC236}">
                <a16:creationId xmlns:a16="http://schemas.microsoft.com/office/drawing/2014/main" id="{D5C125FD-3264-A0D4-D70D-82EA4C63203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12825" y="2286326"/>
            <a:ext cx="3696280" cy="2680540"/>
          </a:xfrm>
          <a:prstGeom prst="rect">
            <a:avLst/>
          </a:prstGeom>
        </p:spPr>
      </p:pic>
    </p:spTree>
    <p:extLst>
      <p:ext uri="{BB962C8B-B14F-4D97-AF65-F5344CB8AC3E}">
        <p14:creationId xmlns:p14="http://schemas.microsoft.com/office/powerpoint/2010/main" val="2215157465"/>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13</TotalTime>
  <Words>1479</Words>
  <Application>Microsoft Office PowerPoint</Application>
  <PresentationFormat>Widescreen</PresentationFormat>
  <Paragraphs>188</Paragraphs>
  <Slides>7</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7</vt:i4>
      </vt:variant>
    </vt:vector>
  </HeadingPairs>
  <TitlesOfParts>
    <vt:vector size="20" baseType="lpstr">
      <vt:lpstr>Aptos</vt:lpstr>
      <vt:lpstr>Aptos Display</vt:lpstr>
      <vt:lpstr>Arial</vt:lpstr>
      <vt:lpstr>Calibri</vt:lpstr>
      <vt:lpstr>Gadugi</vt:lpstr>
      <vt:lpstr>Pigiarniq</vt:lpstr>
      <vt:lpstr>Pigiarniq Heavy</vt:lpstr>
      <vt:lpstr>Poppins</vt:lpstr>
      <vt:lpstr>Raleway</vt:lpstr>
      <vt:lpstr>Raleway Black</vt:lpstr>
      <vt:lpstr>Raleway ExtraBold</vt:lpstr>
      <vt:lpstr>Slack-Lato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Cassidy Devereaux</dc:creator>
  <cp:lastModifiedBy>Cassidy Devereaux</cp:lastModifiedBy>
  <cp:revision>1</cp:revision>
  <dcterms:created xsi:type="dcterms:W3CDTF">2025-07-21T18:20:55Z</dcterms:created>
  <dcterms:modified xsi:type="dcterms:W3CDTF">2025-07-21T18:34:48Z</dcterms:modified>
</cp:coreProperties>
</file>