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8" r:id="rId3"/>
    <p:sldId id="293" r:id="rId4"/>
    <p:sldId id="299" r:id="rId5"/>
    <p:sldId id="282" r:id="rId6"/>
    <p:sldId id="294" r:id="rId7"/>
    <p:sldId id="304" r:id="rId8"/>
    <p:sldId id="303" r:id="rId9"/>
    <p:sldId id="300" r:id="rId10"/>
    <p:sldId id="301" r:id="rId11"/>
    <p:sldId id="302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7CA1BD4-8CB2-15C9-2D8B-33231BA390E6}" name="Wiltshire, Laurie" initials="LW" userId="S::LWiltshire@dillon.ca::3a81b2c9-46bd-43ad-9b77-2a3885e2a14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8166A-6D58-458F-B930-D902CEFB77B3}" v="26" dt="2025-07-30T17:28:37.7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0327" autoAdjust="0"/>
  </p:normalViewPr>
  <p:slideViewPr>
    <p:cSldViewPr snapToGrid="0" showGuides="1">
      <p:cViewPr varScale="1">
        <p:scale>
          <a:sx n="94" d="100"/>
          <a:sy n="94" d="100"/>
        </p:scale>
        <p:origin x="720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3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8/10/relationships/authors" Target="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486F19-441D-4095-9E39-67C80FAAAAE4}" type="datetimeFigureOut">
              <a:rPr lang="en-CA" smtClean="0"/>
              <a:t>2025-08-29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850F5-104D-4ED4-A50A-1EDF590A1A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64207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E64B7A-F732-481D-91E4-887D546ED6A1}" type="datetimeFigureOut">
              <a:rPr lang="en-CA" smtClean="0"/>
              <a:t>2025-08-29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BC1D8B-C657-4926-B61F-40197313329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987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14223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6721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4852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352D8-A9E5-9632-0EC4-744895F50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0625D-10D8-2053-AF56-0C4376E922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6A3FA6-DFB7-B5D8-DC3A-B7F4BEE5B2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D62930-E69A-68CD-4F4F-8CC7D79FDB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5620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1623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6846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3A18B-C962-DE7B-D34E-3E15C3D31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0CF053-E08B-9621-5490-0008051E92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D2B4EB-8EC7-7D74-957D-734C11EB81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20B7D3-6ECE-FFBC-780D-A9A04DD480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1010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1D9FC-D9BD-FA48-1344-F29700184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B92F6A-A8CE-A226-B8AF-3A1BDF4193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4145C8-9688-4C7D-E363-168A3F674C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74C0A7-83D5-118A-C995-80FCF76CBC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3824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5F311-5EA1-A444-2DE6-F9B02DB6D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58AA14-52A2-F006-B4D8-31D9F20700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B1FD43-BF69-CE6C-832D-134BEC3620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0F2B13-61A3-2877-9F82-7472B34B53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60679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5A43B1-05D1-561D-D098-761EEC3D9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D6B5A4-69C9-00BD-8A64-2D527E18C2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C45B70-2D18-9E33-71DE-A50BBD1EFC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08B0AB-434A-4184-0828-F0DA125A03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7163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6B030-E24F-E3FC-964A-F07805E97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E8C126-233D-290C-C35C-14A12541D3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949E48-F749-A388-8DDF-7720392EE6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0E9F2F-8459-D062-9977-A9C9CEA64F5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35092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C1D8B-C657-4926-B61F-401973133295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7360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657600"/>
            <a:ext cx="8039100" cy="838200"/>
          </a:xfrm>
          <a:solidFill>
            <a:schemeClr val="accent1">
              <a:lumMod val="50000"/>
              <a:alpha val="64000"/>
            </a:schemeClr>
          </a:solidFill>
        </p:spPr>
        <p:txBody>
          <a:bodyPr lIns="914400" anchor="ctr" anchorCtr="0"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981200"/>
            <a:ext cx="9982200" cy="1676400"/>
          </a:xfrm>
          <a:solidFill>
            <a:schemeClr val="accent1">
              <a:alpha val="64000"/>
            </a:schemeClr>
          </a:solidFill>
          <a:ln w="12700">
            <a:solidFill>
              <a:schemeClr val="bg1"/>
            </a:solidFill>
          </a:ln>
        </p:spPr>
        <p:txBody>
          <a:bodyPr lIns="914400" anchor="ctr" anchorCtr="0"/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4495800"/>
            <a:ext cx="4191000" cy="558800"/>
          </a:xfrm>
          <a:solidFill>
            <a:schemeClr val="tx1">
              <a:alpha val="76000"/>
            </a:schemeClr>
          </a:solidFill>
        </p:spPr>
        <p:txBody>
          <a:bodyPr lIns="91440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date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2034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914400"/>
            <a:ext cx="12192000" cy="5257800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C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6000" y="914400"/>
            <a:ext cx="3924300" cy="5257800"/>
          </a:xfrm>
          <a:solidFill>
            <a:schemeClr val="tx1">
              <a:alpha val="64000"/>
            </a:schemeClr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455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11734800" cy="5029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722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800" y="1143000"/>
            <a:ext cx="7848600" cy="5029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143000"/>
            <a:ext cx="4010025" cy="5029200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634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157288"/>
            <a:ext cx="58674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" y="2062162"/>
            <a:ext cx="5867400" cy="4110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143000"/>
            <a:ext cx="57912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062162"/>
            <a:ext cx="5791200" cy="4110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1229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lict &amp;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143001"/>
            <a:ext cx="6096000" cy="5029199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  <a:lvl2pPr>
              <a:defRPr sz="2400" b="1">
                <a:solidFill>
                  <a:schemeClr val="bg1"/>
                </a:solidFill>
              </a:defRPr>
            </a:lvl2pPr>
            <a:lvl3pPr>
              <a:defRPr sz="2000" b="1">
                <a:solidFill>
                  <a:schemeClr val="bg1"/>
                </a:solidFill>
              </a:defRPr>
            </a:lvl3pPr>
            <a:lvl4pPr>
              <a:defRPr sz="1800" b="1">
                <a:solidFill>
                  <a:schemeClr val="bg1"/>
                </a:solidFill>
              </a:defRPr>
            </a:lvl4pPr>
            <a:lvl5pPr>
              <a:defRPr sz="18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6000" y="1143000"/>
            <a:ext cx="6096000" cy="5029200"/>
          </a:xfrm>
          <a:solidFill>
            <a:schemeClr val="accent5"/>
          </a:solidFill>
        </p:spPr>
        <p:txBody>
          <a:bodyPr anchor="ctr" anchorCtr="0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  <a:lvl2pPr>
              <a:defRPr sz="2400" b="1">
                <a:solidFill>
                  <a:schemeClr val="bg1"/>
                </a:solidFill>
              </a:defRPr>
            </a:lvl2pPr>
            <a:lvl3pPr>
              <a:defRPr sz="2000" b="1">
                <a:solidFill>
                  <a:schemeClr val="bg1"/>
                </a:solidFill>
              </a:defRPr>
            </a:lvl3pPr>
            <a:lvl4pPr>
              <a:defRPr sz="1800" b="1">
                <a:solidFill>
                  <a:schemeClr val="bg1"/>
                </a:solidFill>
              </a:defRPr>
            </a:lvl4pPr>
            <a:lvl5pPr>
              <a:defRPr sz="18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5416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>
            <p:tmplLst>
              <p:tmpl>
                <p:tnLst>
                  <p:par>
                    <p:cTn presetID="2" presetClass="entr" presetSubtype="8" fill="hold" nodeType="clickEffect" p14:presetBounceEnd="20000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 p14:bounceEnd="20000">
                          <p:cBhvr additive="base">
                            <p:cTn dur="500" fill="hold"/>
                            <p:tgtEl>
                              <p:spTgt spid="4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0-#ppt_w/2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 p14:bounceEnd="20000">
                          <p:cBhvr additive="base">
                            <p:cTn dur="500" fill="hold"/>
                            <p:tgtEl>
                              <p:spTgt spid="4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#ppt_y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6" grpId="0" animBg="1">
            <p:tmplLst>
              <p:tmpl>
                <p:tnLst>
                  <p:par>
                    <p:cTn presetID="2" presetClass="entr" presetSubtype="2" fill="hold" nodeType="clickEffect" p14:presetBounceEnd="20000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 p14:bounceEnd="20000">
                          <p:cBhvr additive="base">
                            <p:cTn dur="500" fill="hold"/>
                            <p:tgtEl>
                              <p:spTgt spid="6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1+#ppt_w/2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 p14:bounceEnd="20000">
                          <p:cBhvr additive="base">
                            <p:cTn dur="500" fill="hold"/>
                            <p:tgtEl>
                              <p:spTgt spid="6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#ppt_y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>
            <p:tmplLst>
              <p:tmpl>
                <p:tnLst>
                  <p:par>
                    <p:cTn presetID="2" presetClass="entr" presetSubtype="8" fill="hold" nodeType="click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500" fill="hold"/>
                            <p:tgtEl>
                              <p:spTgt spid="4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0-#ppt_w/2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500" fill="hold"/>
                            <p:tgtEl>
                              <p:spTgt spid="4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#ppt_y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6" grpId="0" animBg="1">
            <p:tmplLst>
              <p:tmpl>
                <p:tnLst>
                  <p:par>
                    <p:cTn presetID="2" presetClass="entr" presetSubtype="2" fill="hold" nodeType="click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500" fill="hold"/>
                            <p:tgtEl>
                              <p:spTgt spid="6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1+#ppt_w/2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500" fill="hold"/>
                            <p:tgtEl>
                              <p:spTgt spid="6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#ppt_y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lated Concep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6000" y="1143000"/>
            <a:ext cx="6096000" cy="5029200"/>
          </a:xfr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lIns="457200" rIns="457200" anchor="ctr" anchorCtr="0">
            <a:normAutofit/>
          </a:bodyPr>
          <a:lstStyle>
            <a:lvl1pPr>
              <a:defRPr sz="2800" b="1">
                <a:solidFill>
                  <a:schemeClr val="accent1"/>
                </a:solidFill>
              </a:defRPr>
            </a:lvl1pPr>
            <a:lvl2pPr>
              <a:defRPr sz="2400" b="1">
                <a:solidFill>
                  <a:schemeClr val="accent1"/>
                </a:solidFill>
              </a:defRPr>
            </a:lvl2pPr>
            <a:lvl3pPr>
              <a:defRPr sz="2000" b="1">
                <a:solidFill>
                  <a:schemeClr val="accent1"/>
                </a:solidFill>
              </a:defRPr>
            </a:lvl3pPr>
            <a:lvl4pPr>
              <a:defRPr sz="1800" b="1">
                <a:solidFill>
                  <a:schemeClr val="accent1"/>
                </a:solidFill>
              </a:defRPr>
            </a:lvl4pPr>
            <a:lvl5pPr>
              <a:defRPr sz="18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143001"/>
            <a:ext cx="6096000" cy="5029199"/>
          </a:xfrm>
          <a:solidFill>
            <a:schemeClr val="accent1"/>
          </a:solidFill>
          <a:ln w="57150">
            <a:solidFill>
              <a:schemeClr val="accent1"/>
            </a:solidFill>
          </a:ln>
        </p:spPr>
        <p:txBody>
          <a:bodyPr lIns="457200" rIns="457200" anchor="ctr" anchorCtr="0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  <a:lvl2pPr>
              <a:defRPr sz="2400" b="1">
                <a:solidFill>
                  <a:schemeClr val="bg1"/>
                </a:solidFill>
              </a:defRPr>
            </a:lvl2pPr>
            <a:lvl3pPr>
              <a:defRPr sz="2000" b="1">
                <a:solidFill>
                  <a:schemeClr val="bg1"/>
                </a:solidFill>
              </a:defRPr>
            </a:lvl3pPr>
            <a:lvl4pPr>
              <a:defRPr sz="1800" b="1">
                <a:solidFill>
                  <a:schemeClr val="bg1"/>
                </a:solidFill>
              </a:defRPr>
            </a:lvl4pPr>
            <a:lvl5pPr>
              <a:defRPr sz="18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936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40000" de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>
        <p:tmplLst>
          <p:tmpl>
            <p:tnLst>
              <p:par>
                <p:cTn presetID="2" presetClass="entr" presetSubtype="8" accel="40000" decel="4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graphic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4495800"/>
          </a:xfrm>
          <a:solidFill>
            <a:schemeClr val="tx2">
              <a:lumMod val="25000"/>
              <a:lumOff val="7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1469" y="1695653"/>
            <a:ext cx="10231395" cy="1218795"/>
          </a:xfrm>
          <a:noFill/>
          <a:ln w="57150">
            <a:solidFill>
              <a:schemeClr val="bg1"/>
            </a:solidFill>
          </a:ln>
        </p:spPr>
        <p:txBody>
          <a:bodyPr lIns="274320" tIns="274320" rIns="274320" bIns="274320" anchor="ctr" anchorCtr="0">
            <a:sp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4890802"/>
            <a:ext cx="11734800" cy="443198"/>
          </a:xfrm>
        </p:spPr>
        <p:txBody>
          <a:bodyPr wrap="square" lIns="0" tIns="0" rIns="0" bIns="0">
            <a:sp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264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914400"/>
            <a:ext cx="12192000" cy="52578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578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19600"/>
            <a:ext cx="9982200" cy="914400"/>
          </a:xfrm>
          <a:solidFill>
            <a:schemeClr val="tx1">
              <a:alpha val="64000"/>
            </a:schemeClr>
          </a:solidFill>
        </p:spPr>
        <p:txBody>
          <a:bodyPr lIns="914400"/>
          <a:lstStyle>
            <a:lvl1pPr>
              <a:defRPr sz="200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944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228600" y="228600"/>
            <a:ext cx="11734800" cy="472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5334000"/>
            <a:ext cx="6096000" cy="838200"/>
          </a:xfrm>
          <a:solidFill>
            <a:schemeClr val="tx1">
              <a:alpha val="64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773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6387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8094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1626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Photo 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1"/>
          </p:nvPr>
        </p:nvSpPr>
        <p:spPr>
          <a:xfrm>
            <a:off x="228600" y="1142999"/>
            <a:ext cx="5791200" cy="328612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28601" y="4495800"/>
            <a:ext cx="1866900" cy="16764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 dirty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6000" y="1143000"/>
            <a:ext cx="3819525" cy="244792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6096000" y="3657600"/>
            <a:ext cx="2886075" cy="25146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9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2171701" y="4495800"/>
            <a:ext cx="3848100" cy="16764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9991725" y="1142999"/>
            <a:ext cx="1971675" cy="244792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9058275" y="3657600"/>
            <a:ext cx="2905126" cy="25146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386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6" grpId="0"/>
      <p:bldP spid="10" grpId="0"/>
      <p:bldP spid="9" grpId="0"/>
      <p:bldP spid="7" grpId="0"/>
      <p:bldP spid="11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4114801" cy="1752600"/>
          </a:xfrm>
        </p:spPr>
        <p:txBody>
          <a:bodyPr lIns="365760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800" y="228600"/>
            <a:ext cx="7848600" cy="5943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1" y="1981200"/>
            <a:ext cx="3886200" cy="4191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8360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982200" y="228600"/>
            <a:ext cx="1981200" cy="5943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228600"/>
            <a:ext cx="9753600" cy="59483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3163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Lis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914400"/>
            <a:ext cx="12192000" cy="52578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0149840" y="1981200"/>
            <a:ext cx="2029968" cy="2514600"/>
          </a:xfrm>
          <a:solidFill>
            <a:schemeClr val="accent6">
              <a:lumMod val="75000"/>
            </a:schemeClr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8119872" y="1981200"/>
            <a:ext cx="2029968" cy="2514600"/>
          </a:xfrm>
          <a:solidFill>
            <a:schemeClr val="accent5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9904" y="1981200"/>
            <a:ext cx="2029968" cy="2514600"/>
          </a:xfrm>
          <a:solidFill>
            <a:schemeClr val="accent4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4059936" y="1981200"/>
            <a:ext cx="2029968" cy="2514600"/>
          </a:xfrm>
          <a:solidFill>
            <a:schemeClr val="accent3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029968" y="1981200"/>
            <a:ext cx="2029968" cy="2514600"/>
          </a:xfrm>
          <a:solidFill>
            <a:schemeClr val="accent2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0" y="1981200"/>
            <a:ext cx="2029968" cy="2514600"/>
          </a:xfrm>
          <a:solidFill>
            <a:schemeClr val="accent1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086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Lis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914400"/>
            <a:ext cx="12192000" cy="52578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9759696" y="1981200"/>
            <a:ext cx="2432304" cy="2514600"/>
          </a:xfrm>
          <a:solidFill>
            <a:schemeClr val="accent6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19772" y="1981200"/>
            <a:ext cx="2432304" cy="2514600"/>
          </a:xfrm>
          <a:solidFill>
            <a:schemeClr val="accent5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4879848" y="1981200"/>
            <a:ext cx="2432304" cy="2514600"/>
          </a:xfrm>
          <a:solidFill>
            <a:schemeClr val="accent4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439924" y="1981200"/>
            <a:ext cx="2432304" cy="2514600"/>
          </a:xfrm>
          <a:solidFill>
            <a:schemeClr val="accent3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0" y="1981200"/>
            <a:ext cx="2432304" cy="2514600"/>
          </a:xfrm>
          <a:solidFill>
            <a:schemeClr val="accent2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077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Lis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914400"/>
            <a:ext cx="12192000" cy="52578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048" y="1981200"/>
            <a:ext cx="3044952" cy="2514600"/>
          </a:xfrm>
          <a:solidFill>
            <a:schemeClr val="accent5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098032" y="1981200"/>
            <a:ext cx="3044952" cy="2514600"/>
          </a:xfrm>
          <a:solidFill>
            <a:schemeClr val="accent4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049016" y="1981200"/>
            <a:ext cx="3044952" cy="2514600"/>
          </a:xfrm>
          <a:solidFill>
            <a:schemeClr val="accent3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0" y="1981200"/>
            <a:ext cx="3044952" cy="2514600"/>
          </a:xfrm>
          <a:solidFill>
            <a:schemeClr val="accent2"/>
          </a:solidFill>
        </p:spPr>
        <p:txBody>
          <a:bodyPr lIns="182880" tIns="182880" rIns="182880" bIns="91440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490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8" decel="5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Circles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0" y="914400"/>
            <a:ext cx="12192000" cy="52578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037320" y="2194560"/>
            <a:ext cx="2926080" cy="2926080"/>
          </a:xfrm>
          <a:prstGeom prst="ellipse">
            <a:avLst/>
          </a:prstGeom>
          <a:solidFill>
            <a:schemeClr val="accent6">
              <a:lumMod val="75000"/>
              <a:alpha val="76000"/>
            </a:schemeClr>
          </a:solidFill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6835140" y="2194560"/>
            <a:ext cx="2926080" cy="2926080"/>
          </a:xfrm>
          <a:prstGeom prst="ellipse">
            <a:avLst/>
          </a:prstGeom>
          <a:solidFill>
            <a:schemeClr val="accent5">
              <a:alpha val="76000"/>
            </a:schemeClr>
          </a:solidFill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4632960" y="2194560"/>
            <a:ext cx="2926080" cy="2926080"/>
          </a:xfrm>
          <a:prstGeom prst="ellipse">
            <a:avLst/>
          </a:prstGeom>
          <a:solidFill>
            <a:schemeClr val="accent4">
              <a:alpha val="76000"/>
            </a:schemeClr>
          </a:solidFill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430780" y="2194560"/>
            <a:ext cx="2926080" cy="2926080"/>
          </a:xfrm>
          <a:prstGeom prst="ellipse">
            <a:avLst/>
          </a:prstGeom>
          <a:solidFill>
            <a:schemeClr val="accent3">
              <a:alpha val="76000"/>
            </a:schemeClr>
          </a:solidFill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228600" y="2194560"/>
            <a:ext cx="2926080" cy="2926080"/>
          </a:xfrm>
          <a:prstGeom prst="ellipse">
            <a:avLst/>
          </a:prstGeom>
          <a:solidFill>
            <a:schemeClr val="accent2">
              <a:alpha val="76000"/>
            </a:schemeClr>
          </a:solidFill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366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animBg="1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ong Argument or 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914400"/>
            <a:ext cx="12192000" cy="52578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3162300" y="1981200"/>
            <a:ext cx="5867400" cy="2514600"/>
          </a:xfrm>
          <a:solidFill>
            <a:schemeClr val="accent1"/>
          </a:solidFill>
          <a:ln>
            <a:solidFill>
              <a:schemeClr val="bg1"/>
            </a:solidFill>
          </a:ln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182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>
        <p:tmplLst>
          <p:tmpl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 vert="horz" lIns="228600" tIns="228600" rIns="228600" bIns="22860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143000"/>
            <a:ext cx="11734800" cy="5029200"/>
          </a:xfrm>
          <a:prstGeom prst="rect">
            <a:avLst/>
          </a:prstGeom>
        </p:spPr>
        <p:txBody>
          <a:bodyPr vert="horz" lIns="182880" tIns="182880" rIns="182880" bIns="1828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00800"/>
            <a:ext cx="78105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CA"/>
              <a:t>Please use "Insert&gt;Header &amp; Footer&gt;Footer" to insert the title on all slides</a:t>
            </a:r>
            <a:endParaRPr lang="en-CA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0" y="6240780"/>
            <a:ext cx="91440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88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2" r:id="rId2"/>
    <p:sldLayoutId id="2147483650" r:id="rId3"/>
    <p:sldLayoutId id="2147483668" r:id="rId4"/>
    <p:sldLayoutId id="2147483653" r:id="rId5"/>
    <p:sldLayoutId id="2147483669" r:id="rId6"/>
    <p:sldLayoutId id="2147483670" r:id="rId7"/>
    <p:sldLayoutId id="2147483660" r:id="rId8"/>
    <p:sldLayoutId id="2147483663" r:id="rId9"/>
    <p:sldLayoutId id="2147483673" r:id="rId10"/>
    <p:sldLayoutId id="2147483675" r:id="rId11"/>
    <p:sldLayoutId id="2147483654" r:id="rId12"/>
    <p:sldLayoutId id="2147483655" r:id="rId13"/>
    <p:sldLayoutId id="2147483671" r:id="rId14"/>
    <p:sldLayoutId id="2147483674" r:id="rId15"/>
    <p:sldLayoutId id="2147483656" r:id="rId16"/>
    <p:sldLayoutId id="2147483659" r:id="rId17"/>
    <p:sldLayoutId id="2147483662" r:id="rId18"/>
    <p:sldLayoutId id="2147483666" r:id="rId19"/>
    <p:sldLayoutId id="2147483667" r:id="rId20"/>
    <p:sldLayoutId id="2147483664" r:id="rId21"/>
    <p:sldLayoutId id="2147483665" r:id="rId22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04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144" userDrawn="1">
          <p15:clr>
            <a:srgbClr val="F26B43"/>
          </p15:clr>
        </p15:guide>
        <p15:guide id="4" pos="7536" userDrawn="1">
          <p15:clr>
            <a:srgbClr val="F26B43"/>
          </p15:clr>
        </p15:guide>
        <p15:guide id="5" orient="horz" pos="4176" userDrawn="1">
          <p15:clr>
            <a:srgbClr val="F26B43"/>
          </p15:clr>
        </p15:guide>
        <p15:guide id="6" orient="horz" pos="144" userDrawn="1">
          <p15:clr>
            <a:srgbClr val="F26B43"/>
          </p15:clr>
        </p15:guide>
        <p15:guide id="7" orient="horz" pos="576" userDrawn="1">
          <p15:clr>
            <a:srgbClr val="F26B43"/>
          </p15:clr>
        </p15:guide>
        <p15:guide id="8" orient="horz" pos="720" userDrawn="1">
          <p15:clr>
            <a:srgbClr val="F26B43"/>
          </p15:clr>
        </p15:guide>
        <p15:guide id="9" orient="horz" pos="4032" userDrawn="1">
          <p15:clr>
            <a:srgbClr val="F26B43"/>
          </p15:clr>
        </p15:guide>
        <p15:guide id="10" orient="horz" pos="3888" userDrawn="1">
          <p15:clr>
            <a:srgbClr val="F26B43"/>
          </p15:clr>
        </p15:guide>
        <p15:guide id="11" pos="1368" userDrawn="1">
          <p15:clr>
            <a:srgbClr val="F26B43"/>
          </p15:clr>
        </p15:guide>
        <p15:guide id="12" orient="horz" pos="1248" userDrawn="1">
          <p15:clr>
            <a:srgbClr val="F26B43"/>
          </p15:clr>
        </p15:guide>
        <p15:guide id="13" orient="horz" pos="1776" userDrawn="1">
          <p15:clr>
            <a:srgbClr val="F26B43"/>
          </p15:clr>
        </p15:guide>
        <p15:guide id="14" pos="2592" userDrawn="1">
          <p15:clr>
            <a:srgbClr val="F26B43"/>
          </p15:clr>
        </p15:guide>
        <p15:guide id="15" pos="5064" userDrawn="1">
          <p15:clr>
            <a:srgbClr val="F26B43"/>
          </p15:clr>
        </p15:guide>
        <p15:guide id="16" orient="horz" pos="2832" userDrawn="1">
          <p15:clr>
            <a:srgbClr val="F26B43"/>
          </p15:clr>
        </p15:guide>
        <p15:guide id="17" pos="6288" userDrawn="1">
          <p15:clr>
            <a:srgbClr val="F26B43"/>
          </p15:clr>
        </p15:guide>
        <p15:guide id="18" orient="horz" pos="33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EA136F90-1B05-9758-A9A2-56AB7F470DF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solidFill>
            <a:schemeClr val="tx2">
              <a:lumMod val="10000"/>
              <a:lumOff val="90000"/>
            </a:schemeClr>
          </a:solidFill>
        </p:spPr>
      </p:pic>
      <p:sp>
        <p:nvSpPr>
          <p:cNvPr id="29" name="Subtitle 28"/>
          <p:cNvSpPr>
            <a:spLocks noGrp="1"/>
          </p:cNvSpPr>
          <p:nvPr>
            <p:ph type="subTitle" idx="1"/>
          </p:nvPr>
        </p:nvSpPr>
        <p:spPr>
          <a:xfrm>
            <a:off x="0" y="3657600"/>
            <a:ext cx="8039100" cy="1282700"/>
          </a:xfrm>
        </p:spPr>
        <p:txBody>
          <a:bodyPr/>
          <a:lstStyle/>
          <a:p>
            <a:endParaRPr lang="iu" dirty="0"/>
          </a:p>
          <a:p>
            <a:r>
              <a:rPr lang="iu" dirty="0"/>
              <a:t>ᑲᑎᒪᔨᓄᑦ ᐅᖃᐅᑎᒃᓴᖅ</a:t>
            </a:r>
          </a:p>
          <a:p>
            <a:r>
              <a:rPr lang="en-CA" dirty="0"/>
              <a:t>Council Presentation</a:t>
            </a:r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0" y="1295400"/>
            <a:ext cx="10325100" cy="2362200"/>
          </a:xfrm>
        </p:spPr>
        <p:txBody>
          <a:bodyPr/>
          <a:lstStyle/>
          <a:p>
            <a:r>
              <a:rPr lang="iu" sz="4400" dirty="0"/>
              <a:t>ᐅᖅᓱᖅᑑᖅ – ᓄᑖᖅ ᐃᒪᖃᐅᑎᖃᕐᕕᒃᓴᖓ </a:t>
            </a:r>
            <a:r>
              <a:rPr lang="en-CA" sz="4400" dirty="0"/>
              <a:t>Gjoa Haven – New Water Treatment Plant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1"/>
          </p:nvPr>
        </p:nvSpPr>
        <p:spPr>
          <a:xfrm>
            <a:off x="0" y="4940300"/>
            <a:ext cx="4191000" cy="1142448"/>
          </a:xfrm>
        </p:spPr>
        <p:txBody>
          <a:bodyPr/>
          <a:lstStyle/>
          <a:p>
            <a:r>
              <a:rPr lang="iu" dirty="0"/>
              <a:t>ᓯᑎᐱᕆ 2025</a:t>
            </a:r>
          </a:p>
          <a:p>
            <a:r>
              <a:rPr lang="en-CA" dirty="0"/>
              <a:t>September 2025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6865" y="5370576"/>
            <a:ext cx="2118360" cy="1271016"/>
          </a:xfrm>
          <a:prstGeom prst="rect">
            <a:avLst/>
          </a:prstGeom>
        </p:spPr>
      </p:pic>
      <p:pic>
        <p:nvPicPr>
          <p:cNvPr id="6" name="Picture 9" descr="GN Logo">
            <a:extLst>
              <a:ext uri="{FF2B5EF4-FFF2-40B4-BE49-F238E27FC236}">
                <a16:creationId xmlns:a16="http://schemas.microsoft.com/office/drawing/2014/main" id="{439A98A6-431E-98B5-E941-C31AC9CFE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124" y="5370576"/>
            <a:ext cx="3712372" cy="13728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358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  <a:endParaRPr lang="en-CA" dirty="0">
              <a:highlight>
                <a:srgbClr val="FFFF00"/>
              </a:highligh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iu" dirty="0"/>
              <a:t>ᑲᑎᒪᔾᔪᑎᒃᓴᑦ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iu" dirty="0"/>
              <a:t>ᐱᓕᕆᐊᒃᓴᐅᔪᒧᑦ ᓇᐃᒡᓕᒋᐊᖅᓯᒪᔪᖅ</a:t>
            </a:r>
          </a:p>
          <a:p>
            <a:r>
              <a:rPr lang="iu" dirty="0"/>
              <a:t>ᐱᓕᕆᐊᖑᓂᐊᕐᓂᖓᑕ ᑐᑭᓕᐅᕈᑕᐅᕙᓪᓕᐊᔪᑦ</a:t>
            </a:r>
          </a:p>
          <a:p>
            <a:r>
              <a:rPr lang="iu" dirty="0"/>
              <a:t>ᓂᕈᐊᖅᑕᐅᓯᒪᔪᓐᓇᖅᑐᓂᒃ ᖃᐅᔨᓇᓱᑦᐊᑎᕐᓂᖅ</a:t>
            </a:r>
          </a:p>
          <a:p>
            <a:r>
              <a:rPr lang="iu" dirty="0"/>
              <a:t>ᒫᓐᓇᓵᖅ ᐊᔾᔨᖏᓐᓂᒃ ᓴᓇᔭᐅᓯᒪᔪᑦ</a:t>
            </a:r>
          </a:p>
          <a:p>
            <a:r>
              <a:rPr lang="iu" dirty="0"/>
              <a:t>ᓴᓗᒻᒪᖅᓴᖅᑕᐅᓂᖓᓄᑦ ᐱᓕᕆᓂᐅᔪᖅ </a:t>
            </a:r>
          </a:p>
          <a:p>
            <a:r>
              <a:rPr lang="iu" dirty="0"/>
              <a:t>ᐱᓕᕆᐊᖑᔪᑦ ᐱᓕᕆᕝᕕᒃᓴᖏᑦ </a:t>
            </a:r>
          </a:p>
          <a:p>
            <a:r>
              <a:rPr lang="iu" dirty="0"/>
              <a:t>ᐊᐱᖅᑯᑏᑦ?</a:t>
            </a:r>
          </a:p>
          <a:p>
            <a:endParaRPr lang="en-C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/>
              <a:t>Agenda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Project Overview</a:t>
            </a:r>
          </a:p>
          <a:p>
            <a:r>
              <a:rPr lang="en-US" dirty="0"/>
              <a:t>Business Case Objectives</a:t>
            </a:r>
          </a:p>
          <a:p>
            <a:r>
              <a:rPr lang="en-US" dirty="0"/>
              <a:t>Options Evaluation</a:t>
            </a:r>
          </a:p>
          <a:p>
            <a:r>
              <a:rPr lang="en-US" dirty="0"/>
              <a:t>Recent Similar Projects</a:t>
            </a:r>
          </a:p>
          <a:p>
            <a:r>
              <a:rPr lang="en-US" dirty="0"/>
              <a:t>Treatment Process </a:t>
            </a:r>
          </a:p>
          <a:p>
            <a:r>
              <a:rPr lang="en-US" dirty="0"/>
              <a:t>Project Timelines </a:t>
            </a:r>
          </a:p>
          <a:p>
            <a:r>
              <a:rPr lang="en-US" dirty="0"/>
              <a:t>Questions?</a:t>
            </a:r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A1DF2ED4-AE00-FB39-B6BC-DCC450348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75959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2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28600" y="1076325"/>
            <a:ext cx="5867400" cy="823912"/>
          </a:xfrm>
        </p:spPr>
        <p:txBody>
          <a:bodyPr/>
          <a:lstStyle/>
          <a:p>
            <a:r>
              <a:rPr lang="iu" dirty="0"/>
              <a:t>ᐱᓕᕆᐊᒃᓴᐅᔪᒧᑦ ᓇᐃᒡᓕᒋᐊᖅᓯᒪᔪᖅ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28600" y="1904998"/>
            <a:ext cx="4562475" cy="4275736"/>
          </a:xfrm>
        </p:spPr>
        <p:txBody>
          <a:bodyPr>
            <a:normAutofit fontScale="85000" lnSpcReduction="10000"/>
          </a:bodyPr>
          <a:lstStyle/>
          <a:p>
            <a:pPr marL="457200" indent="-457200"/>
            <a:r>
              <a:rPr lang="iu" sz="2000" dirty="0"/>
              <a:t>ᐱᓚᓐ ᐱᔭᕇᓯᔭᖓ ᐱᒋᐊᓕᓵᖅᐸᓪᓕᐊᓂᖓᓄᑦ ᖃᐅᔨᓴᒐᒃᓴᑦ ᐃᑲᔫᑎᓂᐊᖅᑐᑦ ᓴᓇᔭᐅᓂᖓᓄᑦ ᓄᑖᖅ ᐃᒪᐅᖃᐅᑎᖃᕐᕕᒃᓴᖅ ᐅᖅᓱᖅᑑᕐᒧᑦ</a:t>
            </a:r>
          </a:p>
          <a:p>
            <a:pPr marL="457200" indent="-457200"/>
            <a:r>
              <a:rPr lang="iu" sz="2000" dirty="0"/>
              <a:t>ᐅᓇ ᐱᒋᐊᖅᐸᓪᓕᐊᓂᖓᑕ ᓴᓇᔭᐅᓂᖓ ᐅᑯᓂᖓ ᐃᓚᖃᖅᑐᖅ: </a:t>
            </a:r>
          </a:p>
          <a:p>
            <a:pPr marL="974725" lvl="1" indent="-457200"/>
            <a:r>
              <a:rPr lang="iu" dirty="0">
                <a:latin typeface="Calibri" pitchFamily="34" charset="0"/>
                <a:cs typeface="Calibri" pitchFamily="34" charset="0"/>
              </a:rPr>
              <a:t>ᒪᓕᒋᐊᓕᖕᓂᒃ ᖃᐅᔨᓴᑦᑎᐊᕐᓗᑎᒃ ᒫᓐᓇᐅᔪᖅ ᓇᑉᐸᖅᓯᒪᔪᓄᑦ</a:t>
            </a:r>
          </a:p>
          <a:p>
            <a:pPr marL="974725" lvl="1" indent="-457200"/>
            <a:r>
              <a:rPr lang="iu" dirty="0">
                <a:latin typeface="Calibri" pitchFamily="34" charset="0"/>
                <a:cs typeface="Calibri" pitchFamily="34" charset="0"/>
              </a:rPr>
              <a:t>ᖃᐅᔨᓇᓱᒃᓗᑎᒃ ᐃᓂᒃᓴᖓ ᑭᓱᖃᕐᒪᖔᑦ ᐱᔾᔪᑎᒋᓪᓗᒍ ᓴᓇᓯᒪᓂᐊᕐᓂᖓ </a:t>
            </a:r>
          </a:p>
          <a:p>
            <a:pPr marL="974725" lvl="1" indent="-457200"/>
            <a:r>
              <a:rPr lang="iu" dirty="0">
                <a:latin typeface="Calibri" pitchFamily="34" charset="0"/>
                <a:cs typeface="Calibri" pitchFamily="34" charset="0"/>
              </a:rPr>
              <a:t>ᓴᕿᑦᑎᓗᑎᒃ ᐃᓚᒃᓴᓕᒫᖏᓐᓂᒃ ᓴᓇᓯᒪᓂᖓᑕ ᓂᕈᐊᖑᓯᒪᓂᖓᒍᑦ </a:t>
            </a:r>
          </a:p>
          <a:p>
            <a:pPr marL="974725" lvl="1" indent="-457200"/>
            <a:r>
              <a:rPr lang="iu" dirty="0">
                <a:latin typeface="Calibri" pitchFamily="34" charset="0"/>
                <a:cs typeface="Calibri" pitchFamily="34" charset="0"/>
              </a:rPr>
              <a:t>ᐱᕙᒌᔭᖅᑕᐅᓗᓂ ᐃᖏᕐᕋᔾᔪᑎᒋᓂᐊᖅᑕᓕᒫᖓᓄᑦ ᐊᑭᒋᓂᐊᖅᑕᖏᑦ ᓇᓚᐅᑖᖅᓯᒪᔪᑦ ᐊᒻᒪᓗ ᑕᒪᐃᓐᓄᑦ ᓴᓇᔭᐅᓂᖓᑕ ᖃᖓᒃᑯᑦ ᐱᔭᕇᕐᕕᒃᓴᖏᑦ</a:t>
            </a:r>
          </a:p>
          <a:p>
            <a:endParaRPr lang="en-C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624637" y="1152525"/>
            <a:ext cx="5791200" cy="823912"/>
          </a:xfrm>
        </p:spPr>
        <p:txBody>
          <a:bodyPr/>
          <a:lstStyle/>
          <a:p>
            <a:r>
              <a:rPr lang="en-CA" dirty="0"/>
              <a:t>Project Overview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624637" y="1795461"/>
            <a:ext cx="5210175" cy="4129089"/>
          </a:xfrm>
        </p:spPr>
        <p:txBody>
          <a:bodyPr>
            <a:noAutofit/>
          </a:bodyPr>
          <a:lstStyle/>
          <a:p>
            <a:pPr marL="457200" indent="-457200"/>
            <a:r>
              <a:rPr lang="en-CA" sz="2000" dirty="0"/>
              <a:t>Dillon is completing preliminary investigations to support the development of a Business Case for a new water treatment plant in Gjoa Haven</a:t>
            </a:r>
          </a:p>
          <a:p>
            <a:pPr marL="457200" indent="-457200"/>
            <a:r>
              <a:rPr lang="en-CA" sz="2000" dirty="0"/>
              <a:t>This preliminary work includes: </a:t>
            </a:r>
          </a:p>
          <a:p>
            <a:pPr marL="974725" lvl="1" indent="-457200"/>
            <a:r>
              <a:rPr lang="en-CA" dirty="0">
                <a:latin typeface="Calibri" pitchFamily="34" charset="0"/>
                <a:cs typeface="Calibri" pitchFamily="34" charset="0"/>
              </a:rPr>
              <a:t>Condition assessment of existing infrastructure</a:t>
            </a:r>
          </a:p>
          <a:p>
            <a:pPr marL="974725" lvl="1" indent="-457200"/>
            <a:r>
              <a:rPr lang="en-CA" dirty="0">
                <a:latin typeface="Calibri" pitchFamily="34" charset="0"/>
                <a:cs typeface="Calibri" pitchFamily="34" charset="0"/>
              </a:rPr>
              <a:t>Determining site characteristics for the design </a:t>
            </a:r>
          </a:p>
          <a:p>
            <a:pPr marL="974725" lvl="1" indent="-457200"/>
            <a:r>
              <a:rPr lang="en-CA" dirty="0">
                <a:latin typeface="Calibri" pitchFamily="34" charset="0"/>
                <a:cs typeface="Calibri" pitchFamily="34" charset="0"/>
              </a:rPr>
              <a:t>Developing schematic design options </a:t>
            </a:r>
          </a:p>
          <a:p>
            <a:pPr marL="974725" lvl="1" indent="-457200"/>
            <a:r>
              <a:rPr lang="en-CA" dirty="0">
                <a:latin typeface="Calibri" pitchFamily="34" charset="0"/>
                <a:cs typeface="Calibri" pitchFamily="34" charset="0"/>
              </a:rPr>
              <a:t>Preparing a lifecycle cost estimate and overall project schedule</a:t>
            </a:r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A1DF2ED4-AE00-FB39-B6BC-DCC450348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104534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67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DE3C-4CE0-1AED-516B-2E53BC918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3066306-7FAA-F3B4-2D47-FE2049CA3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C5C6BE-7842-D926-94DA-79FCE63485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8600" y="1076325"/>
            <a:ext cx="5867400" cy="823912"/>
          </a:xfrm>
        </p:spPr>
        <p:txBody>
          <a:bodyPr/>
          <a:lstStyle/>
          <a:p>
            <a:r>
              <a:rPr lang="iu" dirty="0"/>
              <a:t>ᐱᓕᕆᐊᒃᓴᐅᔪᒧᑦ ᓇᐃᒡᓕᒋᐊᖅᓯᒪᔪᖅ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31EDAB-25F8-2C1B-B063-54B53B8F28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8600" y="1904998"/>
            <a:ext cx="3625361" cy="4275736"/>
          </a:xfrm>
        </p:spPr>
        <p:txBody>
          <a:bodyPr>
            <a:normAutofit fontScale="77500" lnSpcReduction="20000"/>
          </a:bodyPr>
          <a:lstStyle/>
          <a:p>
            <a:pPr marL="457200" indent="-457200"/>
            <a:r>
              <a:rPr lang="iu" sz="1500" dirty="0"/>
              <a:t>ᑭᓱᓕᕆᔭᕆᐊᓕᖕᓂᒃ ᐱᔭᒃᓴᓂᒃ ᓴᓇᔭᐅᔪᕐᒧᑦ ᐅᑯᐊ ᐃᓚᒋᔭᐅᕗᑦ:</a:t>
            </a:r>
          </a:p>
          <a:p>
            <a:pPr marL="720000" lvl="2" indent="-457200">
              <a:lnSpc>
                <a:spcPct val="110000"/>
              </a:lnSpc>
            </a:pPr>
            <a:r>
              <a:rPr lang="iu" sz="1500" dirty="0">
                <a:latin typeface="Calibri" pitchFamily="34" charset="0"/>
                <a:cs typeface="Calibri" pitchFamily="34" charset="0"/>
              </a:rPr>
              <a:t>ᐊᖏᖅᓴᐅᔾᔪᖏᑦ ᐃᓂᖓᑕ ᖃᓄᕆᑑᔭᕆᐊᖃᕐᓂᖓ (ᓄᓇᖓᓂ ᐃᓕᐅᖃᖅᓯᒪᓂᐊᖅᑐᑦ, ᑐᐊᐸᒃ, ᐊᕙᑖ, ᐃᑦᑕᕐᓂᑕᖃᕐᒪᖔᑦ ᐊᓯᖏᓪᓗ) </a:t>
            </a:r>
          </a:p>
          <a:p>
            <a:pPr marL="720000" lvl="2" indent="-457200">
              <a:lnSpc>
                <a:spcPct val="110000"/>
              </a:lnSpc>
            </a:pPr>
            <a:r>
              <a:rPr lang="iu" sz="1500" dirty="0">
                <a:latin typeface="Calibri" pitchFamily="34" charset="0"/>
                <a:cs typeface="Calibri" pitchFamily="34" charset="0"/>
              </a:rPr>
              <a:t>ᐃᒪᖓ ᐃᓕᑕᐅᓇᓱᑦᑎᐊᕐᓗᓂ ᐊᒻᒪᓗ ᐃᒪᐅᑉ ᐃᑎᓂᖓ ᐆᒃᑐᕋᖅᑕᐅᓗᓂ Swan ᑕᓯᖅ ᐊᒻᒪᓗ ᐊᖏᓂᖅᓴᖅ Swan ᑕᓯᖅ ᖃᐅᔨᓂᐊᕐᒪᑕ ᖃᓄᖅ ᐊᑯᓂᐅᑎᒋᔪᖅ ᐃᒪᖃᕐᕕᐅᔪᓐᓇᕐᒪᖔᑦ</a:t>
            </a:r>
          </a:p>
          <a:p>
            <a:pPr marL="720000" lvl="2" indent="-457200">
              <a:lnSpc>
                <a:spcPct val="110000"/>
              </a:lnSpc>
            </a:pPr>
            <a:r>
              <a:rPr lang="iu" sz="1500" dirty="0">
                <a:latin typeface="Calibri" pitchFamily="34" charset="0"/>
                <a:cs typeface="Calibri" pitchFamily="34" charset="0"/>
              </a:rPr>
              <a:t>ᖃᐅᔨᓇᓱᒃᓗᑎᒃ ᖃᓄᑦ ᓴᓇᓯᒪᔭᕆᐊᖃᕐᒪᖔᑦ ᓯᕗᓂᒃᓴᑦᑎᓐᓂ ᐃᒪᕐᒥ ᓇᑉᐸᕆᐊᓕᑦ ᐊᒻᒪᓗ ᖃᐅᔨᓇᓱᑦᑎᐊᕐᓗᒍ ᐊᑐᖅᑕᐅᒃᑲᓐᓂᕈᓐᓇᖅᑐᑦ ᒫᓐᓇᐅᔪᖅ ᓇᐸᔪᑦ  </a:t>
            </a:r>
          </a:p>
          <a:p>
            <a:pPr marL="720000" lvl="2" indent="-457200">
              <a:lnSpc>
                <a:spcPct val="110000"/>
              </a:lnSpc>
            </a:pPr>
            <a:r>
              <a:rPr lang="iu" sz="1500" dirty="0">
                <a:latin typeface="Calibri" pitchFamily="34" charset="0"/>
                <a:cs typeface="Calibri" pitchFamily="34" charset="0"/>
              </a:rPr>
              <a:t>ᖃᐅᔨᑦᑎᐊᕐᓗᑎᒃ ᓯᕗᓂᒃᓴᖓᓂᒃ ᐃᓂᖓᓂᒃ ᓱᓪᓗᖃᐅᑎᖃᕐᕕᒃᓴᖓᓂᒃ ᒥᓪᓗᐊᕈᑎᒃᓴᖓᓂᒃ ᐊᒻᒪᓗ/ᐅᕝᕙᓘᓐᓃᑦ ᐃᒪᖓᓂᒃ ᓴᓗᒻᒪᖅᓴᐅᑎᖓ</a:t>
            </a:r>
          </a:p>
          <a:p>
            <a:pPr marL="720000" lvl="2" indent="-457200">
              <a:lnSpc>
                <a:spcPct val="110000"/>
              </a:lnSpc>
            </a:pPr>
            <a:r>
              <a:rPr lang="iu" sz="1500" dirty="0">
                <a:latin typeface="Calibri" pitchFamily="34" charset="0"/>
                <a:cs typeface="Calibri" pitchFamily="34" charset="0"/>
              </a:rPr>
              <a:t>ᐋᕿᒃᓯᓗᑎᒃ ᖃᑦᓯᑖᓚᖃᕐᓂᐊᕐᒪᖔᑦ ᐊᑭᑐᔪᓄᑦ ᑮᓇᐅᔭᒃᓴᓂᒃ ᑐᒃᓯᕋᕐᓂᐊᕐᒪᑕ</a:t>
            </a:r>
          </a:p>
          <a:p>
            <a:endParaRPr lang="en-C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1719237-DAED-332B-8423-9BB8EF35B7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913141" y="1099146"/>
            <a:ext cx="5791200" cy="823912"/>
          </a:xfrm>
        </p:spPr>
        <p:txBody>
          <a:bodyPr/>
          <a:lstStyle/>
          <a:p>
            <a:r>
              <a:rPr lang="en-CA" dirty="0"/>
              <a:t>Project Overview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92FE46F-44F2-8AD7-CB05-1BE418976B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932191" y="1923058"/>
            <a:ext cx="4040130" cy="4110038"/>
          </a:xfrm>
        </p:spPr>
        <p:txBody>
          <a:bodyPr>
            <a:noAutofit/>
          </a:bodyPr>
          <a:lstStyle/>
          <a:p>
            <a:pPr marL="457200" indent="-457200"/>
            <a:r>
              <a:rPr lang="en-US" sz="1400" dirty="0"/>
              <a:t>Specific tasks for the project include:</a:t>
            </a:r>
          </a:p>
          <a:p>
            <a:pPr marL="720000" lvl="2" indent="-457200">
              <a:lnSpc>
                <a:spcPct val="110000"/>
              </a:lnSpc>
            </a:pPr>
            <a:r>
              <a:rPr lang="en-US" sz="1400" dirty="0">
                <a:latin typeface="Calibri" pitchFamily="34" charset="0"/>
                <a:cs typeface="Calibri" pitchFamily="34" charset="0"/>
              </a:rPr>
              <a:t>Confirmation of Site Conditions (Geotechnical, Granular, Environmental, Archeological etc.) </a:t>
            </a:r>
          </a:p>
          <a:p>
            <a:pPr marL="720000" lvl="2" indent="-457200">
              <a:lnSpc>
                <a:spcPct val="110000"/>
              </a:lnSpc>
            </a:pPr>
            <a:r>
              <a:rPr lang="en-US" sz="1400" dirty="0">
                <a:latin typeface="Calibri" pitchFamily="34" charset="0"/>
                <a:cs typeface="Calibri" pitchFamily="34" charset="0"/>
              </a:rPr>
              <a:t>Hydrology study and bathymetric survey of Swan Lake and Large Swan Lake to determine long-term water security</a:t>
            </a:r>
          </a:p>
          <a:p>
            <a:pPr marL="720000" lvl="2" indent="-457200">
              <a:lnSpc>
                <a:spcPct val="110000"/>
              </a:lnSpc>
            </a:pPr>
            <a:r>
              <a:rPr lang="en-US" sz="1400" dirty="0">
                <a:latin typeface="Calibri" pitchFamily="34" charset="0"/>
                <a:cs typeface="Calibri" pitchFamily="34" charset="0"/>
              </a:rPr>
              <a:t>Determine the design requirements for the future water infrastructure and assess the potential reuse of existing infrastructure  </a:t>
            </a:r>
          </a:p>
          <a:p>
            <a:pPr marL="720000" lvl="2" indent="-457200">
              <a:lnSpc>
                <a:spcPct val="110000"/>
              </a:lnSpc>
            </a:pPr>
            <a:r>
              <a:rPr lang="en-US" sz="1400" dirty="0">
                <a:latin typeface="Calibri" pitchFamily="34" charset="0"/>
                <a:cs typeface="Calibri" pitchFamily="34" charset="0"/>
              </a:rPr>
              <a:t>Confirming the future location of Pumphouse and/ or Water treatment plant</a:t>
            </a:r>
          </a:p>
          <a:p>
            <a:pPr marL="720000" lvl="2" indent="-457200">
              <a:lnSpc>
                <a:spcPct val="110000"/>
              </a:lnSpc>
            </a:pPr>
            <a:r>
              <a:rPr lang="en-US" sz="1400" dirty="0">
                <a:latin typeface="Calibri" pitchFamily="34" charset="0"/>
                <a:cs typeface="Calibri" pitchFamily="34" charset="0"/>
              </a:rPr>
              <a:t>Develop a cost estimate for the capital funding request</a:t>
            </a:r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28DF88F2-77A9-896E-D039-6631E81EA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85484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CF41CC-7DAF-0D51-03E1-79E96A3651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8736" y="2352674"/>
            <a:ext cx="3954405" cy="35337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751EB2-51D6-004D-51C7-A9A7D0A8BD32}"/>
              </a:ext>
            </a:extLst>
          </p:cNvPr>
          <p:cNvSpPr txBox="1"/>
          <p:nvPr/>
        </p:nvSpPr>
        <p:spPr>
          <a:xfrm>
            <a:off x="3977786" y="2352674"/>
            <a:ext cx="11334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Large Swan Lake</a:t>
            </a:r>
          </a:p>
        </p:txBody>
      </p:sp>
    </p:spTree>
    <p:extLst>
      <p:ext uri="{BB962C8B-B14F-4D97-AF65-F5344CB8AC3E}">
        <p14:creationId xmlns:p14="http://schemas.microsoft.com/office/powerpoint/2010/main" val="56373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14000"/>
          </a:xfrm>
        </p:spPr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DC0C70-6C90-AD0C-E1C3-4B43940093AC}"/>
              </a:ext>
            </a:extLst>
          </p:cNvPr>
          <p:cNvSpPr txBox="1"/>
          <p:nvPr/>
        </p:nvSpPr>
        <p:spPr>
          <a:xfrm>
            <a:off x="189186" y="1417276"/>
            <a:ext cx="5195614" cy="4401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228600" indent="-22860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7400" indent="-22860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iu" dirty="0"/>
              <a:t>ᒫᓐᓇᓵᖅ ᐊᔾᔨᖏᓐᓂᒃ ᓴᓇᔭᐅᓯᒪᔪᑦ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63D76B-8918-53D4-C145-2092626D245D}"/>
              </a:ext>
            </a:extLst>
          </p:cNvPr>
          <p:cNvSpPr txBox="1"/>
          <p:nvPr/>
        </p:nvSpPr>
        <p:spPr>
          <a:xfrm>
            <a:off x="6227381" y="1738995"/>
            <a:ext cx="5507419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CA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Several Water Treatment Plants have been constructed or will be constructed in other Nunavut communities using similar treatment processes: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Whale Cove – Constructed in 2024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Grise Fiord – Currently in construction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Arctic Bay – Currently in construction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Pond Inlet – Currently in design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Sanikiluaq – Currently in design</a:t>
            </a:r>
          </a:p>
        </p:txBody>
      </p:sp>
      <p:pic>
        <p:nvPicPr>
          <p:cNvPr id="18" name="Picture 9" descr="GN Logo">
            <a:extLst>
              <a:ext uri="{FF2B5EF4-FFF2-40B4-BE49-F238E27FC236}">
                <a16:creationId xmlns:a16="http://schemas.microsoft.com/office/drawing/2014/main" id="{6965F579-AA44-132C-508C-0E4C0A57C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86" y="6087290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1A003A3-F4BD-8A20-79EE-BA3C1C6F800D}"/>
              </a:ext>
            </a:extLst>
          </p:cNvPr>
          <p:cNvSpPr txBox="1">
            <a:spLocks/>
          </p:cNvSpPr>
          <p:nvPr/>
        </p:nvSpPr>
        <p:spPr>
          <a:xfrm>
            <a:off x="6211614" y="1396945"/>
            <a:ext cx="5791200" cy="82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dirty="0"/>
              <a:t>Recent Similar Projects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51C91D-24AB-6322-0CA2-B3F2B02F013A}"/>
              </a:ext>
            </a:extLst>
          </p:cNvPr>
          <p:cNvSpPr txBox="1"/>
          <p:nvPr/>
        </p:nvSpPr>
        <p:spPr>
          <a:xfrm>
            <a:off x="227286" y="1851525"/>
            <a:ext cx="4656083" cy="266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i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ᐊᒥᓱᓂᒃ ᐃᒪᕐᒧᑦ ᓴᓗᒻᒪᖅᓴᐅᑎᑕᓕᒃ ᓴᓇᔭᐅᓚᐅᖅᓯᒪᔪᓂᒃ ᐊᒻᒪᓗ ᓴᓇᔭᐅᒃᑲᓐᓂᕈᓐᓇᖅᑐᑦ ᐊᓯᖏᓐᓂ ᓄᓇᕗᒻᒥ ᓄᓇᓕᖕᓂ ᐊᑐᖅᓯᓗᑎᒃ ᑕᐃᒫᒃᑕᐅᖅ ᓴᓗᒻᒪᖅᓴᕐᐸᓪᓕᐊᕕᒃᓴᖓᓄᑦ: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ᑎᑭᕋᕐᔪᐊᖅ – ᓴᓇᔭᐅᓚᐅᖅᑐᖅ 2024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ᐊᐅᓱᐃᑦᑐᖅ – ᒫᓐᓇ ᓴᓇᔭᐅᔪᖅ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ᐃᒃᐱᐊᕐᔪᒃ – ᒫᓐᓇ ᓴᓇᔭᐅᔪᖅ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ᒥᑦᑎᒪᑕᓕᒃ – ᒫᓐᓇ ᓴᓇᔭᐅᔪᖅ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ᓴᓂᑭᓗᐊᖅ – ᒫᓐᓇ ᓴᓇᔭᐅᔪᖅ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AC81946-6A6F-E51A-8370-46629C4FE3D9}"/>
              </a:ext>
            </a:extLst>
          </p:cNvPr>
          <p:cNvGrpSpPr/>
          <p:nvPr/>
        </p:nvGrpSpPr>
        <p:grpSpPr>
          <a:xfrm>
            <a:off x="3337248" y="3764540"/>
            <a:ext cx="6602171" cy="2743200"/>
            <a:chOff x="2910528" y="3754380"/>
            <a:chExt cx="6602171" cy="274320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164E00A-DC29-CF98-C195-C914945438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10528" y="3754380"/>
              <a:ext cx="6602171" cy="27432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2DBA2D-1F18-7497-65B1-4D83C05695F8}"/>
                </a:ext>
              </a:extLst>
            </p:cNvPr>
            <p:cNvSpPr txBox="1"/>
            <p:nvPr/>
          </p:nvSpPr>
          <p:spPr>
            <a:xfrm>
              <a:off x="3053355" y="3898923"/>
              <a:ext cx="38186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u" dirty="0">
                  <a:solidFill>
                    <a:srgbClr val="FFFF00"/>
                  </a:solidFill>
                </a:rPr>
                <a:t>ᑎᑭᕋᕐᔪᐊᖅ </a:t>
              </a:r>
            </a:p>
            <a:p>
              <a:r>
                <a:rPr lang="en-US" dirty="0">
                  <a:solidFill>
                    <a:srgbClr val="FFFF00"/>
                  </a:solidFill>
                </a:rPr>
                <a:t>Whale Cove </a:t>
              </a:r>
              <a:endParaRPr lang="en-CA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268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28600" y="1157288"/>
            <a:ext cx="5867400" cy="823912"/>
          </a:xfrm>
        </p:spPr>
        <p:txBody>
          <a:bodyPr>
            <a:normAutofit/>
          </a:bodyPr>
          <a:lstStyle/>
          <a:p>
            <a:r>
              <a:rPr lang="iu" dirty="0"/>
              <a:t>ᐱᓕᕆᐊᖑᓂᐊᕐᓂᖓᑕ ᑐᑭᓕᐅᕈᑕᐅᕙᓪᓕᐊᔪᑦ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457200" indent="-457200"/>
            <a:r>
              <a:rPr lang="iu" dirty="0"/>
              <a:t>ᓴᕿᑦᑎᓗᑎᒃ ᐃᓚᒃᓴᓕᒫᖏᓐᓂᒃ ᓴᓇᓯᒪᓂᖓᑕ ᓄᑖᖅ ᓴᓗᒻᒪᖅᓴᐅᑖ ᐃᒪᖃᐅᑎᖃᕐᕕᒃ ᐅᑯᐊᓗ ᑎᑭᐅᑎᓯᒪᔪᑦ ᑲᓇᑕᒥ ᐃᒥᖅᑕᐅᔪᓐᓇᖅᑐᓂᒃ ᐃᒪᑦᑎᐊᕙᔭᕆᐊᖃᕈᑎᖏᓐᓂᒃ ᑐᑭᒧᐊᒍᑎᓂᒃ</a:t>
            </a:r>
          </a:p>
          <a:p>
            <a:pPr marL="457200" indent="-457200"/>
            <a:r>
              <a:rPr lang="iu" dirty="0"/>
              <a:t>ᐊᖏᖅᓯᓗᑎᒃ ᓯᕗᓂᒃᓴᑦᑎᓐᓂ ᐃᒪᖃᐅᑎᖃᕐᕕᒃᓴᖅ ᐊᑯᓂ ᐊᒻᒪᓗ ᐊᑐᐃᓐᓇᐅᔪᖅ ᐃᓄᒋᐊᒃᓯᕙᓪᓕᐊᖕᒪᑦ ᑎᑭᐅᑎᓇᓱᖕᓂᖓᓄᑦ 2055</a:t>
            </a:r>
          </a:p>
          <a:p>
            <a:pPr marL="457200" indent="-457200"/>
            <a:r>
              <a:rPr lang="iu" dirty="0"/>
              <a:t>ᓇᓗᓇᐃᑦᑎᐊᖅᓯᒪᔪᑦ ᓴᓇᓯᒪᔭᕆᐊᖃᕈᑎᖏᑦᑕ ᐃᓱᒪᒋᔭᕆᐊᓕᑦ ᐱᔭᕐᓂᖅᑐᒥᒃ ᐊᐅᓚᑕᐅᓂᐊᕐᒪᑦ ᐊᒻᒪᓗ ᐅᖓᓯᒋᔭᖓᒍᑦ ᒥᐊᓂᕆᔭᐅᔪᓐᓇᕐᓗᓂ  </a:t>
            </a:r>
          </a:p>
          <a:p>
            <a:pPr marL="457200" indent="-457200"/>
            <a:r>
              <a:rPr lang="iu" dirty="0"/>
              <a:t>ᐱᔭᕇᑦᑎᐊᕐᓗᒋᑦ ᖃᓄᐃᓐᓂᕆᓯᒪᔭᖓᓂᒃ ᐃᓕᑕᐅᓇᓱᒍᑎᑦ ᐃᑲᔫᑎᓂᐊᖅᑐᑦ ᓇᓗᓇᐃᔭᑦᑎᐊᕈᑎᒋᓗᒋᑦ ᓴᓇᓯᒪᓂᐊᕐᓂᖓᓂᒃ ᓯᕗᓂᒃᓴᖓᓂ ᐃᒪᖃᐅᑎᖃᕐᕕᒃᓴᖅ ᐊᒻᒪᓗ ᑐᑭᒧᐊᒍᑎᑦ ᐲᔭᕆᐊᖃᕐᓂᐊᖅᑎᓪᓗᒋᑦ ᓇᓕᐊᑐᐃᓐᓇᖅ ᒫᓐᓇᐅᔪᖅ ᓇᐸᔪᑦ ᐃᒡᓯᓇᖅᑕᐅᓕᒑᔪᒃ.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Business Case Objectives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pPr marL="457200" indent="-457200"/>
            <a:r>
              <a:rPr lang="en-US" dirty="0"/>
              <a:t>Develop a schematic design for a new Water Treatment Plant that meets Canadian Drinking Water Quality Guidelines</a:t>
            </a:r>
          </a:p>
          <a:p>
            <a:pPr marL="457200" indent="-457200"/>
            <a:r>
              <a:rPr lang="en-US" dirty="0"/>
              <a:t>Confirm future source water security and availability for growing population until 2055</a:t>
            </a:r>
          </a:p>
          <a:p>
            <a:pPr marL="457200" indent="-457200"/>
            <a:r>
              <a:rPr lang="en-US" dirty="0"/>
              <a:t>Outline design requirements with consideration for ease of operation &amp; remote monitoring  </a:t>
            </a:r>
          </a:p>
          <a:p>
            <a:pPr marL="457200" indent="-457200"/>
            <a:r>
              <a:rPr lang="en-CA" dirty="0"/>
              <a:t>Complete background studies to support the detailed design of the future water infrastructure and to guide the decommissioning of any existing infrastructure slated for abandonment.</a:t>
            </a:r>
            <a:endParaRPr lang="en-US" dirty="0"/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A1DF2ED4-AE00-FB39-B6BC-DCC450348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95009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716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239CC-4B1D-8CDF-2EAD-1A726BABE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5C0CD10-9B9D-0555-D8A5-854EFC814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3485D5-F294-C38C-8960-5A0B96E602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u" dirty="0"/>
              <a:t>ᐱᒋᐊᕐᓂᖓᓂ ᓇᓗᓇᐃᖅᓯᒪᔪᑦ ᓂᕈᐊᖅᑕᐅᓯᒪᔪᓐᓇᖅᑐᑦ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2F6B52-B7A3-F343-40F9-B005938342B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fontAlgn="ctr"/>
            <a:r>
              <a:rPr lang="iu" b="1" dirty="0"/>
              <a:t>ᓂᕈᐊᖅᑕᐅᓯᒪᔪᓐᓇᖅᑐᖅ 1: </a:t>
            </a:r>
            <a:r>
              <a:rPr lang="iu" dirty="0"/>
              <a:t>ᓄᑖᖅ ᓱᓪᓗᖃᕐᕕᖓ ᑕᐃᑲᓂ Swan ᑕᓯᖅ ᓄᑖᒥᒃ ᓴᓗᒻᒪᖅᓴᐅᑎ ᐃᒪᖃᐅᑎᖃᒃᑖᕐᓗᓂ ᐊᒻᒪᓗ ᑕᓯᕐᒧᐊᖓᔪᑦ ᐃᓂᒋᔭᐅᓚᐅᖅᑐᒥᑦ ᒫᓐᓇ ᐊᑐᖅᑕᐅᓗᓂ.</a:t>
            </a:r>
          </a:p>
          <a:p>
            <a:pPr fontAlgn="ctr"/>
            <a:r>
              <a:rPr lang="iu" b="1" dirty="0"/>
              <a:t>ᓂᕈᐊᖅᑕᐅᓯᒪᔪᓐᓇᖅᑐᖅ 2: </a:t>
            </a:r>
            <a:r>
              <a:rPr lang="iu" dirty="0"/>
              <a:t>ᓄᑖᖅ ᓱᓪᓗᖃᕐᕕᖓ ᑕᐃᑲᓂ ᐊᖏᓂᖅᓴᒥ ᐊᖏᔪᑦ Swan ᑕᓯᖅ ᓄᑖᒥᒃ ᓴᓗᒻᒪᖅᓴᐅᑎ ᐃᒪᖃᐅᑎᖃᒃᑖᕐᓗᓂ ᐊᒻᒪᓗ ᑕᓯᕐᒧᐊᖓᔪᑦ ᐃᓂᒋᔭᐅᓚᐅᖅᑐᒥᑦ ᒫᓐᓇ ᐊᑐᖅᑕᐅᓗᓂ.</a:t>
            </a:r>
          </a:p>
          <a:p>
            <a:pPr fontAlgn="ctr"/>
            <a:r>
              <a:rPr lang="iu" b="1" dirty="0"/>
              <a:t>ᓂᕈᐊᖅᑕᐅᓯᒪᔪᓐᓇᖅᑐᖅ 3: </a:t>
            </a:r>
            <a:r>
              <a:rPr lang="iu" dirty="0"/>
              <a:t>ᓄᑖᖑᕆᐊᖅᑎᓪᓗᒍ ᒫᓐᓇᐅᔪᖅ ᓴᓗᒻᒪᖅᓴᐅᑎ ᐃᒪᖃᐅᑎᖃᕕᖓ ᓄᑖᒥᒃ ᒥᓪᓗᐊᕈᑎᑦ ᓱᓪᓗᖃᕐᕕᒃ ᑕᐃᑲᓂ Swan ᑕᓯᖅ, ᐊᒻᒪᓗ ᐊᑐᕐᓗᒍ ᒫᓐᓇᐅᔪᖅ ᑕᓯᕐᒧᐊᖓᔪᑦ (ᓄᑖᖑᕆᐊᖅᑎᒋᐊᖃᕐᓂᐊᖅᑐᖅ ᒪᓕᒃᑐᖅ ᖃᓄᕆᑑᓂᖓ ᖃᐅᔨᓴᖅᑕᐅᓚᐅᕐᓗᓂ).</a:t>
            </a:r>
          </a:p>
          <a:p>
            <a:pPr fontAlgn="ctr"/>
            <a:r>
              <a:rPr lang="iu" b="1" dirty="0"/>
              <a:t>ᓂᕈᐊᖅᑕᐅᓯᒪᔪᓐᓇᖅᑐᖅ 4: </a:t>
            </a:r>
            <a:r>
              <a:rPr lang="iu" dirty="0"/>
              <a:t>ᐃᓕᐅᖃᐃᓗᑎᒃ ᓄᑖᓂᒃ ᐃᒪᖃᐅᑎᖃᕐᕕᒃᓴᖅ ᑕᐃᑲᓂ Swan ᑕᓯᖅ ᐊᒻᒪᓗ ᐲᔭᖅᑕᐅᓗᑎᒃ ᑕᐃᑲᓃᓚᐅᖅᑐᑦ ᑕᓯᕐᒧᐊᖓᔪᑦ, ᓱᓪᓗᖃᕐᕕᖓ ᐊᒻᒪᓗ ᒫᓐᓇᐅᔪᖅ ᐊᑐᖅᑕᐅᔪᖅ ᓴᓗᒻᒪᖅᓴᐅᑎ ᐃᒪᖃᐅᑎᖃᕐᕕᖓᓂᒃ. </a:t>
            </a:r>
          </a:p>
          <a:p>
            <a:pPr fontAlgn="ctr"/>
            <a:r>
              <a:rPr lang="iu" b="1" dirty="0"/>
              <a:t>ᓂᕈᐊᖅᑕᐅᓯᒪᔪᓐᓇᖅᑐᖅ 5: </a:t>
            </a:r>
            <a:r>
              <a:rPr lang="iu" dirty="0"/>
              <a:t>ᐃᓕᓯᓗᑎᒃ ᓄᑖᒥᒃ ᐃᒪᖃᐅᑎᖃᕐᕕᒃᓴᖅ ᑕᐃᑲᓂ ᐊᖏᔪᑦ Swan ᑕᓯᖅ ᐊᒻᒪᓗ ᐲᔭᖅᑕᐅᓗᑎᒃ ᑕᐃᑲᓃᓚᐅᖅᑐᑦ ᑕᓯᕐᒧᐊᖓᔪᑦ, ᓱᓪᓗᖃᕐᕕᖓ ᐊᒻᒪᓗ ᒫᓐᓇᐅᔪᖅ ᐊᑐᖅᑕᐅᔪᖅ ᓴᓗᒻᒪᖅᓴᐅᑎ ᐃᒪᖃᐅᑎᖃᕐᕕᖓᓂᒃ.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860A82F-DB7D-4FA8-A6FB-F607E333B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dirty="0"/>
              <a:t>Initial Identified Options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E3DE26D-758E-C139-D263-1FB7CD7B99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062162"/>
            <a:ext cx="5791200" cy="4357688"/>
          </a:xfrm>
        </p:spPr>
        <p:txBody>
          <a:bodyPr>
            <a:normAutofit fontScale="62500" lnSpcReduction="20000"/>
          </a:bodyPr>
          <a:lstStyle/>
          <a:p>
            <a:pPr fontAlgn="ctr"/>
            <a:r>
              <a:rPr lang="en-CA" b="1" dirty="0"/>
              <a:t>Option 1: </a:t>
            </a:r>
            <a:r>
              <a:rPr lang="en-CA" dirty="0"/>
              <a:t>New pumphouse at Swan Lake with new water treatment plant and transmission line in relatively the same locations as the existing.</a:t>
            </a:r>
          </a:p>
          <a:p>
            <a:pPr fontAlgn="ctr"/>
            <a:r>
              <a:rPr lang="en-CA" b="1" dirty="0"/>
              <a:t>Option 2: </a:t>
            </a:r>
            <a:r>
              <a:rPr lang="en-CA" dirty="0"/>
              <a:t>New pumphouse at Large Swan Lake with new water treatment plant and transmission line in relatively the same locations as the existing.</a:t>
            </a:r>
          </a:p>
          <a:p>
            <a:pPr fontAlgn="ctr"/>
            <a:r>
              <a:rPr lang="en-CA" b="1" dirty="0"/>
              <a:t>Option 3: </a:t>
            </a:r>
            <a:r>
              <a:rPr lang="en-CA" dirty="0"/>
              <a:t>Upgrade the current water treatment plant, build a new pumphouse at Swan Lake, and maintain the existing transmission line (Upgrades as required depending on the condition assessment).</a:t>
            </a:r>
          </a:p>
          <a:p>
            <a:pPr fontAlgn="ctr"/>
            <a:r>
              <a:rPr lang="en-CA" b="1" dirty="0"/>
              <a:t>Option 4: </a:t>
            </a:r>
            <a:r>
              <a:rPr lang="en-CA" dirty="0"/>
              <a:t>Install a new water treatment plant at Swan Lake and decommission the existing transmission line, pumphouse and existing water treatment plant. </a:t>
            </a:r>
          </a:p>
          <a:p>
            <a:pPr fontAlgn="ctr"/>
            <a:r>
              <a:rPr lang="en-CA" b="1" dirty="0"/>
              <a:t>Option 5: </a:t>
            </a:r>
            <a:r>
              <a:rPr lang="en-CA" dirty="0"/>
              <a:t>Install a new water treatment plant at  Large Swan Lake and decommission the existing transmission line, pumphouse and existing water treatment plant.</a:t>
            </a:r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707DF9F4-5685-0654-D4C5-F3F30DF0C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95009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366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E7C0A-F96B-271B-1041-E56210E161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A0FED16-5DAD-A31D-EF47-837255A01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21E890-A65E-9416-4D3F-BCDBFDD3D3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u" dirty="0"/>
              <a:t>ᓇᓗᓇᐃᑦᑎᐊᒃᑲᓐᓂᕐᓗᒍ ᓂᕈᐊᖅᓯᒪᔪᓐᓇᖅᑕᓯ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30C36C-EE02-530F-0CC3-C74ECA3A7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8599" y="2062162"/>
            <a:ext cx="3404851" cy="4110038"/>
          </a:xfrm>
        </p:spPr>
        <p:txBody>
          <a:bodyPr>
            <a:normAutofit fontScale="85000" lnSpcReduction="20000"/>
          </a:bodyPr>
          <a:lstStyle/>
          <a:p>
            <a:pPr fontAlgn="ctr"/>
            <a:r>
              <a:rPr lang="iu" dirty="0"/>
              <a:t>ᑎᓚᓐ ᐱᑐᐃᓐᓇᕆᐊᖃᓕᖅᓯᒪᔪᖅ ᖃᐅᔨᓇᓱᑦᑎᐊᕐᓗᒍ 5 ᓂᕈᐊᖅᑕᐅᔪᓐᓇᖅᑐᖅ ᐃᒥᖅᑕᐅᑎᖃᕐᕕᖓ. </a:t>
            </a:r>
          </a:p>
          <a:p>
            <a:pPr fontAlgn="ctr"/>
            <a:r>
              <a:rPr lang="iu" dirty="0"/>
              <a:t>ᑎᓚᓐ ᐊᒻᒪᓗ GN-TIN ᓇᓗᓇᐃᖅᓯᑦᑎᐊᕈᒪᔪᑦ ᓂᕈᐊᖅᑕᐅᓯᒪᔪᑦ ᕼᐋᒻᓚᒃᑯᓂᑦ ᐊᒻᒪᓗ ᑐᓴᕈᒪᔪᑦ ᐅᖃᐅᓯᒃᓴᖏᓐᓂᒃ ᐅᕝᕙᓘᓐᓃᑦ ᐃᓱᒫᓘᑎᖏᓐᓂᒃ ᐱᔾᔪᑎᒋᓪᓗᒋᑦ ᐊᑐᓂ ᓂᕈᐊᖅᑕᐅᓯᒪᔪᓐᓇᖅᑐᑦ ᒪᓕᒃᖢᒋᑦ ᐃᕝᕕᑦ ᖃᐅᔨᒪᓃ˙ᑦ ᓄᓇᖓᓂᒃ ᐊᒻᒪᓗ ᓄᓇᓖᑦ ᐱᔪᒪᔭᖏᓐᓂᒃ. 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9B052BC-2BAF-F9CA-2AA7-12334F6E69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C</a:t>
            </a:r>
            <a:r>
              <a:rPr lang="en-CA" dirty="0" err="1"/>
              <a:t>onfirmation</a:t>
            </a:r>
            <a:r>
              <a:rPr lang="en-CA" dirty="0"/>
              <a:t> of Options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B9A95B7-7167-6173-5916-9B54319720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300247" y="2062162"/>
            <a:ext cx="3663152" cy="4110038"/>
          </a:xfrm>
        </p:spPr>
        <p:txBody>
          <a:bodyPr>
            <a:normAutofit fontScale="85000" lnSpcReduction="20000"/>
          </a:bodyPr>
          <a:lstStyle/>
          <a:p>
            <a:pPr fontAlgn="ctr"/>
            <a:r>
              <a:rPr lang="en-US" dirty="0"/>
              <a:t>Dillon is prepared to evaluate 5 options for the water system. </a:t>
            </a:r>
          </a:p>
          <a:p>
            <a:pPr fontAlgn="ctr"/>
            <a:r>
              <a:rPr lang="en-US" dirty="0"/>
              <a:t>Dillon and GN-TIN would like to confirm the options with the Municipality and hear comments or concerns about each option based on your knowledge of the area and community needs.  </a:t>
            </a:r>
          </a:p>
          <a:p>
            <a:pPr marL="0" indent="0" fontAlgn="ctr">
              <a:buNone/>
            </a:pPr>
            <a:endParaRPr lang="en-US" dirty="0"/>
          </a:p>
          <a:p>
            <a:pPr fontAlgn="ctr"/>
            <a:endParaRPr lang="en-US" dirty="0"/>
          </a:p>
          <a:p>
            <a:pPr fontAlgn="ctr"/>
            <a:endParaRPr lang="en-US" dirty="0"/>
          </a:p>
          <a:p>
            <a:pPr fontAlgn="ctr"/>
            <a:endParaRPr lang="en-CA" dirty="0"/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CE16887B-49F4-8EEC-3C06-CEC70D80E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95009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A7F94ED-4E29-33C3-E0ED-46515185B9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3451" y="2062162"/>
            <a:ext cx="4365825" cy="411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2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BCD44-02F2-6671-A540-B5CC3ABBA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913CA63-FB4A-E06F-95A8-E298A60C3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F84A66-3C8D-EFD6-AF5C-504A7A49F1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8600" y="1076325"/>
            <a:ext cx="5867400" cy="823912"/>
          </a:xfrm>
        </p:spPr>
        <p:txBody>
          <a:bodyPr/>
          <a:lstStyle/>
          <a:p>
            <a:r>
              <a:rPr lang="iu" dirty="0"/>
              <a:t>ᓴᓗᒻᒪᖅᓴᖅᑕᐅᓂᖓᓄᑦ ᐱᓕᕆᓂᐅᔪᖅ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DABDBD-3AA0-AE1E-FD7B-A461988DF9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8600" y="1904998"/>
            <a:ext cx="5095240" cy="4275736"/>
          </a:xfrm>
        </p:spPr>
        <p:txBody>
          <a:bodyPr>
            <a:normAutofit lnSpcReduction="10000"/>
          </a:bodyPr>
          <a:lstStyle/>
          <a:p>
            <a:pPr marL="457200" indent="-457200"/>
            <a:r>
              <a:rPr lang="iu" sz="2000" dirty="0"/>
              <a:t>ᒪᓕᑦᑎᐊᕐᓗᑎᒃ ᒐᕙᒪᑐᖃᒃᑯᑦ ᐊᒻᒪᓗ ᑎᐅᓕᑐᐊᓕᔅ ᐱᐅᓯᖏᓐᓂᒃ ᐃᒥᕆᔭᐅᔪᓐᓇᖅᑐᓂᒃ</a:t>
            </a:r>
          </a:p>
          <a:p>
            <a:pPr marL="457200" indent="-457200"/>
            <a:r>
              <a:rPr lang="iu" sz="2000" dirty="0"/>
              <a:t>ᐱᔾᔪᑎᕗᑦ ᖃᐅᔨᓇᓱᑦᑎᐊᕈᒪᓪᓗᑎᒍᑦ ᓄᓇᕗᒻᒥ ᐱᐅᓯᑦ ᐃᒪᕐᒧᑦ ᓴᓗᒻᒪᖅᓴᐅᑎᑦ (SWTT) ᓈᒻᒪᒐᔭᕐᒪᖔᑕ ᐅᖅᓱᖅᑑᕐᒧᑦ, ᐊᑐᖅᓯᓗᑎᒃ ᖃᐅᔨᒪᔭᐅᔪᓂᒃ ᑐᑭᓯᑎᑕᐅᓗᑎᒃ ᐊᕙᑖᓂᑦ ᓄᓇᓕᖕᓂ</a:t>
            </a:r>
          </a:p>
          <a:p>
            <a:pPr marL="457200" indent="-457200"/>
            <a:r>
              <a:rPr lang="iu" sz="2000" dirty="0"/>
              <a:t>ᓄᓇᕗᒻᒥ ᐱᐅᓯᑦ ᐃᒪᕐᒧᑦ ᓴᓗᒻᒪᖅᓴᐅᑎᑦ ᐱᓕᕆᔭᐅᔾᔪᓯᖓ: ᖃᐅᔨᓇᓱᑦᑎᐊᕐᓗᒍ, ᓇᓗᓇᐃᔭᕆᐊᓕᑦ, ᐆᒪᔪ ᐲᔭᕆᐊᓕᑦ, ᓱᓪᓗᖓ, ᐃᒪᐅᑉ ᓴᓗᒻᒪᖅᓴᐅᑖ ᐃᓚᒃᓴᖓ ᐊᒻᒪᓗ ᐃᑯᒪᔪᒃᑯᑦ ᖁᐱᕐᕈᐃᔭᐅᑎ </a:t>
            </a:r>
          </a:p>
          <a:p>
            <a:pPr marL="457200" indent="-457200"/>
            <a:r>
              <a:rPr lang="iu" sz="2000" dirty="0"/>
              <a:t>ᑐᕌᖅᑕᖓ ᓴᓇᓯᒪᔪᖅ ᓱᕋᑲᐅᑎᒋᔮᓐᖏᒻᒪᑦ ᓴᓗᒻᒪᖅᓴᐅᑎᖃᕐᕕᖓ</a:t>
            </a:r>
          </a:p>
          <a:p>
            <a:endParaRPr lang="en-C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36E1829-E0FF-B15A-4C53-71920C72FF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24637" y="1152525"/>
            <a:ext cx="5791200" cy="823912"/>
          </a:xfrm>
        </p:spPr>
        <p:txBody>
          <a:bodyPr/>
          <a:lstStyle/>
          <a:p>
            <a:r>
              <a:rPr lang="en-CA" dirty="0"/>
              <a:t>Treatment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CE2CBD4-6FA3-E676-701E-9E69C2DE7D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24637" y="1795461"/>
            <a:ext cx="5210175" cy="4385273"/>
          </a:xfrm>
        </p:spPr>
        <p:txBody>
          <a:bodyPr>
            <a:noAutofit/>
          </a:bodyPr>
          <a:lstStyle/>
          <a:p>
            <a:pPr marL="457200" indent="-457200"/>
            <a:r>
              <a:rPr lang="en-US" sz="2000" dirty="0"/>
              <a:t>Adheres to Federal and Territorial standards for drinking water</a:t>
            </a:r>
          </a:p>
          <a:p>
            <a:pPr marL="457200" indent="-457200"/>
            <a:r>
              <a:rPr lang="en-CA" sz="2000" dirty="0"/>
              <a:t>Intention is to evaluate Nunavut’s Standard Water Treatment Train (SWTT) for its suitability in Gjoa Haven, fostering knowledge sharing between communities</a:t>
            </a:r>
          </a:p>
          <a:p>
            <a:pPr marL="457200" indent="-457200"/>
            <a:r>
              <a:rPr lang="en-CA" sz="2000" dirty="0"/>
              <a:t>SWTT process: screening, clarification, organics removal, filtration, chlorination and ultraviolet light disinfection </a:t>
            </a:r>
          </a:p>
          <a:p>
            <a:pPr marL="457200" indent="-457200"/>
            <a:r>
              <a:rPr lang="en-CA" sz="2000" dirty="0"/>
              <a:t>Goal is to design a resilient treatment system</a:t>
            </a:r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5BE5642A-7CD3-D910-4F69-E60E33613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104534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827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C2933-612E-353B-06B1-B1744541D5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75D42C3-D231-005D-0827-3C71084E4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ED2391-683C-BBB6-1250-A96C8E3FC6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6900" y="1338657"/>
            <a:ext cx="3742567" cy="823912"/>
          </a:xfrm>
        </p:spPr>
        <p:txBody>
          <a:bodyPr>
            <a:normAutofit fontScale="85000" lnSpcReduction="20000"/>
          </a:bodyPr>
          <a:lstStyle/>
          <a:p>
            <a:r>
              <a:rPr lang="iu" dirty="0"/>
              <a:t>ᓴᓗᒻᒪᖅᓴᖅᑕᐅᓂᖓᓄᑦ ᐱᓕᕆᓂᐅᔪᖅ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1FFA45-5DD3-339D-4558-5A3737B07E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6900" y="1955803"/>
            <a:ext cx="3899872" cy="4275736"/>
          </a:xfrm>
        </p:spPr>
        <p:txBody>
          <a:bodyPr>
            <a:normAutofit/>
          </a:bodyPr>
          <a:lstStyle/>
          <a:p>
            <a:pPr marL="457200" lvl="1" indent="-457200">
              <a:lnSpc>
                <a:spcPct val="110000"/>
              </a:lnSpc>
            </a:pPr>
            <a:r>
              <a:rPr lang="iu" sz="1800" dirty="0">
                <a:latin typeface="Calibri" pitchFamily="34" charset="0"/>
                <a:cs typeface="Calibri" pitchFamily="34" charset="0"/>
              </a:rPr>
              <a:t>ᐃᖏᕐᕋᐃᓐᓇᕆᐊᓕᖏᑦ ᐊᒻᒪᓗ ᐊᓯᖑᕆᐊᓕᑦ ᐱᓕᕆᔾᔪᑖᒍᑦ ᐊᐅᓚᑕᐅᑦᑎᐊᕐᓗᑎᒃ</a:t>
            </a:r>
          </a:p>
          <a:p>
            <a:pPr marL="457200" lvl="1" indent="-457200">
              <a:lnSpc>
                <a:spcPct val="110000"/>
              </a:lnSpc>
            </a:pPr>
            <a:r>
              <a:rPr lang="iu" sz="1800" dirty="0">
                <a:latin typeface="Calibri" pitchFamily="34" charset="0"/>
                <a:cs typeface="Calibri" pitchFamily="34" charset="0"/>
              </a:rPr>
              <a:t>1-2 ᐅᓪᓗᓄᑦ ᓴᓗᒪᔪᑦ ᐃᒪᖓ ᖃᑦᑕᖓᓃᓪᓗᓂ ᖁᓛᓂ ᓄᓇᐅᑉ</a:t>
            </a:r>
          </a:p>
          <a:p>
            <a:pPr marL="457200" lvl="1" indent="-457200">
              <a:lnSpc>
                <a:spcPct val="110000"/>
              </a:lnSpc>
            </a:pPr>
            <a:r>
              <a:rPr lang="iu" sz="1800" dirty="0">
                <a:latin typeface="Calibri" pitchFamily="34" charset="0"/>
                <a:cs typeface="Calibri" pitchFamily="34" charset="0"/>
              </a:rPr>
              <a:t>ᓴᓇᓯᒪᔪᖅ 20 ᐊᕐᕌᒍᓄᑦ ᓄᓇᓕᖕᓂ (2055) ᐊᒻᒪᓗ ᐊᑯᓂᐅᔪᒃᑯᑦ ᐃᖏᕐᕋᑦᑎᐊᖏᓐᓇᕈᓐᓇᖅᑐᖅ ᑎᑭᐅᑎᓗᓂ 2100.</a:t>
            </a:r>
          </a:p>
          <a:p>
            <a:pPr marL="457200" lvl="1" indent="-457200">
              <a:lnSpc>
                <a:spcPct val="110000"/>
              </a:lnSpc>
            </a:pPr>
            <a:r>
              <a:rPr lang="iu" sz="1800" dirty="0">
                <a:latin typeface="Calibri" pitchFamily="34" charset="0"/>
                <a:cs typeface="Calibri" pitchFamily="34" charset="0"/>
              </a:rPr>
              <a:t>ᑐᐊᕕᒃᓇᖅᑐᖅᓯᐅᑖ ᐃᑯᐊᓚᔪᖃᖅᑎᓪᓗᒍ ᑯᕕᕕᖓ</a:t>
            </a:r>
          </a:p>
          <a:p>
            <a:endParaRPr lang="en-C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5451449-48D1-DE3B-F843-4060B6AC7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069467" y="1335250"/>
            <a:ext cx="2695691" cy="823912"/>
          </a:xfrm>
        </p:spPr>
        <p:txBody>
          <a:bodyPr>
            <a:normAutofit fontScale="85000" lnSpcReduction="20000"/>
          </a:bodyPr>
          <a:lstStyle/>
          <a:p>
            <a:r>
              <a:rPr lang="en-CA" dirty="0"/>
              <a:t>Treatment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032335A-9EA2-1A06-20B7-9FCF2E1960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50086" y="1900844"/>
            <a:ext cx="3784235" cy="4129089"/>
          </a:xfrm>
        </p:spPr>
        <p:txBody>
          <a:bodyPr>
            <a:noAutofit/>
          </a:bodyPr>
          <a:lstStyle/>
          <a:p>
            <a:pPr marL="457200" lvl="1" indent="-457200">
              <a:lnSpc>
                <a:spcPct val="110000"/>
              </a:lnSpc>
            </a:pPr>
            <a:r>
              <a:rPr lang="en-US" sz="1800" dirty="0">
                <a:latin typeface="Calibri" pitchFamily="34" charset="0"/>
                <a:cs typeface="Calibri" pitchFamily="34" charset="0"/>
              </a:rPr>
              <a:t>Redundancy and flexibility in system operations</a:t>
            </a:r>
          </a:p>
          <a:p>
            <a:pPr marL="457200" lvl="1" indent="-457200">
              <a:lnSpc>
                <a:spcPct val="110000"/>
              </a:lnSpc>
            </a:pPr>
            <a:r>
              <a:rPr lang="en-CA" sz="1800" dirty="0">
                <a:latin typeface="Calibri" pitchFamily="34" charset="0"/>
                <a:cs typeface="Calibri" pitchFamily="34" charset="0"/>
              </a:rPr>
              <a:t>1-2 days of treated water storage in aboveground tank</a:t>
            </a:r>
          </a:p>
          <a:p>
            <a:pPr marL="457200" lvl="1" indent="-457200">
              <a:lnSpc>
                <a:spcPct val="110000"/>
              </a:lnSpc>
            </a:pPr>
            <a:r>
              <a:rPr lang="en-CA" sz="1800" dirty="0">
                <a:latin typeface="Calibri" pitchFamily="34" charset="0"/>
                <a:cs typeface="Calibri" pitchFamily="34" charset="0"/>
              </a:rPr>
              <a:t>Designed for the 20-year community build-out (2055) and long-term viability until 2100.</a:t>
            </a:r>
          </a:p>
          <a:p>
            <a:pPr marL="457200" lvl="1" indent="-457200">
              <a:lnSpc>
                <a:spcPct val="110000"/>
              </a:lnSpc>
            </a:pPr>
            <a:r>
              <a:rPr lang="en-CA" sz="1800" dirty="0">
                <a:latin typeface="Calibri" pitchFamily="34" charset="0"/>
                <a:cs typeface="Calibri" pitchFamily="34" charset="0"/>
              </a:rPr>
              <a:t>Emergency fire flow bypass</a:t>
            </a:r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7F822092-0170-7B40-10CF-BA3DA9A5A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75959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57E1F1D-BB54-811F-9155-A26CADA1AD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572" y="3403924"/>
            <a:ext cx="3076862" cy="2194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FEFA23-01EB-4C72-A1DE-88DE7D7B57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393" y="1231627"/>
            <a:ext cx="2496068" cy="2834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3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DA352C-82C5-C10C-12DC-A24756F3F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DD2647F-299A-5D2A-5BCA-74F091624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397988-0345-46FB-EE31-8F7FADF026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u" dirty="0"/>
              <a:t>ᓂᕆᐅᓇᖅᑐᖅ ᖃᖓᒃᑯᑦ ᓴᓇᔭᐅᓇᔭᕐᓂᖓ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C4CBEB-4EB3-7844-3A13-3160D283B70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iu" dirty="0"/>
              <a:t>ᐱᓕᕆᐊᖑᓂᐊᕐᓂᖓᑕ ᑐᑭᓕᐅᕈᑕᐅᕙᓪᓕᐊᔪᑦ ᓂᕆᐅᓇᖅᑐᑦ ᐱᔭᕇᕐᓗᑎᒃ ᐅᑭᐊᒃᓵᖅ 2026.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iu" dirty="0"/>
              <a:t>GN-TIN ᐊᒻᒪᓗ ᑎᓚᓐ ᐅᖃᐅᓯᕆᓂᐊᖅᑕᖏᑦ ᑭᖑᓪᓕᖅᐹᖅᓯᐅᑎᑦ ᐊᑐᓕᖁᔭᐅᔪᑦ ᐊᒻᒪᓗ ᑐᒃᓯᕋᕐᓗᑎᒃ ᑲᑎᒪᔨᑦ ᐱᖁᔨᕗᖔᓕᐅᕐᓗᑎᒃ ᑲᔪᓯᓂᐊᕐᒪᑦ ᓇᓗᓇᐃᑦᑎᐊᖅᓯᒪᓂᐊᕐᓂᖓ ᓴᓇᓯᒪᓂᐊᕐᓂᑕ</a:t>
            </a:r>
          </a:p>
          <a:p>
            <a:r>
              <a:rPr lang="iu" dirty="0"/>
              <a:t>ᓯᕗᓂᒃᓴᑦᑎᓐᓂ ᖃᓄᐃᑉᐸᓪᓕᐊᓂᕆᓂᐊᖅᑕᖓ (ᒪᓕᒃᑐᖅ ᑮᓇᐅᔭᒃᓴᖃᖅᑎᑕᐅᒍᓂ):</a:t>
            </a:r>
          </a:p>
          <a:p>
            <a:pPr marL="571500" indent="-342900"/>
            <a:r>
              <a:rPr lang="iu" dirty="0"/>
              <a:t>ᐱᖁᔭᕋᓛᑦ ᐊᖏᖅᑕᐅᓗᑎᒃ </a:t>
            </a:r>
          </a:p>
          <a:p>
            <a:pPr marL="571500" indent="-342900"/>
            <a:r>
              <a:rPr lang="iu" dirty="0"/>
              <a:t>ᓇᓗᓇᐃᔭᑦᑎᐊᕐᓗᒍ ᓴᓇᓯᒪᓂᐊᕐᓂᖓ</a:t>
            </a:r>
          </a:p>
          <a:p>
            <a:pPr marL="571500" indent="-342900"/>
            <a:r>
              <a:rPr lang="iu" dirty="0"/>
              <a:t>ᓴᓇᔭᐅᓂᖓ</a:t>
            </a:r>
            <a:endParaRPr lang="en-C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8151916-E31A-AB9E-05EB-8317236C18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/>
              <a:t>Anticipated Project Timelines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156A442-1DE9-2C39-3890-CBC54676DA2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Business Case is expected to be completed by the end of Fall 2026.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GN-TIN and Dillon will present the final recommendations and request a Council motion to proceed with detailed design</a:t>
            </a:r>
          </a:p>
          <a:p>
            <a:r>
              <a:rPr lang="en-CA" dirty="0"/>
              <a:t>Future Phases (subject to funding):</a:t>
            </a:r>
          </a:p>
          <a:p>
            <a:pPr marL="571500" indent="-342900"/>
            <a:r>
              <a:rPr lang="en-CA" dirty="0"/>
              <a:t>Regulatory Approvals </a:t>
            </a:r>
          </a:p>
          <a:p>
            <a:pPr marL="571500" indent="-342900"/>
            <a:r>
              <a:rPr lang="en-CA" dirty="0"/>
              <a:t>Detailed Design</a:t>
            </a:r>
          </a:p>
          <a:p>
            <a:pPr marL="571500" indent="-342900"/>
            <a:r>
              <a:rPr lang="en-CA" dirty="0"/>
              <a:t>Construction</a:t>
            </a:r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F9372D18-2C86-08AA-F8D6-1942B1CDD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104534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949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u" dirty="0"/>
              <a:t>ᐅᖅᓱᖅᑑᖅ – ᓄᑖᖅ ᐃᒪᖃᐅᑎᖃᕐᕕᒃᓴᖓ - </a:t>
            </a:r>
            <a:r>
              <a:rPr lang="en-CA" dirty="0"/>
              <a:t>Gjoa Haven New Water Treatment Plant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CA" sz="4000" dirty="0"/>
              <a:t>Questions?</a:t>
            </a:r>
          </a:p>
          <a:p>
            <a:endParaRPr lang="en-CA" sz="4000" dirty="0"/>
          </a:p>
          <a:p>
            <a:r>
              <a:rPr lang="iu-Cans-CA" sz="4000" b="1" i="0" u="none" baseline="0" noProof="0" dirty="0">
                <a:latin typeface="Euphemia" panose="020B0503040102020104" pitchFamily="34" charset="0"/>
              </a:rPr>
              <a:t>ᐊᐱᖅᑯᑏᑦ?</a:t>
            </a:r>
            <a:endParaRPr lang="en-CA" sz="4000" dirty="0"/>
          </a:p>
        </p:txBody>
      </p:sp>
      <p:pic>
        <p:nvPicPr>
          <p:cNvPr id="2" name="Picture 9" descr="GN Logo">
            <a:extLst>
              <a:ext uri="{FF2B5EF4-FFF2-40B4-BE49-F238E27FC236}">
                <a16:creationId xmlns:a16="http://schemas.microsoft.com/office/drawing/2014/main" id="{FC222146-12AA-05B4-C67A-E9389BBAC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6085484"/>
            <a:ext cx="1831428" cy="6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38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Dillon 3">
      <a:dk1>
        <a:sysClr val="windowText" lastClr="000000"/>
      </a:dk1>
      <a:lt1>
        <a:sysClr val="window" lastClr="FFFFFF"/>
      </a:lt1>
      <a:dk2>
        <a:srgbClr val="083C48"/>
      </a:dk2>
      <a:lt2>
        <a:srgbClr val="EEECE1"/>
      </a:lt2>
      <a:accent1>
        <a:srgbClr val="0093B1"/>
      </a:accent1>
      <a:accent2>
        <a:srgbClr val="67CDA6"/>
      </a:accent2>
      <a:accent3>
        <a:srgbClr val="518FD3"/>
      </a:accent3>
      <a:accent4>
        <a:srgbClr val="7D5EA8"/>
      </a:accent4>
      <a:accent5>
        <a:srgbClr val="ED6C44"/>
      </a:accent5>
      <a:accent6>
        <a:srgbClr val="F5B93C"/>
      </a:accent6>
      <a:hlink>
        <a:srgbClr val="33CCCC"/>
      </a:hlink>
      <a:folHlink>
        <a:srgbClr val="CC3399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ternal Presentation" id="{33D0A9C7-21D7-46F7-89BF-729A31D6CF59}" vid="{D03BA237-FE73-4914-8FA7-0F2D2F0C78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2021-04-26-External_Presentation</Template>
  <TotalTime>1053</TotalTime>
  <Words>1218</Words>
  <Application>Microsoft Office PowerPoint</Application>
  <PresentationFormat>Widescreen</PresentationFormat>
  <Paragraphs>157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Euphemia</vt:lpstr>
      <vt:lpstr>Office Theme</vt:lpstr>
      <vt:lpstr>ᐅᖅᓱᖅᑑᖅ – ᓄᑖᖅ ᐃᒪᖃᐅᑎᖃᕐᕕᒃᓴᖓ Gjoa Haven –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  <vt:lpstr>ᐅᖅᓱᖅᑑᖅ – ᓄᑖᖅ ᐃᒪᖃᐅᑎᖃᕐᕕᒃᓴᖓ - Gjoa Haven New Water Treatment Plant</vt:lpstr>
    </vt:vector>
  </TitlesOfParts>
  <Company>Dillon Consulting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Qikiqtarjuar New WTP Presentation to Council</dc:title>
  <dc:creator>Dillon Consulting Limited</dc:creator>
  <cp:lastModifiedBy>Chalmers, Elan</cp:lastModifiedBy>
  <cp:revision>34</cp:revision>
  <dcterms:created xsi:type="dcterms:W3CDTF">2024-09-23T18:16:37Z</dcterms:created>
  <dcterms:modified xsi:type="dcterms:W3CDTF">2025-08-29T19:02:22Z</dcterms:modified>
</cp:coreProperties>
</file>