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82" r:id="rId2"/>
    <p:sldId id="283" r:id="rId3"/>
    <p:sldId id="258" r:id="rId4"/>
    <p:sldId id="2761" r:id="rId5"/>
    <p:sldId id="2762" r:id="rId6"/>
    <p:sldId id="2763" r:id="rId7"/>
    <p:sldId id="257" r:id="rId8"/>
    <p:sldId id="288" r:id="rId9"/>
    <p:sldId id="287" r:id="rId10"/>
    <p:sldId id="274" r:id="rId11"/>
    <p:sldId id="268" r:id="rId12"/>
    <p:sldId id="269" r:id="rId13"/>
    <p:sldId id="262" r:id="rId14"/>
    <p:sldId id="277" r:id="rId15"/>
    <p:sldId id="265"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92" autoAdjust="0"/>
    <p:restoredTop sz="94660"/>
  </p:normalViewPr>
  <p:slideViewPr>
    <p:cSldViewPr snapToGrid="0">
      <p:cViewPr varScale="1">
        <p:scale>
          <a:sx n="35" d="100"/>
          <a:sy n="35" d="100"/>
        </p:scale>
        <p:origin x="60" y="2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966991-44B6-45BA-8419-C9893201F8BB}" type="datetimeFigureOut">
              <a:rPr lang="en-US" smtClean="0"/>
              <a:t>7/21/2025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0D7959-ACED-4EF4-8E93-EEEF31D612EC}" type="slidenum">
              <a:rPr lang="en-US" smtClean="0"/>
              <a:t>‹#›</a:t>
            </a:fld>
            <a:endParaRPr lang="en-US"/>
          </a:p>
        </p:txBody>
      </p:sp>
    </p:spTree>
    <p:extLst>
      <p:ext uri="{BB962C8B-B14F-4D97-AF65-F5344CB8AC3E}">
        <p14:creationId xmlns:p14="http://schemas.microsoft.com/office/powerpoint/2010/main" val="39757736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5"/>
          </p:nvPr>
        </p:nvSpPr>
        <p:spPr/>
        <p:txBody>
          <a:bodyPr/>
          <a:lstStyle/>
          <a:p>
            <a:fld id="{51E6CD81-5EE7-4F66-803C-98CBF3691AFF}" type="slidenum">
              <a:rPr lang="en-CA" smtClean="0"/>
              <a:t>1</a:t>
            </a:fld>
            <a:endParaRPr lang="en-CA"/>
          </a:p>
        </p:txBody>
      </p:sp>
    </p:spTree>
    <p:extLst>
      <p:ext uri="{BB962C8B-B14F-4D97-AF65-F5344CB8AC3E}">
        <p14:creationId xmlns:p14="http://schemas.microsoft.com/office/powerpoint/2010/main" val="20114888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5"/>
          </p:nvPr>
        </p:nvSpPr>
        <p:spPr/>
        <p:txBody>
          <a:bodyPr/>
          <a:lstStyle/>
          <a:p>
            <a:fld id="{51E6CD81-5EE7-4F66-803C-98CBF3691AFF}" type="slidenum">
              <a:rPr lang="en-CA" smtClean="0"/>
              <a:t>2</a:t>
            </a:fld>
            <a:endParaRPr lang="en-CA"/>
          </a:p>
        </p:txBody>
      </p:sp>
    </p:spTree>
    <p:extLst>
      <p:ext uri="{BB962C8B-B14F-4D97-AF65-F5344CB8AC3E}">
        <p14:creationId xmlns:p14="http://schemas.microsoft.com/office/powerpoint/2010/main" val="20114888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g2d32ee7db1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 name="Google Shape;61;g2d32ee7db1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JESS </a:t>
            </a:r>
            <a:r>
              <a:rPr lang="en-GB" err="1"/>
              <a:t>SlLIDE</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14EF78F0-9A09-4B01-A579-1405B4035068}" type="slidenum">
              <a:rPr lang="en-CA" smtClean="0"/>
              <a:t>4</a:t>
            </a:fld>
            <a:endParaRPr lang="en-CA"/>
          </a:p>
        </p:txBody>
      </p:sp>
    </p:spTree>
    <p:extLst>
      <p:ext uri="{BB962C8B-B14F-4D97-AF65-F5344CB8AC3E}">
        <p14:creationId xmlns:p14="http://schemas.microsoft.com/office/powerpoint/2010/main" val="1870933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14EF78F0-9A09-4B01-A579-1405B4035068}" type="slidenum">
              <a:rPr lang="en-CA" smtClean="0"/>
              <a:t>5</a:t>
            </a:fld>
            <a:endParaRPr lang="en-CA"/>
          </a:p>
        </p:txBody>
      </p:sp>
    </p:spTree>
    <p:extLst>
      <p:ext uri="{BB962C8B-B14F-4D97-AF65-F5344CB8AC3E}">
        <p14:creationId xmlns:p14="http://schemas.microsoft.com/office/powerpoint/2010/main" val="21932015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14EF78F0-9A09-4B01-A579-1405B4035068}" type="slidenum">
              <a:rPr lang="en-CA" smtClean="0"/>
              <a:t>6</a:t>
            </a:fld>
            <a:endParaRPr lang="en-CA"/>
          </a:p>
        </p:txBody>
      </p:sp>
    </p:spTree>
    <p:extLst>
      <p:ext uri="{BB962C8B-B14F-4D97-AF65-F5344CB8AC3E}">
        <p14:creationId xmlns:p14="http://schemas.microsoft.com/office/powerpoint/2010/main" val="32743626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800" b="0" i="0" u="none" strike="noStrike" baseline="0" dirty="0">
                <a:solidFill>
                  <a:srgbClr val="000000"/>
                </a:solidFill>
                <a:latin typeface="Poppins" panose="00000500000000000000" pitchFamily="2" charset="0"/>
              </a:rPr>
              <a:t>JESS SLIDE – Why NNC is doing this project and how it will be achieved</a:t>
            </a:r>
          </a:p>
          <a:p>
            <a:endParaRPr lang="en-US" sz="1800" b="0" i="0" u="none" strike="noStrike" baseline="0" dirty="0">
              <a:solidFill>
                <a:srgbClr val="000000"/>
              </a:solidFill>
              <a:latin typeface="Poppins" panose="00000500000000000000" pitchFamily="2" charset="0"/>
            </a:endParaRPr>
          </a:p>
          <a:p>
            <a:r>
              <a:rPr lang="en-US" sz="1800" b="1" i="0" u="none" strike="noStrike" baseline="0" dirty="0">
                <a:solidFill>
                  <a:srgbClr val="000000"/>
                </a:solidFill>
                <a:latin typeface="Poppins" panose="00000500000000000000" pitchFamily="2" charset="0"/>
              </a:rPr>
              <a:t>What</a:t>
            </a:r>
            <a:r>
              <a:rPr lang="en-US" sz="1800" b="0" i="0" u="none" strike="noStrike" baseline="0" dirty="0">
                <a:solidFill>
                  <a:srgbClr val="000000"/>
                </a:solidFill>
                <a:latin typeface="Poppins" panose="00000500000000000000" pitchFamily="2" charset="0"/>
              </a:rPr>
              <a:t> the project is -</a:t>
            </a:r>
          </a:p>
          <a:p>
            <a:endParaRPr lang="en-US" sz="1800" b="0" i="0" u="none" strike="noStrike" baseline="0" dirty="0">
              <a:solidFill>
                <a:srgbClr val="000000"/>
              </a:solidFill>
              <a:latin typeface="Poppins" panose="00000500000000000000" pitchFamily="2" charset="0"/>
            </a:endParaRPr>
          </a:p>
          <a:p>
            <a:r>
              <a:rPr lang="en-US" sz="1800" b="1" i="0" u="none" strike="noStrike" baseline="0" dirty="0">
                <a:solidFill>
                  <a:srgbClr val="000000"/>
                </a:solidFill>
                <a:latin typeface="Poppins" panose="00000500000000000000" pitchFamily="2" charset="0"/>
              </a:rPr>
              <a:t>Why</a:t>
            </a:r>
            <a:r>
              <a:rPr lang="en-US" sz="1800" b="0" i="0" u="none" strike="noStrike" baseline="0" dirty="0">
                <a:solidFill>
                  <a:srgbClr val="000000"/>
                </a:solidFill>
                <a:latin typeface="Poppins" panose="00000500000000000000" pitchFamily="2" charset="0"/>
              </a:rPr>
              <a:t> NNC is doing the project –</a:t>
            </a:r>
          </a:p>
          <a:p>
            <a:endParaRPr lang="en-US" sz="1800" b="0" i="0" u="none" strike="noStrike" baseline="0" dirty="0">
              <a:solidFill>
                <a:srgbClr val="000000"/>
              </a:solidFill>
              <a:latin typeface="Poppins" panose="00000500000000000000" pitchFamily="2" charset="0"/>
            </a:endParaRPr>
          </a:p>
          <a:p>
            <a:r>
              <a:rPr lang="en-US" sz="1800" b="1" i="0" u="none" strike="noStrike" baseline="0" dirty="0">
                <a:solidFill>
                  <a:srgbClr val="000000"/>
                </a:solidFill>
                <a:latin typeface="Poppins" panose="00000500000000000000" pitchFamily="2" charset="0"/>
              </a:rPr>
              <a:t>How</a:t>
            </a:r>
            <a:r>
              <a:rPr lang="en-US" sz="1800" b="0" i="0" u="none" strike="noStrike" baseline="0" dirty="0">
                <a:solidFill>
                  <a:srgbClr val="000000"/>
                </a:solidFill>
                <a:latin typeface="Poppins" panose="00000500000000000000" pitchFamily="2" charset="0"/>
              </a:rPr>
              <a:t> the project will be achieved - </a:t>
            </a:r>
          </a:p>
          <a:p>
            <a:endParaRPr lang="en-US" sz="1800" b="0" i="0" u="none" strike="noStrike" baseline="0" dirty="0">
              <a:solidFill>
                <a:srgbClr val="000000"/>
              </a:solidFill>
              <a:latin typeface="Poppins" panose="00000500000000000000" pitchFamily="2" charset="0"/>
            </a:endParaRPr>
          </a:p>
          <a:p>
            <a:r>
              <a:rPr lang="en-US" sz="1800" b="1" i="0" u="none" strike="noStrike" baseline="0" dirty="0">
                <a:solidFill>
                  <a:srgbClr val="000000"/>
                </a:solidFill>
                <a:latin typeface="Poppins" panose="00000500000000000000" pitchFamily="2" charset="0"/>
              </a:rPr>
              <a:t>What the benefits are for Inuit:  </a:t>
            </a:r>
            <a:r>
              <a:rPr lang="en-US" sz="1800" b="0" i="0" u="none" strike="noStrike" baseline="0" dirty="0">
                <a:solidFill>
                  <a:srgbClr val="000000"/>
                </a:solidFill>
                <a:latin typeface="Poppins" panose="00000500000000000000" pitchFamily="2" charset="0"/>
              </a:rPr>
              <a:t>Locally-generated water power offers energy sovereignty, energy security, and it keeps money Iqalungmiut spend on electricity in Nunavut, rather than flowing out to southern diesel suppliers. It would also get rid of the air pollution and smell of diesel exhaust that hangs over Iqaluit. Switching to water power is a meaningful way of reducing our carbon footprint in line with Canada’s climate change goals.</a:t>
            </a:r>
            <a:endParaRPr lang="en-CA" dirty="0"/>
          </a:p>
        </p:txBody>
      </p:sp>
      <p:sp>
        <p:nvSpPr>
          <p:cNvPr id="4" name="Slide Number Placeholder 3"/>
          <p:cNvSpPr>
            <a:spLocks noGrp="1"/>
          </p:cNvSpPr>
          <p:nvPr>
            <p:ph type="sldNum" sz="quarter" idx="5"/>
          </p:nvPr>
        </p:nvSpPr>
        <p:spPr/>
        <p:txBody>
          <a:bodyPr/>
          <a:lstStyle/>
          <a:p>
            <a:fld id="{51E6CD81-5EE7-4F66-803C-98CBF3691AFF}" type="slidenum">
              <a:rPr lang="en-CA" smtClean="0"/>
              <a:t>7</a:t>
            </a:fld>
            <a:endParaRPr lang="en-CA"/>
          </a:p>
        </p:txBody>
      </p:sp>
    </p:spTree>
    <p:extLst>
      <p:ext uri="{BB962C8B-B14F-4D97-AF65-F5344CB8AC3E}">
        <p14:creationId xmlns:p14="http://schemas.microsoft.com/office/powerpoint/2010/main" val="1638668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JESS SLIDE:</a:t>
            </a:r>
          </a:p>
          <a:p>
            <a:endParaRPr lang="en-US"/>
          </a:p>
          <a:p>
            <a:pPr>
              <a:lnSpc>
                <a:spcPts val="1950"/>
              </a:lnSpc>
            </a:pPr>
            <a:r>
              <a:rPr lang="en-US" b="1" i="0">
                <a:solidFill>
                  <a:srgbClr val="000000"/>
                </a:solidFill>
                <a:effectLst/>
                <a:latin typeface="YAFdJjbTu24 1"/>
              </a:rPr>
              <a:t>Phase 1: </a:t>
            </a:r>
            <a:endParaRPr lang="en-US">
              <a:solidFill>
                <a:srgbClr val="000000"/>
              </a:solidFill>
              <a:effectLst/>
              <a:latin typeface="YAFdJjbTu24 1"/>
            </a:endParaRPr>
          </a:p>
          <a:p>
            <a:pPr>
              <a:lnSpc>
                <a:spcPts val="1950"/>
              </a:lnSpc>
            </a:pPr>
            <a:r>
              <a:rPr lang="en-US" b="1" i="0">
                <a:solidFill>
                  <a:srgbClr val="000000"/>
                </a:solidFill>
                <a:effectLst/>
                <a:latin typeface="YAFdJjbTu24 1"/>
              </a:rPr>
              <a:t>Identify Opportunity</a:t>
            </a:r>
            <a:endParaRPr lang="en-US">
              <a:solidFill>
                <a:srgbClr val="000000"/>
              </a:solidFill>
              <a:effectLst/>
              <a:latin typeface="YAFdJjbTu24 1"/>
            </a:endParaRPr>
          </a:p>
          <a:p>
            <a:pPr>
              <a:lnSpc>
                <a:spcPts val="1650"/>
              </a:lnSpc>
            </a:pPr>
            <a:r>
              <a:rPr lang="en-US" b="0" i="0">
                <a:solidFill>
                  <a:srgbClr val="000000"/>
                </a:solidFill>
                <a:effectLst/>
                <a:latin typeface="YAFdJjbTu24 1"/>
              </a:rPr>
              <a:t>NNC identified the value to Iqalungmiut in exploring clean power solutions to meet Iqaluit’s needs. NNC completed a Technical and Economic Feasibility Review, a </a:t>
            </a:r>
            <a:r>
              <a:rPr lang="en-US" b="0" i="0" err="1">
                <a:solidFill>
                  <a:srgbClr val="000000"/>
                </a:solidFill>
                <a:effectLst/>
                <a:latin typeface="YAFdJjbTu24 1"/>
              </a:rPr>
              <a:t>Tusaqtavut</a:t>
            </a:r>
            <a:r>
              <a:rPr lang="en-US" b="0" i="0">
                <a:solidFill>
                  <a:srgbClr val="000000"/>
                </a:solidFill>
                <a:effectLst/>
                <a:latin typeface="YAFdJjbTu24 1"/>
              </a:rPr>
              <a:t> Study on Inuit land-use, and a desktop Environmental Survey</a:t>
            </a:r>
          </a:p>
          <a:p>
            <a:pPr>
              <a:lnSpc>
                <a:spcPts val="1650"/>
              </a:lnSpc>
            </a:pPr>
            <a:endParaRPr lang="en-US" b="0" i="0">
              <a:solidFill>
                <a:srgbClr val="000000"/>
              </a:solidFill>
              <a:effectLst/>
              <a:latin typeface="YAFdJjbTu24 1"/>
            </a:endParaRPr>
          </a:p>
          <a:p>
            <a:pPr>
              <a:lnSpc>
                <a:spcPts val="1950"/>
              </a:lnSpc>
            </a:pPr>
            <a:r>
              <a:rPr lang="en-US" b="1" i="0">
                <a:solidFill>
                  <a:srgbClr val="000000"/>
                </a:solidFill>
                <a:effectLst/>
                <a:latin typeface="YAFdJjbTu24 1"/>
              </a:rPr>
              <a:t>Decision Gate 1: </a:t>
            </a:r>
            <a:endParaRPr lang="en-US">
              <a:solidFill>
                <a:srgbClr val="000000"/>
              </a:solidFill>
              <a:effectLst/>
              <a:latin typeface="YAFdJjbTu24 1"/>
            </a:endParaRPr>
          </a:p>
          <a:p>
            <a:pPr>
              <a:lnSpc>
                <a:spcPts val="1950"/>
              </a:lnSpc>
            </a:pPr>
            <a:r>
              <a:rPr lang="en-US" b="1" i="0">
                <a:solidFill>
                  <a:srgbClr val="000000"/>
                </a:solidFill>
                <a:effectLst/>
                <a:latin typeface="YAFdJjbTu24 1"/>
              </a:rPr>
              <a:t>Should clean power be further explored for Iqaluit?</a:t>
            </a:r>
            <a:endParaRPr lang="en-US">
              <a:solidFill>
                <a:srgbClr val="000000"/>
              </a:solidFill>
              <a:effectLst/>
              <a:latin typeface="YAFdJjbTu24 1"/>
            </a:endParaRPr>
          </a:p>
          <a:p>
            <a:pPr>
              <a:lnSpc>
                <a:spcPts val="1650"/>
              </a:lnSpc>
            </a:pPr>
            <a:r>
              <a:rPr lang="en-US" b="0" i="0">
                <a:solidFill>
                  <a:srgbClr val="000000"/>
                </a:solidFill>
                <a:effectLst/>
                <a:latin typeface="YAFdJjbTu24 1"/>
              </a:rPr>
              <a:t>Inuit leadership from Qikiqtaaluk Corporation and Qikiqtani Inuit Association supported doing more studies to find the best path forward</a:t>
            </a:r>
            <a:endParaRPr lang="en-US">
              <a:solidFill>
                <a:srgbClr val="000000"/>
              </a:solidFill>
              <a:effectLst/>
              <a:latin typeface="YAFdJjbTu24 1"/>
            </a:endParaRPr>
          </a:p>
          <a:p>
            <a:pPr>
              <a:lnSpc>
                <a:spcPts val="1650"/>
              </a:lnSpc>
            </a:pPr>
            <a:endParaRPr lang="en-US" b="0" i="0">
              <a:solidFill>
                <a:srgbClr val="000000"/>
              </a:solidFill>
              <a:effectLst/>
              <a:latin typeface="YAFdJjbTu24 1"/>
            </a:endParaRPr>
          </a:p>
          <a:p>
            <a:pPr>
              <a:lnSpc>
                <a:spcPts val="1650"/>
              </a:lnSpc>
            </a:pPr>
            <a:r>
              <a:rPr lang="en-US" b="1" i="0">
                <a:solidFill>
                  <a:srgbClr val="000000"/>
                </a:solidFill>
                <a:effectLst/>
                <a:latin typeface="YAFdJjbTu24 1"/>
              </a:rPr>
              <a:t>Phase 2 : </a:t>
            </a:r>
            <a:endParaRPr lang="en-US">
              <a:solidFill>
                <a:srgbClr val="000000"/>
              </a:solidFill>
              <a:effectLst/>
              <a:latin typeface="YAFdJjbTu24 1"/>
            </a:endParaRPr>
          </a:p>
          <a:p>
            <a:pPr>
              <a:lnSpc>
                <a:spcPts val="1650"/>
              </a:lnSpc>
            </a:pPr>
            <a:r>
              <a:rPr lang="en-US" b="1" i="0">
                <a:solidFill>
                  <a:srgbClr val="000000"/>
                </a:solidFill>
                <a:effectLst/>
                <a:latin typeface="YAFdJjbTu24 1"/>
              </a:rPr>
              <a:t>Feasibility</a:t>
            </a:r>
            <a:endParaRPr lang="en-US">
              <a:solidFill>
                <a:srgbClr val="000000"/>
              </a:solidFill>
              <a:effectLst/>
              <a:latin typeface="YAFdJjbTu24 1"/>
            </a:endParaRPr>
          </a:p>
          <a:p>
            <a:pPr>
              <a:lnSpc>
                <a:spcPts val="1650"/>
              </a:lnSpc>
            </a:pPr>
            <a:r>
              <a:rPr lang="en-US" b="0" i="0">
                <a:solidFill>
                  <a:srgbClr val="000000"/>
                </a:solidFill>
                <a:effectLst/>
                <a:latin typeface="YAFdJjbTu24 1"/>
              </a:rPr>
              <a:t>17 different power system options were identified at sites near Iqaluit, including different types of water power, wind power, a combination of water and wind, and continuing with diesel.</a:t>
            </a:r>
            <a:r>
              <a:rPr lang="en-US" b="1" i="0">
                <a:solidFill>
                  <a:srgbClr val="000000"/>
                </a:solidFill>
                <a:effectLst/>
                <a:latin typeface="YAFdJjbTu24 1"/>
              </a:rPr>
              <a:t> </a:t>
            </a:r>
            <a:endParaRPr lang="en-US">
              <a:solidFill>
                <a:srgbClr val="000000"/>
              </a:solidFill>
              <a:effectLst/>
              <a:latin typeface="YAFdJjbTu24 1"/>
            </a:endParaRPr>
          </a:p>
          <a:p>
            <a:pPr>
              <a:lnSpc>
                <a:spcPts val="1650"/>
              </a:lnSpc>
            </a:pPr>
            <a:endParaRPr lang="en-US" b="0" i="0">
              <a:solidFill>
                <a:srgbClr val="000000"/>
              </a:solidFill>
              <a:effectLst/>
              <a:latin typeface="YAFdJjbTu24 1"/>
            </a:endParaRPr>
          </a:p>
          <a:p>
            <a:pPr>
              <a:lnSpc>
                <a:spcPts val="1950"/>
              </a:lnSpc>
            </a:pPr>
            <a:r>
              <a:rPr lang="en-US" b="1" i="0">
                <a:solidFill>
                  <a:srgbClr val="000000"/>
                </a:solidFill>
                <a:effectLst/>
                <a:latin typeface="YAFdJjbTu24 1"/>
              </a:rPr>
              <a:t>Decision Gate 2: </a:t>
            </a:r>
            <a:endParaRPr lang="en-US">
              <a:solidFill>
                <a:srgbClr val="000000"/>
              </a:solidFill>
              <a:effectLst/>
              <a:latin typeface="YAFdJjbTu24 1"/>
            </a:endParaRPr>
          </a:p>
          <a:p>
            <a:pPr>
              <a:lnSpc>
                <a:spcPts val="1950"/>
              </a:lnSpc>
            </a:pPr>
            <a:r>
              <a:rPr lang="en-US" b="1" i="0">
                <a:solidFill>
                  <a:srgbClr val="000000"/>
                </a:solidFill>
                <a:effectLst/>
                <a:latin typeface="YAFdJjbTu24 1"/>
              </a:rPr>
              <a:t>What type of clean power and where?</a:t>
            </a:r>
            <a:endParaRPr lang="en-US">
              <a:solidFill>
                <a:srgbClr val="000000"/>
              </a:solidFill>
              <a:effectLst/>
              <a:latin typeface="YAFdJjbTu24 1"/>
            </a:endParaRPr>
          </a:p>
          <a:p>
            <a:pPr>
              <a:lnSpc>
                <a:spcPts val="1800"/>
              </a:lnSpc>
            </a:pPr>
            <a:r>
              <a:rPr lang="en-US" b="0" i="0">
                <a:solidFill>
                  <a:srgbClr val="000000"/>
                </a:solidFill>
                <a:effectLst/>
                <a:latin typeface="YAFdJjbTu24 1"/>
              </a:rPr>
              <a:t>Through a ranked ballot vote, Rightsholders, stakeholders, Iqalungmiut, and partners approved conventional water power at the </a:t>
            </a:r>
            <a:r>
              <a:rPr lang="en-US" b="0" i="0" err="1">
                <a:solidFill>
                  <a:srgbClr val="000000"/>
                </a:solidFill>
                <a:effectLst/>
                <a:latin typeface="YAFdJjbTu24 1"/>
              </a:rPr>
              <a:t>Kuugaluk</a:t>
            </a:r>
            <a:r>
              <a:rPr lang="en-US" b="0" i="0">
                <a:solidFill>
                  <a:srgbClr val="000000"/>
                </a:solidFill>
                <a:effectLst/>
                <a:latin typeface="YAFdJjbTu24 1"/>
              </a:rPr>
              <a:t> River site as their preferred option. </a:t>
            </a:r>
            <a:endParaRPr lang="en-US">
              <a:solidFill>
                <a:srgbClr val="000000"/>
              </a:solidFill>
              <a:effectLst/>
              <a:latin typeface="YAFdJjbTu24 1"/>
            </a:endParaRPr>
          </a:p>
          <a:p>
            <a:pPr>
              <a:lnSpc>
                <a:spcPts val="1650"/>
              </a:lnSpc>
            </a:pPr>
            <a:endParaRPr lang="en-US" b="0" i="0">
              <a:solidFill>
                <a:srgbClr val="000000"/>
              </a:solidFill>
              <a:effectLst/>
              <a:latin typeface="YAFdJjbTu24 1"/>
            </a:endParaRPr>
          </a:p>
          <a:p>
            <a:pPr>
              <a:lnSpc>
                <a:spcPts val="1650"/>
              </a:lnSpc>
            </a:pPr>
            <a:r>
              <a:rPr lang="en-US" b="0" i="0">
                <a:solidFill>
                  <a:srgbClr val="000000"/>
                </a:solidFill>
                <a:effectLst/>
                <a:latin typeface="YAFdJjbTu24 1"/>
              </a:rPr>
              <a:t>We are now at Phase 3 – Front End Engineering and Design Phase</a:t>
            </a:r>
          </a:p>
          <a:p>
            <a:pPr>
              <a:lnSpc>
                <a:spcPts val="1650"/>
              </a:lnSpc>
            </a:pPr>
            <a:endParaRPr lang="en-US" b="0" i="0">
              <a:solidFill>
                <a:srgbClr val="000000"/>
              </a:solidFill>
              <a:effectLst/>
              <a:latin typeface="YAFdJjbTu24 1"/>
            </a:endParaRPr>
          </a:p>
          <a:p>
            <a:pPr>
              <a:lnSpc>
                <a:spcPts val="1650"/>
              </a:lnSpc>
            </a:pPr>
            <a:r>
              <a:rPr lang="en-US" b="1" i="0">
                <a:solidFill>
                  <a:srgbClr val="000000"/>
                </a:solidFill>
                <a:effectLst/>
                <a:latin typeface="YAFdJjbTu24 1"/>
              </a:rPr>
              <a:t>Transition to Greg: </a:t>
            </a:r>
            <a:r>
              <a:rPr lang="en-US" b="0" i="0">
                <a:solidFill>
                  <a:srgbClr val="000000"/>
                </a:solidFill>
                <a:effectLst/>
                <a:latin typeface="YAFdJjbTu24 1"/>
              </a:rPr>
              <a:t>Greg will now go into more detail about how the engineering has progressed so far and led us to the current project concept. </a:t>
            </a:r>
            <a:endParaRPr lang="en-US" b="0">
              <a:solidFill>
                <a:srgbClr val="000000"/>
              </a:solidFill>
              <a:effectLst/>
              <a:latin typeface="YAFdJjbTu24 1"/>
            </a:endParaRPr>
          </a:p>
          <a:p>
            <a:endParaRPr lang="en-CA"/>
          </a:p>
        </p:txBody>
      </p:sp>
      <p:sp>
        <p:nvSpPr>
          <p:cNvPr id="4" name="Slide Number Placeholder 3"/>
          <p:cNvSpPr>
            <a:spLocks noGrp="1"/>
          </p:cNvSpPr>
          <p:nvPr>
            <p:ph type="sldNum" sz="quarter" idx="5"/>
          </p:nvPr>
        </p:nvSpPr>
        <p:spPr/>
        <p:txBody>
          <a:bodyPr/>
          <a:lstStyle/>
          <a:p>
            <a:fld id="{51E6CD81-5EE7-4F66-803C-98CBF3691AFF}" type="slidenum">
              <a:rPr lang="en-CA" smtClean="0"/>
              <a:t>8</a:t>
            </a:fld>
            <a:endParaRPr lang="en-CA"/>
          </a:p>
        </p:txBody>
      </p:sp>
    </p:spTree>
    <p:extLst>
      <p:ext uri="{BB962C8B-B14F-4D97-AF65-F5344CB8AC3E}">
        <p14:creationId xmlns:p14="http://schemas.microsoft.com/office/powerpoint/2010/main" val="1678656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AE1F82-095E-BE11-E44B-2E59F79F18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CB2FF9-1C31-0B8B-69D3-D45152AE8DA1}"/>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632C761B-2612-48C7-8484-8D019200FCBB}"/>
              </a:ext>
            </a:extLst>
          </p:cNvPr>
          <p:cNvSpPr>
            <a:spLocks noGrp="1"/>
          </p:cNvSpPr>
          <p:nvPr>
            <p:ph type="body" idx="1"/>
          </p:nvPr>
        </p:nvSpPr>
        <p:spPr/>
        <p:txBody>
          <a:bodyPr/>
          <a:lstStyle/>
          <a:p>
            <a:r>
              <a:rPr lang="en-US" sz="1800" b="0" i="0" u="none" strike="noStrike" baseline="0">
                <a:solidFill>
                  <a:srgbClr val="000000"/>
                </a:solidFill>
                <a:latin typeface="Poppins" panose="00000500000000000000" pitchFamily="2" charset="0"/>
              </a:rPr>
              <a:t>JESS SLIDE – </a:t>
            </a:r>
          </a:p>
          <a:p>
            <a:endParaRPr lang="en-US" sz="1800" b="1" i="0" u="none" strike="noStrike" baseline="0">
              <a:solidFill>
                <a:srgbClr val="000000"/>
              </a:solidFill>
              <a:latin typeface="Poppins" panose="000005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a:solidFill>
                  <a:srgbClr val="1D1C1D"/>
                </a:solidFill>
                <a:latin typeface="Slack-Lato"/>
              </a:rPr>
              <a:t>(uninterrupted availability of energy courses at an affordable price)</a:t>
            </a:r>
          </a:p>
          <a:p>
            <a:endParaRPr lang="en-US" sz="1800" b="1" i="0" u="none" strike="noStrike" baseline="0">
              <a:solidFill>
                <a:srgbClr val="000000"/>
              </a:solidFill>
              <a:latin typeface="Poppins" panose="00000500000000000000" pitchFamily="2" charset="0"/>
            </a:endParaRPr>
          </a:p>
          <a:p>
            <a:endParaRPr lang="en-US" sz="1800" b="1" i="0" u="none" strike="noStrike" baseline="0">
              <a:solidFill>
                <a:srgbClr val="000000"/>
              </a:solidFill>
              <a:latin typeface="Poppins" panose="00000500000000000000" pitchFamily="2" charset="0"/>
            </a:endParaRPr>
          </a:p>
          <a:p>
            <a:r>
              <a:rPr lang="en-US" sz="1800" b="1" i="0" u="none" strike="noStrike" baseline="0">
                <a:solidFill>
                  <a:srgbClr val="000000"/>
                </a:solidFill>
                <a:latin typeface="Poppins" panose="00000500000000000000" pitchFamily="2" charset="0"/>
              </a:rPr>
              <a:t>What</a:t>
            </a:r>
            <a:r>
              <a:rPr lang="en-US" sz="1800" b="0" i="0" u="none" strike="noStrike" baseline="0">
                <a:solidFill>
                  <a:srgbClr val="000000"/>
                </a:solidFill>
                <a:latin typeface="Poppins" panose="00000500000000000000" pitchFamily="2" charset="0"/>
              </a:rPr>
              <a:t> the project is -</a:t>
            </a:r>
          </a:p>
          <a:p>
            <a:endParaRPr lang="en-US" sz="1800" b="0" i="0" u="none" strike="noStrike" baseline="0">
              <a:solidFill>
                <a:srgbClr val="000000"/>
              </a:solidFill>
              <a:latin typeface="Poppins" panose="00000500000000000000" pitchFamily="2" charset="0"/>
            </a:endParaRPr>
          </a:p>
          <a:p>
            <a:r>
              <a:rPr lang="en-US" sz="1800" b="1" i="0" u="none" strike="noStrike" baseline="0">
                <a:solidFill>
                  <a:srgbClr val="000000"/>
                </a:solidFill>
                <a:latin typeface="Poppins" panose="00000500000000000000" pitchFamily="2" charset="0"/>
              </a:rPr>
              <a:t>Why</a:t>
            </a:r>
            <a:r>
              <a:rPr lang="en-US" sz="1800" b="0" i="0" u="none" strike="noStrike" baseline="0">
                <a:solidFill>
                  <a:srgbClr val="000000"/>
                </a:solidFill>
                <a:latin typeface="Poppins" panose="00000500000000000000" pitchFamily="2" charset="0"/>
              </a:rPr>
              <a:t> NNC is doing the project –</a:t>
            </a:r>
          </a:p>
          <a:p>
            <a:endParaRPr lang="en-US" sz="1800" b="0" i="0" u="none" strike="noStrike" baseline="0">
              <a:solidFill>
                <a:srgbClr val="000000"/>
              </a:solidFill>
              <a:latin typeface="Poppins" panose="00000500000000000000" pitchFamily="2" charset="0"/>
            </a:endParaRPr>
          </a:p>
          <a:p>
            <a:r>
              <a:rPr lang="en-US" sz="1800" b="1" i="0" u="none" strike="noStrike" baseline="0">
                <a:solidFill>
                  <a:srgbClr val="000000"/>
                </a:solidFill>
                <a:latin typeface="Poppins" panose="00000500000000000000" pitchFamily="2" charset="0"/>
              </a:rPr>
              <a:t>How</a:t>
            </a:r>
            <a:r>
              <a:rPr lang="en-US" sz="1800" b="0" i="0" u="none" strike="noStrike" baseline="0">
                <a:solidFill>
                  <a:srgbClr val="000000"/>
                </a:solidFill>
                <a:latin typeface="Poppins" panose="00000500000000000000" pitchFamily="2" charset="0"/>
              </a:rPr>
              <a:t> the project will be achieved - </a:t>
            </a:r>
          </a:p>
          <a:p>
            <a:endParaRPr lang="en-US" sz="1800" b="0" i="0" u="none" strike="noStrike" baseline="0">
              <a:solidFill>
                <a:srgbClr val="000000"/>
              </a:solidFill>
              <a:latin typeface="Poppins" panose="00000500000000000000" pitchFamily="2" charset="0"/>
            </a:endParaRPr>
          </a:p>
          <a:p>
            <a:r>
              <a:rPr lang="en-US" sz="1800" b="1" i="0" u="none" strike="noStrike" baseline="0">
                <a:solidFill>
                  <a:srgbClr val="000000"/>
                </a:solidFill>
                <a:latin typeface="Poppins" panose="00000500000000000000" pitchFamily="2" charset="0"/>
              </a:rPr>
              <a:t>What the benefits are for Inuit:  </a:t>
            </a:r>
            <a:r>
              <a:rPr lang="en-US" sz="1800" b="0" i="0" u="none" strike="noStrike" baseline="0">
                <a:solidFill>
                  <a:srgbClr val="000000"/>
                </a:solidFill>
                <a:latin typeface="Poppins" panose="00000500000000000000" pitchFamily="2" charset="0"/>
              </a:rPr>
              <a:t>Locally-generated water power offers energy sovereignty, energy security, and it keeps money Iqalungmiut spend on electricity in Nunavut, rather than flowing out to southern diesel suppliers. It would also get rid of the air pollution and smell of diesel exhaust that hangs over Iqaluit. Switching to water power is a meaningful way of reducing our carbon footprint in line with Canada’s climate change goals.</a:t>
            </a:r>
            <a:endParaRPr lang="en-CA"/>
          </a:p>
        </p:txBody>
      </p:sp>
      <p:sp>
        <p:nvSpPr>
          <p:cNvPr id="4" name="Slide Number Placeholder 3">
            <a:extLst>
              <a:ext uri="{FF2B5EF4-FFF2-40B4-BE49-F238E27FC236}">
                <a16:creationId xmlns:a16="http://schemas.microsoft.com/office/drawing/2014/main" id="{73009A22-1F5F-6CA8-A7A3-3EFF25E8819F}"/>
              </a:ext>
            </a:extLst>
          </p:cNvPr>
          <p:cNvSpPr>
            <a:spLocks noGrp="1"/>
          </p:cNvSpPr>
          <p:nvPr>
            <p:ph type="sldNum" sz="quarter" idx="5"/>
          </p:nvPr>
        </p:nvSpPr>
        <p:spPr/>
        <p:txBody>
          <a:bodyPr/>
          <a:lstStyle/>
          <a:p>
            <a:fld id="{51E6CD81-5EE7-4F66-803C-98CBF3691AFF}" type="slidenum">
              <a:rPr lang="en-CA" smtClean="0"/>
              <a:t>9</a:t>
            </a:fld>
            <a:endParaRPr lang="en-CA"/>
          </a:p>
        </p:txBody>
      </p:sp>
    </p:spTree>
    <p:extLst>
      <p:ext uri="{BB962C8B-B14F-4D97-AF65-F5344CB8AC3E}">
        <p14:creationId xmlns:p14="http://schemas.microsoft.com/office/powerpoint/2010/main" val="24957529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a:t>Introduce Greg/Tetra Tech</a:t>
            </a:r>
          </a:p>
          <a:p>
            <a:endParaRPr lang="en-US"/>
          </a:p>
          <a:p>
            <a:r>
              <a:rPr lang="en-US"/>
              <a:t>Transition to next slide: “Greg, can you introduce yourself and tell us about some of Tetra Tech’s past water power project experience”</a:t>
            </a:r>
            <a:endParaRPr lang="en-CA"/>
          </a:p>
        </p:txBody>
      </p:sp>
      <p:sp>
        <p:nvSpPr>
          <p:cNvPr id="4" name="Slide Number Placeholder 3"/>
          <p:cNvSpPr>
            <a:spLocks noGrp="1"/>
          </p:cNvSpPr>
          <p:nvPr>
            <p:ph type="sldNum" sz="quarter" idx="5"/>
          </p:nvPr>
        </p:nvSpPr>
        <p:spPr/>
        <p:txBody>
          <a:bodyPr/>
          <a:lstStyle/>
          <a:p>
            <a:fld id="{51E6CD81-5EE7-4F66-803C-98CBF3691AFF}" type="slidenum">
              <a:rPr lang="en-CA" smtClean="0"/>
              <a:t>10</a:t>
            </a:fld>
            <a:endParaRPr lang="en-CA"/>
          </a:p>
        </p:txBody>
      </p:sp>
    </p:spTree>
    <p:extLst>
      <p:ext uri="{BB962C8B-B14F-4D97-AF65-F5344CB8AC3E}">
        <p14:creationId xmlns:p14="http://schemas.microsoft.com/office/powerpoint/2010/main" val="36997404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a:t>GREG SLIDE</a:t>
            </a:r>
          </a:p>
          <a:p>
            <a:pPr marL="0" indent="0">
              <a:buFont typeface="Arial" panose="020B0604020202020204" pitchFamily="34" charset="0"/>
              <a:buNone/>
            </a:pPr>
            <a:endParaRPr lang="en-US"/>
          </a:p>
          <a:p>
            <a:pPr marL="0" indent="0">
              <a:buFont typeface="Arial" panose="020B0604020202020204" pitchFamily="34" charset="0"/>
              <a:buNone/>
            </a:pPr>
            <a:r>
              <a:rPr lang="en-US"/>
              <a:t>Introduce yourself</a:t>
            </a:r>
          </a:p>
          <a:p>
            <a:pPr marL="0" indent="0">
              <a:buFont typeface="Arial" panose="020B0604020202020204" pitchFamily="34" charset="0"/>
              <a:buNone/>
            </a:pPr>
            <a:endParaRPr lang="en-US"/>
          </a:p>
          <a:p>
            <a:pPr marL="0" indent="0">
              <a:buFont typeface="Arial" panose="020B0604020202020204" pitchFamily="34" charset="0"/>
              <a:buNone/>
            </a:pPr>
            <a:r>
              <a:rPr lang="en-US" b="1"/>
              <a:t>What/Where </a:t>
            </a:r>
            <a:r>
              <a:rPr lang="en-US"/>
              <a:t>the Culliton Creek project is</a:t>
            </a:r>
          </a:p>
          <a:p>
            <a:pPr marL="0" indent="0">
              <a:buFont typeface="Arial" panose="020B0604020202020204" pitchFamily="34" charset="0"/>
              <a:buNone/>
            </a:pPr>
            <a:endParaRPr lang="en-US"/>
          </a:p>
          <a:p>
            <a:pPr marL="0" indent="0">
              <a:buFont typeface="Arial" panose="020B0604020202020204" pitchFamily="34" charset="0"/>
              <a:buNone/>
            </a:pPr>
            <a:r>
              <a:rPr lang="en-US" b="1"/>
              <a:t>Who</a:t>
            </a:r>
            <a:r>
              <a:rPr lang="en-US"/>
              <a:t> owns the project</a:t>
            </a:r>
          </a:p>
          <a:p>
            <a:pPr marL="0" indent="0">
              <a:buFont typeface="Arial" panose="020B0604020202020204" pitchFamily="34" charset="0"/>
              <a:buNone/>
            </a:pPr>
            <a:endParaRPr lang="en-US"/>
          </a:p>
          <a:p>
            <a:pPr marL="0" indent="0">
              <a:buFont typeface="Arial" panose="020B0604020202020204" pitchFamily="34" charset="0"/>
              <a:buNone/>
            </a:pPr>
            <a:r>
              <a:rPr lang="en-US" b="1"/>
              <a:t>Relevant project details: </a:t>
            </a:r>
          </a:p>
          <a:p>
            <a:pPr marL="0" indent="0">
              <a:buFont typeface="Arial" panose="020B0604020202020204" pitchFamily="34" charset="0"/>
              <a:buNone/>
            </a:pPr>
            <a:endParaRPr lang="en-US"/>
          </a:p>
          <a:p>
            <a:pPr marL="171450" indent="-171450">
              <a:buFont typeface="Arial" panose="020B0604020202020204" pitchFamily="34" charset="0"/>
              <a:buChar char="•"/>
            </a:pPr>
            <a:r>
              <a:rPr lang="en-US"/>
              <a:t>Example of a water power project that advanced very successfully in partnership with local First Nations. </a:t>
            </a:r>
          </a:p>
          <a:p>
            <a:pPr marL="171450" indent="-171450">
              <a:buFont typeface="Arial" panose="020B0604020202020204" pitchFamily="34" charset="0"/>
              <a:buChar char="•"/>
            </a:pPr>
            <a:r>
              <a:rPr lang="en-US"/>
              <a:t>15 MW – same size</a:t>
            </a:r>
          </a:p>
          <a:p>
            <a:pPr marL="171450" indent="-171450">
              <a:buFont typeface="Arial" panose="020B0604020202020204" pitchFamily="34" charset="0"/>
              <a:buChar char="•"/>
            </a:pPr>
            <a:r>
              <a:rPr lang="en-US"/>
              <a:t>During construction the project provided over 200,000 worker hours of employment of which, approximately 13% were from the Squamish Nation. </a:t>
            </a:r>
          </a:p>
          <a:p>
            <a:pPr marL="171450" indent="-171450">
              <a:buFont typeface="Arial" panose="020B0604020202020204" pitchFamily="34" charset="0"/>
              <a:buChar char="•"/>
            </a:pPr>
            <a:r>
              <a:rPr lang="en-US"/>
              <a:t>Integrated artwork features into the building designed by the Nations</a:t>
            </a:r>
          </a:p>
          <a:p>
            <a:pPr marL="171450" indent="-171450">
              <a:buFont typeface="Arial" panose="020B0604020202020204" pitchFamily="34" charset="0"/>
              <a:buChar char="•"/>
            </a:pPr>
            <a:r>
              <a:rPr lang="en-US"/>
              <a:t>Other significant things to note re First Nations partnership, EIA, project outcomes, </a:t>
            </a:r>
            <a:r>
              <a:rPr lang="en-US" err="1"/>
              <a:t>etc</a:t>
            </a:r>
            <a:r>
              <a:rPr lang="en-US"/>
              <a:t> that are related to this project?</a:t>
            </a:r>
            <a:endParaRPr lang="en-CA"/>
          </a:p>
        </p:txBody>
      </p:sp>
      <p:sp>
        <p:nvSpPr>
          <p:cNvPr id="4" name="Slide Number Placeholder 3"/>
          <p:cNvSpPr>
            <a:spLocks noGrp="1"/>
          </p:cNvSpPr>
          <p:nvPr>
            <p:ph type="sldNum" sz="quarter" idx="5"/>
          </p:nvPr>
        </p:nvSpPr>
        <p:spPr/>
        <p:txBody>
          <a:bodyPr/>
          <a:lstStyle/>
          <a:p>
            <a:fld id="{51E6CD81-5EE7-4F66-803C-98CBF3691AFF}" type="slidenum">
              <a:rPr lang="en-CA" smtClean="0"/>
              <a:t>11</a:t>
            </a:fld>
            <a:endParaRPr lang="en-CA"/>
          </a:p>
        </p:txBody>
      </p:sp>
    </p:spTree>
    <p:extLst>
      <p:ext uri="{BB962C8B-B14F-4D97-AF65-F5344CB8AC3E}">
        <p14:creationId xmlns:p14="http://schemas.microsoft.com/office/powerpoint/2010/main" val="1837481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a:solidFill>
                  <a:srgbClr val="000F56"/>
                </a:solidFill>
                <a:effectLst/>
                <a:latin typeface="Inter"/>
              </a:rPr>
              <a:t>GREG SLIDE: </a:t>
            </a:r>
          </a:p>
          <a:p>
            <a:endParaRPr lang="en-US" b="0" i="0">
              <a:solidFill>
                <a:srgbClr val="000F56"/>
              </a:solidFill>
              <a:effectLst/>
              <a:latin typeface="Inter"/>
            </a:endParaRPr>
          </a:p>
          <a:p>
            <a:r>
              <a:rPr lang="en-US" b="1" i="0">
                <a:solidFill>
                  <a:srgbClr val="000F56"/>
                </a:solidFill>
                <a:effectLst/>
                <a:latin typeface="Inter"/>
              </a:rPr>
              <a:t>What/where </a:t>
            </a:r>
            <a:r>
              <a:rPr lang="en-US" b="0" i="0">
                <a:solidFill>
                  <a:srgbClr val="000F56"/>
                </a:solidFill>
                <a:effectLst/>
                <a:latin typeface="Inter"/>
              </a:rPr>
              <a:t>the project is</a:t>
            </a:r>
          </a:p>
          <a:p>
            <a:endParaRPr lang="en-US" b="0" i="0">
              <a:solidFill>
                <a:srgbClr val="000F56"/>
              </a:solidFill>
              <a:effectLst/>
              <a:latin typeface="Inter"/>
            </a:endParaRPr>
          </a:p>
          <a:p>
            <a:r>
              <a:rPr lang="en-US" b="1" i="0">
                <a:solidFill>
                  <a:srgbClr val="000F56"/>
                </a:solidFill>
                <a:effectLst/>
                <a:latin typeface="Inter"/>
              </a:rPr>
              <a:t>Who</a:t>
            </a:r>
            <a:r>
              <a:rPr lang="en-US" b="0" i="0">
                <a:solidFill>
                  <a:srgbClr val="000F56"/>
                </a:solidFill>
                <a:effectLst/>
                <a:latin typeface="Inter"/>
              </a:rPr>
              <a:t> owns the project</a:t>
            </a:r>
          </a:p>
          <a:p>
            <a:endParaRPr lang="en-US" b="0" i="0">
              <a:solidFill>
                <a:srgbClr val="000F56"/>
              </a:solidFill>
              <a:effectLst/>
              <a:latin typeface="Inter"/>
            </a:endParaRPr>
          </a:p>
          <a:p>
            <a:r>
              <a:rPr lang="en-US" b="1" i="0">
                <a:solidFill>
                  <a:srgbClr val="000F56"/>
                </a:solidFill>
                <a:effectLst/>
                <a:latin typeface="Inter"/>
              </a:rPr>
              <a:t>Relevant Project Details:</a:t>
            </a:r>
          </a:p>
          <a:p>
            <a:endParaRPr lang="en-US" b="0" i="0">
              <a:solidFill>
                <a:srgbClr val="000F56"/>
              </a:solidFill>
              <a:effectLst/>
              <a:latin typeface="Inter"/>
            </a:endParaRPr>
          </a:p>
          <a:p>
            <a:pPr marL="171450" indent="-171450">
              <a:buFont typeface="Arial" panose="020B0604020202020204" pitchFamily="34" charset="0"/>
              <a:buChar char="•"/>
            </a:pPr>
            <a:r>
              <a:rPr lang="en-US" b="0" i="0">
                <a:solidFill>
                  <a:srgbClr val="000F56"/>
                </a:solidFill>
                <a:effectLst/>
                <a:latin typeface="Inter"/>
              </a:rPr>
              <a:t>An integral part of the project was that fish habitat was enhanced by installing rock reefs and log jam structures to create safe spawning grounds and refuge for fish during low water levels. A fish spawning channel was also constructed.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i="0">
                <a:solidFill>
                  <a:srgbClr val="231F20"/>
                </a:solidFill>
                <a:effectLst/>
                <a:latin typeface="Arial" panose="020B0604020202020204" pitchFamily="34" charset="0"/>
              </a:rPr>
              <a:t>12 </a:t>
            </a:r>
            <a:r>
              <a:rPr lang="en-US" b="0" i="0" err="1">
                <a:solidFill>
                  <a:srgbClr val="231F20"/>
                </a:solidFill>
                <a:effectLst/>
                <a:latin typeface="Arial" panose="020B0604020202020204" pitchFamily="34" charset="0"/>
              </a:rPr>
              <a:t>metre</a:t>
            </a:r>
            <a:r>
              <a:rPr lang="en-US" b="0" i="0">
                <a:solidFill>
                  <a:srgbClr val="231F20"/>
                </a:solidFill>
                <a:effectLst/>
                <a:latin typeface="Arial" panose="020B0604020202020204" pitchFamily="34" charset="0"/>
              </a:rPr>
              <a:t> high </a:t>
            </a:r>
            <a:r>
              <a:rPr lang="en-US" b="0" i="0" err="1">
                <a:solidFill>
                  <a:srgbClr val="231F20"/>
                </a:solidFill>
                <a:effectLst/>
                <a:latin typeface="Arial" panose="020B0604020202020204" pitchFamily="34" charset="0"/>
              </a:rPr>
              <a:t>sheetpile</a:t>
            </a:r>
            <a:r>
              <a:rPr lang="en-US" b="0" i="0">
                <a:solidFill>
                  <a:srgbClr val="231F20"/>
                </a:solidFill>
                <a:effectLst/>
                <a:latin typeface="Arial" panose="020B0604020202020204" pitchFamily="34" charset="0"/>
              </a:rPr>
              <a:t> rock fill dam – relevance to Iqaluit dam design?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i="0">
                <a:solidFill>
                  <a:srgbClr val="231F20"/>
                </a:solidFill>
                <a:effectLst/>
                <a:latin typeface="Arial" panose="020B0604020202020204" pitchFamily="34" charset="0"/>
              </a:rPr>
              <a:t>Other Connections to Iqaluit project??</a:t>
            </a:r>
          </a:p>
          <a:p>
            <a:endParaRPr lang="en-CA"/>
          </a:p>
        </p:txBody>
      </p:sp>
      <p:sp>
        <p:nvSpPr>
          <p:cNvPr id="4" name="Slide Number Placeholder 3"/>
          <p:cNvSpPr>
            <a:spLocks noGrp="1"/>
          </p:cNvSpPr>
          <p:nvPr>
            <p:ph type="sldNum" sz="quarter" idx="5"/>
          </p:nvPr>
        </p:nvSpPr>
        <p:spPr/>
        <p:txBody>
          <a:bodyPr/>
          <a:lstStyle/>
          <a:p>
            <a:fld id="{51E6CD81-5EE7-4F66-803C-98CBF3691AFF}" type="slidenum">
              <a:rPr lang="en-CA" smtClean="0"/>
              <a:t>12</a:t>
            </a:fld>
            <a:endParaRPr lang="en-CA"/>
          </a:p>
        </p:txBody>
      </p:sp>
    </p:spTree>
    <p:extLst>
      <p:ext uri="{BB962C8B-B14F-4D97-AF65-F5344CB8AC3E}">
        <p14:creationId xmlns:p14="http://schemas.microsoft.com/office/powerpoint/2010/main" val="1046660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GREG SLIDE: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As Jess mentioned, as an outcome of Phase 2, the </a:t>
            </a:r>
            <a:r>
              <a:rPr lang="en-US" err="1"/>
              <a:t>Kuugaluk</a:t>
            </a:r>
            <a:r>
              <a:rPr lang="en-US"/>
              <a:t> River site was approved as the preferred options.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At this stage, the </a:t>
            </a:r>
            <a:r>
              <a:rPr lang="en-US" err="1"/>
              <a:t>Kuugaluk</a:t>
            </a:r>
            <a:r>
              <a:rPr lang="en-US"/>
              <a:t> River site was predicted to meet 100% of Iqaluit’s electricity needs through a conventional water power plant that had a single dam and reservoir. </a:t>
            </a:r>
            <a:br>
              <a:rPr lang="en-US"/>
            </a:br>
            <a:br>
              <a:rPr lang="en-US"/>
            </a:br>
            <a:r>
              <a:rPr lang="en-US"/>
              <a:t>To meet 100% of Iqaluit’s electricity needs, we need a water power plant that has a minimum plant capacity of 15 MW.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Jess prompt question: What is plant capacity? (how much electricity can be produced)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Jess prompt question: How many homes can 15 MW provide electricity to? (provides enough power for approx. 5900 homes, Iqaluit currently has 2710 homes, so this plant will provide electricity to homes, commercial and institutional buildings in Iqaluit now, and into the future. )</a:t>
            </a:r>
          </a:p>
        </p:txBody>
      </p:sp>
      <p:sp>
        <p:nvSpPr>
          <p:cNvPr id="4" name="Slide Number Placeholder 3"/>
          <p:cNvSpPr>
            <a:spLocks noGrp="1"/>
          </p:cNvSpPr>
          <p:nvPr>
            <p:ph type="sldNum" sz="quarter" idx="5"/>
          </p:nvPr>
        </p:nvSpPr>
        <p:spPr/>
        <p:txBody>
          <a:bodyPr/>
          <a:lstStyle/>
          <a:p>
            <a:fld id="{51E6CD81-5EE7-4F66-803C-98CBF3691AFF}" type="slidenum">
              <a:rPr lang="en-CA" smtClean="0"/>
              <a:t>13</a:t>
            </a:fld>
            <a:endParaRPr lang="en-CA"/>
          </a:p>
        </p:txBody>
      </p:sp>
    </p:spTree>
    <p:extLst>
      <p:ext uri="{BB962C8B-B14F-4D97-AF65-F5344CB8AC3E}">
        <p14:creationId xmlns:p14="http://schemas.microsoft.com/office/powerpoint/2010/main" val="22589250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GREG SLIDE: </a:t>
            </a:r>
          </a:p>
          <a:p>
            <a:endParaRPr lang="en-US"/>
          </a:p>
          <a:p>
            <a:r>
              <a:rPr lang="en-US"/>
              <a:t>The project team, including Tetra Tech and NNC representatives, did the first site visit September 26-30, 2024. </a:t>
            </a:r>
          </a:p>
          <a:p>
            <a:endParaRPr lang="en-US"/>
          </a:p>
          <a:p>
            <a:r>
              <a:rPr lang="en-US"/>
              <a:t>The main intent of the site visit was to go to the </a:t>
            </a:r>
            <a:r>
              <a:rPr lang="en-US" err="1"/>
              <a:t>Kuugaluk</a:t>
            </a:r>
            <a:r>
              <a:rPr lang="en-US"/>
              <a:t> River site to make visual observations about the existing lake which will be the water power plant reservoir, to make observations about the ground conditions in and around the where the water power plant and its components will be, including the dam and spillway, the penstock, and the powerhouse. We will get into what these are in the next slides. </a:t>
            </a:r>
          </a:p>
          <a:p>
            <a:endParaRPr lang="en-US"/>
          </a:p>
          <a:p>
            <a:r>
              <a:rPr lang="en-US"/>
              <a:t>We also identified options for borrow sources. </a:t>
            </a:r>
          </a:p>
          <a:p>
            <a:endParaRPr lang="en-US"/>
          </a:p>
          <a:p>
            <a:r>
              <a:rPr lang="en-US"/>
              <a:t>Jess question: “What are borrow sources” (locations that we can use to provide gravel and other granular material needed for the project – such as the access road,  . . ?) </a:t>
            </a:r>
          </a:p>
          <a:p>
            <a:endParaRPr lang="en-US"/>
          </a:p>
          <a:p>
            <a:r>
              <a:rPr lang="en-US"/>
              <a:t>Jess question: “So what did your visual observations tell you?” (key finding was that there is more gravel at the project site than what the desktop studies predicted. At this point, we do not know the depth to bedrock)</a:t>
            </a:r>
          </a:p>
          <a:p>
            <a:endParaRPr lang="en-US"/>
          </a:p>
          <a:p>
            <a:r>
              <a:rPr lang="en-US"/>
              <a:t>Jess question: “Why is knowing the depth to bedrock so important” (how deep the bedrock is will have an impact on what the water level of the reservoir can be and how the dam needs to be constructed)</a:t>
            </a:r>
          </a:p>
        </p:txBody>
      </p:sp>
      <p:sp>
        <p:nvSpPr>
          <p:cNvPr id="4" name="Slide Number Placeholder 3"/>
          <p:cNvSpPr>
            <a:spLocks noGrp="1"/>
          </p:cNvSpPr>
          <p:nvPr>
            <p:ph type="sldNum" sz="quarter" idx="5"/>
          </p:nvPr>
        </p:nvSpPr>
        <p:spPr/>
        <p:txBody>
          <a:bodyPr/>
          <a:lstStyle/>
          <a:p>
            <a:fld id="{51E6CD81-5EE7-4F66-803C-98CBF3691AFF}" type="slidenum">
              <a:rPr lang="en-CA" smtClean="0"/>
              <a:t>14</a:t>
            </a:fld>
            <a:endParaRPr lang="en-CA"/>
          </a:p>
        </p:txBody>
      </p:sp>
    </p:spTree>
    <p:extLst>
      <p:ext uri="{BB962C8B-B14F-4D97-AF65-F5344CB8AC3E}">
        <p14:creationId xmlns:p14="http://schemas.microsoft.com/office/powerpoint/2010/main" val="41580541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GREG SLIDE: </a:t>
            </a:r>
          </a:p>
          <a:p>
            <a:endParaRPr lang="en-US"/>
          </a:p>
          <a:p>
            <a:r>
              <a:rPr lang="en-CA"/>
              <a:t>Because there is more gravel than we had anticipated during Phase 2 of the project, it may mean that the reservoir has to be smaller, meaning the water level can’t be as high as we had originally anticipated during Phase 2. </a:t>
            </a:r>
          </a:p>
          <a:p>
            <a:endParaRPr lang="en-CA"/>
          </a:p>
          <a:p>
            <a:r>
              <a:rPr lang="en-CA"/>
              <a:t>The impacts of this is that potentially, the water power plant may need additional support to achieve a capacity of 15 MW.</a:t>
            </a:r>
          </a:p>
          <a:p>
            <a:endParaRPr lang="en-CA"/>
          </a:p>
          <a:p>
            <a:r>
              <a:rPr lang="en-CA"/>
              <a:t>There are options for what this additional support might look like including adding a second reservoir upstream from the main reservoir, or it could also be achieved with adding wind power. </a:t>
            </a:r>
          </a:p>
          <a:p>
            <a:endParaRPr lang="en-CA"/>
          </a:p>
          <a:p>
            <a:r>
              <a:rPr lang="en-CA"/>
              <a:t>Jess Question: would the second reservoir have it’s own water power plant? (no, it would just have a dam – explain how it will increase the capacity!)</a:t>
            </a:r>
          </a:p>
          <a:p>
            <a:endParaRPr lang="en-CA"/>
          </a:p>
          <a:p>
            <a:r>
              <a:rPr lang="en-CA"/>
              <a:t>Jess Question: When will we know if a second reservoir or a wind farm might be needed? (there are still many unknowns and uncertainties about the project conditions which we still need to determine. Once we have more detailed information about the site conditions, we will have a better idea of additional support might be needed to achieve 15 MW. </a:t>
            </a:r>
          </a:p>
          <a:p>
            <a:endParaRPr lang="en-CA"/>
          </a:p>
          <a:p>
            <a:r>
              <a:rPr lang="en-CA"/>
              <a:t>Jess Question: Have you developed any concepts of the water power plant that you can show us? (The engineering team developed the first concept during Phase 2 and has continued to revise and improve this concept based on the information that has been gathered. Revisions ad adjustments is a normal part of the engineering process and there will still be many more to come. I’ll show you a video of where we are with concept development – play fly over video</a:t>
            </a:r>
          </a:p>
        </p:txBody>
      </p:sp>
      <p:sp>
        <p:nvSpPr>
          <p:cNvPr id="4" name="Slide Number Placeholder 3"/>
          <p:cNvSpPr>
            <a:spLocks noGrp="1"/>
          </p:cNvSpPr>
          <p:nvPr>
            <p:ph type="sldNum" sz="quarter" idx="5"/>
          </p:nvPr>
        </p:nvSpPr>
        <p:spPr/>
        <p:txBody>
          <a:bodyPr/>
          <a:lstStyle/>
          <a:p>
            <a:fld id="{51E6CD81-5EE7-4F66-803C-98CBF3691AFF}" type="slidenum">
              <a:rPr lang="en-CA" smtClean="0"/>
              <a:t>15</a:t>
            </a:fld>
            <a:endParaRPr lang="en-CA"/>
          </a:p>
        </p:txBody>
      </p:sp>
    </p:spTree>
    <p:extLst>
      <p:ext uri="{BB962C8B-B14F-4D97-AF65-F5344CB8AC3E}">
        <p14:creationId xmlns:p14="http://schemas.microsoft.com/office/powerpoint/2010/main" val="3183111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6EAC8-D3F1-0001-83EA-95305CF710C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6CAE9BE-1685-0123-7984-1C3411CF76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0CEF9B2-DD76-C47A-7A5F-B275881675CB}"/>
              </a:ext>
            </a:extLst>
          </p:cNvPr>
          <p:cNvSpPr>
            <a:spLocks noGrp="1"/>
          </p:cNvSpPr>
          <p:nvPr>
            <p:ph type="dt" sz="half" idx="10"/>
          </p:nvPr>
        </p:nvSpPr>
        <p:spPr/>
        <p:txBody>
          <a:bodyPr/>
          <a:lstStyle/>
          <a:p>
            <a:fld id="{28907D9B-AFAF-4B75-84CC-64C16A164203}" type="datetimeFigureOut">
              <a:rPr lang="en-US" smtClean="0"/>
              <a:t>7/21/2025</a:t>
            </a:fld>
            <a:endParaRPr lang="en-US"/>
          </a:p>
        </p:txBody>
      </p:sp>
      <p:sp>
        <p:nvSpPr>
          <p:cNvPr id="5" name="Footer Placeholder 4">
            <a:extLst>
              <a:ext uri="{FF2B5EF4-FFF2-40B4-BE49-F238E27FC236}">
                <a16:creationId xmlns:a16="http://schemas.microsoft.com/office/drawing/2014/main" id="{8B91B823-A125-5708-355E-4E7C7ED656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8BC6E7-9DE3-2AB1-22A5-0B9C122AA17E}"/>
              </a:ext>
            </a:extLst>
          </p:cNvPr>
          <p:cNvSpPr>
            <a:spLocks noGrp="1"/>
          </p:cNvSpPr>
          <p:nvPr>
            <p:ph type="sldNum" sz="quarter" idx="12"/>
          </p:nvPr>
        </p:nvSpPr>
        <p:spPr/>
        <p:txBody>
          <a:bodyPr/>
          <a:lstStyle/>
          <a:p>
            <a:fld id="{F7C561DE-CB89-4ED5-A3B0-469E4BD9ED5C}" type="slidenum">
              <a:rPr lang="en-US" smtClean="0"/>
              <a:t>‹#›</a:t>
            </a:fld>
            <a:endParaRPr lang="en-US"/>
          </a:p>
        </p:txBody>
      </p:sp>
    </p:spTree>
    <p:extLst>
      <p:ext uri="{BB962C8B-B14F-4D97-AF65-F5344CB8AC3E}">
        <p14:creationId xmlns:p14="http://schemas.microsoft.com/office/powerpoint/2010/main" val="35395818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B27990-3946-5589-9BEB-1FBCACDE333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413C73-B04E-4D7A-987D-D72F1F97B36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4F2D560-385D-E988-028C-792AE491C840}"/>
              </a:ext>
            </a:extLst>
          </p:cNvPr>
          <p:cNvSpPr>
            <a:spLocks noGrp="1"/>
          </p:cNvSpPr>
          <p:nvPr>
            <p:ph type="dt" sz="half" idx="10"/>
          </p:nvPr>
        </p:nvSpPr>
        <p:spPr/>
        <p:txBody>
          <a:bodyPr/>
          <a:lstStyle/>
          <a:p>
            <a:fld id="{28907D9B-AFAF-4B75-84CC-64C16A164203}" type="datetimeFigureOut">
              <a:rPr lang="en-US" smtClean="0"/>
              <a:t>7/21/2025</a:t>
            </a:fld>
            <a:endParaRPr lang="en-US"/>
          </a:p>
        </p:txBody>
      </p:sp>
      <p:sp>
        <p:nvSpPr>
          <p:cNvPr id="5" name="Footer Placeholder 4">
            <a:extLst>
              <a:ext uri="{FF2B5EF4-FFF2-40B4-BE49-F238E27FC236}">
                <a16:creationId xmlns:a16="http://schemas.microsoft.com/office/drawing/2014/main" id="{8F658DAC-EBB1-189D-3FBD-9936FDBD7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E11140-70A6-64CD-937A-8963C2C485DE}"/>
              </a:ext>
            </a:extLst>
          </p:cNvPr>
          <p:cNvSpPr>
            <a:spLocks noGrp="1"/>
          </p:cNvSpPr>
          <p:nvPr>
            <p:ph type="sldNum" sz="quarter" idx="12"/>
          </p:nvPr>
        </p:nvSpPr>
        <p:spPr/>
        <p:txBody>
          <a:bodyPr/>
          <a:lstStyle/>
          <a:p>
            <a:fld id="{F7C561DE-CB89-4ED5-A3B0-469E4BD9ED5C}" type="slidenum">
              <a:rPr lang="en-US" smtClean="0"/>
              <a:t>‹#›</a:t>
            </a:fld>
            <a:endParaRPr lang="en-US"/>
          </a:p>
        </p:txBody>
      </p:sp>
    </p:spTree>
    <p:extLst>
      <p:ext uri="{BB962C8B-B14F-4D97-AF65-F5344CB8AC3E}">
        <p14:creationId xmlns:p14="http://schemas.microsoft.com/office/powerpoint/2010/main" val="1209850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01B73B-9020-41E5-D376-25A4F7BC764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E685424-8BFF-C55E-D471-F0D1A91E675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387EB15-184D-24B6-85BF-3A489B8D9027}"/>
              </a:ext>
            </a:extLst>
          </p:cNvPr>
          <p:cNvSpPr>
            <a:spLocks noGrp="1"/>
          </p:cNvSpPr>
          <p:nvPr>
            <p:ph type="dt" sz="half" idx="10"/>
          </p:nvPr>
        </p:nvSpPr>
        <p:spPr/>
        <p:txBody>
          <a:bodyPr/>
          <a:lstStyle/>
          <a:p>
            <a:fld id="{28907D9B-AFAF-4B75-84CC-64C16A164203}" type="datetimeFigureOut">
              <a:rPr lang="en-US" smtClean="0"/>
              <a:t>7/21/2025</a:t>
            </a:fld>
            <a:endParaRPr lang="en-US"/>
          </a:p>
        </p:txBody>
      </p:sp>
      <p:sp>
        <p:nvSpPr>
          <p:cNvPr id="5" name="Footer Placeholder 4">
            <a:extLst>
              <a:ext uri="{FF2B5EF4-FFF2-40B4-BE49-F238E27FC236}">
                <a16:creationId xmlns:a16="http://schemas.microsoft.com/office/drawing/2014/main" id="{53592BFA-C226-5E28-3237-39B705F98E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02B463-3255-A613-182D-5320CBE4217D}"/>
              </a:ext>
            </a:extLst>
          </p:cNvPr>
          <p:cNvSpPr>
            <a:spLocks noGrp="1"/>
          </p:cNvSpPr>
          <p:nvPr>
            <p:ph type="sldNum" sz="quarter" idx="12"/>
          </p:nvPr>
        </p:nvSpPr>
        <p:spPr/>
        <p:txBody>
          <a:bodyPr/>
          <a:lstStyle/>
          <a:p>
            <a:fld id="{F7C561DE-CB89-4ED5-A3B0-469E4BD9ED5C}" type="slidenum">
              <a:rPr lang="en-US" smtClean="0"/>
              <a:t>‹#›</a:t>
            </a:fld>
            <a:endParaRPr lang="en-US"/>
          </a:p>
        </p:txBody>
      </p:sp>
    </p:spTree>
    <p:extLst>
      <p:ext uri="{BB962C8B-B14F-4D97-AF65-F5344CB8AC3E}">
        <p14:creationId xmlns:p14="http://schemas.microsoft.com/office/powerpoint/2010/main" val="42273986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7D0C2-07B8-C895-0451-21892AC263B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44BE7BC-58B2-370E-A575-91C0DC15E82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9FC2030-13FA-9D78-A275-DD62BB4BB6B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E48C0E-A0FC-4AA2-CD57-6011B67F6648}"/>
              </a:ext>
            </a:extLst>
          </p:cNvPr>
          <p:cNvSpPr>
            <a:spLocks noGrp="1"/>
          </p:cNvSpPr>
          <p:nvPr>
            <p:ph type="dt" sz="half" idx="10"/>
          </p:nvPr>
        </p:nvSpPr>
        <p:spPr/>
        <p:txBody>
          <a:bodyPr/>
          <a:lstStyle/>
          <a:p>
            <a:fld id="{28907D9B-AFAF-4B75-84CC-64C16A164203}" type="datetimeFigureOut">
              <a:rPr lang="en-US" smtClean="0"/>
              <a:t>7/21/2025</a:t>
            </a:fld>
            <a:endParaRPr lang="en-US"/>
          </a:p>
        </p:txBody>
      </p:sp>
      <p:sp>
        <p:nvSpPr>
          <p:cNvPr id="6" name="Footer Placeholder 5">
            <a:extLst>
              <a:ext uri="{FF2B5EF4-FFF2-40B4-BE49-F238E27FC236}">
                <a16:creationId xmlns:a16="http://schemas.microsoft.com/office/drawing/2014/main" id="{76B46BA4-5262-1599-273E-DC7D453B05B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633FED-5156-DA80-6FB3-94CC6EB4960A}"/>
              </a:ext>
            </a:extLst>
          </p:cNvPr>
          <p:cNvSpPr>
            <a:spLocks noGrp="1"/>
          </p:cNvSpPr>
          <p:nvPr>
            <p:ph type="sldNum" sz="quarter" idx="12"/>
          </p:nvPr>
        </p:nvSpPr>
        <p:spPr/>
        <p:txBody>
          <a:bodyPr/>
          <a:lstStyle/>
          <a:p>
            <a:fld id="{F7C561DE-CB89-4ED5-A3B0-469E4BD9ED5C}" type="slidenum">
              <a:rPr lang="en-US" smtClean="0"/>
              <a:t>‹#›</a:t>
            </a:fld>
            <a:endParaRPr lang="en-US"/>
          </a:p>
        </p:txBody>
      </p:sp>
    </p:spTree>
    <p:extLst>
      <p:ext uri="{BB962C8B-B14F-4D97-AF65-F5344CB8AC3E}">
        <p14:creationId xmlns:p14="http://schemas.microsoft.com/office/powerpoint/2010/main" val="1416755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07EB1E-C882-6153-A4B7-22457D78100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C7F454C-4A80-CDF9-4569-DBC5E55D2C8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D0FE4E-B5FB-42A0-1696-3ED9659FAB4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F925775-627F-DE17-22DD-8218E9E5A6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FF0A839-EC11-5208-6CCE-2749987EC20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5F4F13B-BA99-EFA6-A999-2A7157A90354}"/>
              </a:ext>
            </a:extLst>
          </p:cNvPr>
          <p:cNvSpPr>
            <a:spLocks noGrp="1"/>
          </p:cNvSpPr>
          <p:nvPr>
            <p:ph type="dt" sz="half" idx="10"/>
          </p:nvPr>
        </p:nvSpPr>
        <p:spPr/>
        <p:txBody>
          <a:bodyPr/>
          <a:lstStyle/>
          <a:p>
            <a:fld id="{28907D9B-AFAF-4B75-84CC-64C16A164203}" type="datetimeFigureOut">
              <a:rPr lang="en-US" smtClean="0"/>
              <a:t>7/21/2025</a:t>
            </a:fld>
            <a:endParaRPr lang="en-US"/>
          </a:p>
        </p:txBody>
      </p:sp>
      <p:sp>
        <p:nvSpPr>
          <p:cNvPr id="8" name="Footer Placeholder 7">
            <a:extLst>
              <a:ext uri="{FF2B5EF4-FFF2-40B4-BE49-F238E27FC236}">
                <a16:creationId xmlns:a16="http://schemas.microsoft.com/office/drawing/2014/main" id="{60657D36-D11B-BA7E-9448-A1F211C1890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47DA6A0-6A8D-B67F-8929-7A29EF9BB075}"/>
              </a:ext>
            </a:extLst>
          </p:cNvPr>
          <p:cNvSpPr>
            <a:spLocks noGrp="1"/>
          </p:cNvSpPr>
          <p:nvPr>
            <p:ph type="sldNum" sz="quarter" idx="12"/>
          </p:nvPr>
        </p:nvSpPr>
        <p:spPr/>
        <p:txBody>
          <a:bodyPr/>
          <a:lstStyle/>
          <a:p>
            <a:fld id="{F7C561DE-CB89-4ED5-A3B0-469E4BD9ED5C}" type="slidenum">
              <a:rPr lang="en-US" smtClean="0"/>
              <a:t>‹#›</a:t>
            </a:fld>
            <a:endParaRPr lang="en-US"/>
          </a:p>
        </p:txBody>
      </p:sp>
    </p:spTree>
    <p:extLst>
      <p:ext uri="{BB962C8B-B14F-4D97-AF65-F5344CB8AC3E}">
        <p14:creationId xmlns:p14="http://schemas.microsoft.com/office/powerpoint/2010/main" val="41054127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41163D-2E5D-1B88-75D5-F147316611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539660B-8181-BF5F-9B80-7E100AF973EE}"/>
              </a:ext>
            </a:extLst>
          </p:cNvPr>
          <p:cNvSpPr>
            <a:spLocks noGrp="1"/>
          </p:cNvSpPr>
          <p:nvPr>
            <p:ph type="dt" sz="half" idx="10"/>
          </p:nvPr>
        </p:nvSpPr>
        <p:spPr/>
        <p:txBody>
          <a:bodyPr/>
          <a:lstStyle/>
          <a:p>
            <a:fld id="{28907D9B-AFAF-4B75-84CC-64C16A164203}" type="datetimeFigureOut">
              <a:rPr lang="en-US" smtClean="0"/>
              <a:t>7/21/2025</a:t>
            </a:fld>
            <a:endParaRPr lang="en-US"/>
          </a:p>
        </p:txBody>
      </p:sp>
      <p:sp>
        <p:nvSpPr>
          <p:cNvPr id="4" name="Footer Placeholder 3">
            <a:extLst>
              <a:ext uri="{FF2B5EF4-FFF2-40B4-BE49-F238E27FC236}">
                <a16:creationId xmlns:a16="http://schemas.microsoft.com/office/drawing/2014/main" id="{46B3BA82-B685-2F49-895F-FB768F9A8A0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E40EC5A-B875-BBA2-066D-F132F79CD21B}"/>
              </a:ext>
            </a:extLst>
          </p:cNvPr>
          <p:cNvSpPr>
            <a:spLocks noGrp="1"/>
          </p:cNvSpPr>
          <p:nvPr>
            <p:ph type="sldNum" sz="quarter" idx="12"/>
          </p:nvPr>
        </p:nvSpPr>
        <p:spPr/>
        <p:txBody>
          <a:bodyPr/>
          <a:lstStyle/>
          <a:p>
            <a:fld id="{F7C561DE-CB89-4ED5-A3B0-469E4BD9ED5C}" type="slidenum">
              <a:rPr lang="en-US" smtClean="0"/>
              <a:t>‹#›</a:t>
            </a:fld>
            <a:endParaRPr lang="en-US"/>
          </a:p>
        </p:txBody>
      </p:sp>
    </p:spTree>
    <p:extLst>
      <p:ext uri="{BB962C8B-B14F-4D97-AF65-F5344CB8AC3E}">
        <p14:creationId xmlns:p14="http://schemas.microsoft.com/office/powerpoint/2010/main" val="20464009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9A3FE06-7AB9-A33A-B29D-431760F8A17B}"/>
              </a:ext>
            </a:extLst>
          </p:cNvPr>
          <p:cNvSpPr>
            <a:spLocks noGrp="1"/>
          </p:cNvSpPr>
          <p:nvPr>
            <p:ph type="dt" sz="half" idx="10"/>
          </p:nvPr>
        </p:nvSpPr>
        <p:spPr/>
        <p:txBody>
          <a:bodyPr/>
          <a:lstStyle/>
          <a:p>
            <a:fld id="{28907D9B-AFAF-4B75-84CC-64C16A164203}" type="datetimeFigureOut">
              <a:rPr lang="en-US" smtClean="0"/>
              <a:t>7/21/2025</a:t>
            </a:fld>
            <a:endParaRPr lang="en-US"/>
          </a:p>
        </p:txBody>
      </p:sp>
      <p:sp>
        <p:nvSpPr>
          <p:cNvPr id="3" name="Footer Placeholder 2">
            <a:extLst>
              <a:ext uri="{FF2B5EF4-FFF2-40B4-BE49-F238E27FC236}">
                <a16:creationId xmlns:a16="http://schemas.microsoft.com/office/drawing/2014/main" id="{DA8CDAE6-09FE-3579-C158-751010183E8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6D18C92-0BE0-B694-AEB9-C507990D0229}"/>
              </a:ext>
            </a:extLst>
          </p:cNvPr>
          <p:cNvSpPr>
            <a:spLocks noGrp="1"/>
          </p:cNvSpPr>
          <p:nvPr>
            <p:ph type="sldNum" sz="quarter" idx="12"/>
          </p:nvPr>
        </p:nvSpPr>
        <p:spPr/>
        <p:txBody>
          <a:bodyPr/>
          <a:lstStyle/>
          <a:p>
            <a:fld id="{F7C561DE-CB89-4ED5-A3B0-469E4BD9ED5C}" type="slidenum">
              <a:rPr lang="en-US" smtClean="0"/>
              <a:t>‹#›</a:t>
            </a:fld>
            <a:endParaRPr lang="en-US"/>
          </a:p>
        </p:txBody>
      </p:sp>
    </p:spTree>
    <p:extLst>
      <p:ext uri="{BB962C8B-B14F-4D97-AF65-F5344CB8AC3E}">
        <p14:creationId xmlns:p14="http://schemas.microsoft.com/office/powerpoint/2010/main" val="30447324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CE601-1485-324C-43F9-05CE9A1F39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2591023-46D0-1E84-DD9B-1FCAC03B785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369AB98-D3BA-6076-A37E-0922D3EAED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DB80570-B4FF-711F-2B33-745A065B36E6}"/>
              </a:ext>
            </a:extLst>
          </p:cNvPr>
          <p:cNvSpPr>
            <a:spLocks noGrp="1"/>
          </p:cNvSpPr>
          <p:nvPr>
            <p:ph type="dt" sz="half" idx="10"/>
          </p:nvPr>
        </p:nvSpPr>
        <p:spPr/>
        <p:txBody>
          <a:bodyPr/>
          <a:lstStyle/>
          <a:p>
            <a:fld id="{28907D9B-AFAF-4B75-84CC-64C16A164203}" type="datetimeFigureOut">
              <a:rPr lang="en-US" smtClean="0"/>
              <a:t>7/21/2025</a:t>
            </a:fld>
            <a:endParaRPr lang="en-US"/>
          </a:p>
        </p:txBody>
      </p:sp>
      <p:sp>
        <p:nvSpPr>
          <p:cNvPr id="6" name="Footer Placeholder 5">
            <a:extLst>
              <a:ext uri="{FF2B5EF4-FFF2-40B4-BE49-F238E27FC236}">
                <a16:creationId xmlns:a16="http://schemas.microsoft.com/office/drawing/2014/main" id="{B586819B-6B11-ECA2-9FDD-9F997279F67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8C3EE1-9A1F-2AF5-6223-49BA757E8E8B}"/>
              </a:ext>
            </a:extLst>
          </p:cNvPr>
          <p:cNvSpPr>
            <a:spLocks noGrp="1"/>
          </p:cNvSpPr>
          <p:nvPr>
            <p:ph type="sldNum" sz="quarter" idx="12"/>
          </p:nvPr>
        </p:nvSpPr>
        <p:spPr/>
        <p:txBody>
          <a:bodyPr/>
          <a:lstStyle/>
          <a:p>
            <a:fld id="{F7C561DE-CB89-4ED5-A3B0-469E4BD9ED5C}" type="slidenum">
              <a:rPr lang="en-US" smtClean="0"/>
              <a:t>‹#›</a:t>
            </a:fld>
            <a:endParaRPr lang="en-US"/>
          </a:p>
        </p:txBody>
      </p:sp>
    </p:spTree>
    <p:extLst>
      <p:ext uri="{BB962C8B-B14F-4D97-AF65-F5344CB8AC3E}">
        <p14:creationId xmlns:p14="http://schemas.microsoft.com/office/powerpoint/2010/main" val="9874642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42FD73-BE57-6D52-B7E8-64272E20A2C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E620E55-CC91-2456-F86A-4ADC2C33163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562AE31-D68B-819D-6BA8-F18E4468A9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C9252A0-C271-2E49-7B7D-9D191C031136}"/>
              </a:ext>
            </a:extLst>
          </p:cNvPr>
          <p:cNvSpPr>
            <a:spLocks noGrp="1"/>
          </p:cNvSpPr>
          <p:nvPr>
            <p:ph type="dt" sz="half" idx="10"/>
          </p:nvPr>
        </p:nvSpPr>
        <p:spPr/>
        <p:txBody>
          <a:bodyPr/>
          <a:lstStyle/>
          <a:p>
            <a:fld id="{28907D9B-AFAF-4B75-84CC-64C16A164203}" type="datetimeFigureOut">
              <a:rPr lang="en-US" smtClean="0"/>
              <a:t>7/21/2025</a:t>
            </a:fld>
            <a:endParaRPr lang="en-US"/>
          </a:p>
        </p:txBody>
      </p:sp>
      <p:sp>
        <p:nvSpPr>
          <p:cNvPr id="6" name="Footer Placeholder 5">
            <a:extLst>
              <a:ext uri="{FF2B5EF4-FFF2-40B4-BE49-F238E27FC236}">
                <a16:creationId xmlns:a16="http://schemas.microsoft.com/office/drawing/2014/main" id="{4D5E5043-B91E-74CD-68B4-E71F44D2A9D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3187A1F-CC7A-7271-A622-E84066932938}"/>
              </a:ext>
            </a:extLst>
          </p:cNvPr>
          <p:cNvSpPr>
            <a:spLocks noGrp="1"/>
          </p:cNvSpPr>
          <p:nvPr>
            <p:ph type="sldNum" sz="quarter" idx="12"/>
          </p:nvPr>
        </p:nvSpPr>
        <p:spPr/>
        <p:txBody>
          <a:bodyPr/>
          <a:lstStyle/>
          <a:p>
            <a:fld id="{F7C561DE-CB89-4ED5-A3B0-469E4BD9ED5C}" type="slidenum">
              <a:rPr lang="en-US" smtClean="0"/>
              <a:t>‹#›</a:t>
            </a:fld>
            <a:endParaRPr lang="en-US"/>
          </a:p>
        </p:txBody>
      </p:sp>
    </p:spTree>
    <p:extLst>
      <p:ext uri="{BB962C8B-B14F-4D97-AF65-F5344CB8AC3E}">
        <p14:creationId xmlns:p14="http://schemas.microsoft.com/office/powerpoint/2010/main" val="27385937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7AFEF-08FE-D707-721E-04E300B4A8B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0F5FBC5-01A1-1917-CFF5-103E59B577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1DD1F2A-A364-DB5F-F450-4497ED70384B}"/>
              </a:ext>
            </a:extLst>
          </p:cNvPr>
          <p:cNvSpPr>
            <a:spLocks noGrp="1"/>
          </p:cNvSpPr>
          <p:nvPr>
            <p:ph type="dt" sz="half" idx="10"/>
          </p:nvPr>
        </p:nvSpPr>
        <p:spPr/>
        <p:txBody>
          <a:bodyPr/>
          <a:lstStyle/>
          <a:p>
            <a:fld id="{28907D9B-AFAF-4B75-84CC-64C16A164203}" type="datetimeFigureOut">
              <a:rPr lang="en-US" smtClean="0"/>
              <a:t>7/21/2025</a:t>
            </a:fld>
            <a:endParaRPr lang="en-US"/>
          </a:p>
        </p:txBody>
      </p:sp>
      <p:sp>
        <p:nvSpPr>
          <p:cNvPr id="5" name="Footer Placeholder 4">
            <a:extLst>
              <a:ext uri="{FF2B5EF4-FFF2-40B4-BE49-F238E27FC236}">
                <a16:creationId xmlns:a16="http://schemas.microsoft.com/office/drawing/2014/main" id="{F55FD411-8E90-E293-6A6F-9C5785E9E19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A24C92-03D1-E63B-AB8E-047075E5E5AB}"/>
              </a:ext>
            </a:extLst>
          </p:cNvPr>
          <p:cNvSpPr>
            <a:spLocks noGrp="1"/>
          </p:cNvSpPr>
          <p:nvPr>
            <p:ph type="sldNum" sz="quarter" idx="12"/>
          </p:nvPr>
        </p:nvSpPr>
        <p:spPr/>
        <p:txBody>
          <a:bodyPr/>
          <a:lstStyle/>
          <a:p>
            <a:fld id="{F7C561DE-CB89-4ED5-A3B0-469E4BD9ED5C}" type="slidenum">
              <a:rPr lang="en-US" smtClean="0"/>
              <a:t>‹#›</a:t>
            </a:fld>
            <a:endParaRPr lang="en-US"/>
          </a:p>
        </p:txBody>
      </p:sp>
    </p:spTree>
    <p:extLst>
      <p:ext uri="{BB962C8B-B14F-4D97-AF65-F5344CB8AC3E}">
        <p14:creationId xmlns:p14="http://schemas.microsoft.com/office/powerpoint/2010/main" val="2854428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FEBE12D-32B1-C508-D626-3F2DE87F85D0}"/>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C068E0C-A7B8-C35E-996B-83F8532004C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25D1C4-2A90-A0E0-3F64-65B6C96BAC16}"/>
              </a:ext>
            </a:extLst>
          </p:cNvPr>
          <p:cNvSpPr>
            <a:spLocks noGrp="1"/>
          </p:cNvSpPr>
          <p:nvPr>
            <p:ph type="dt" sz="half" idx="10"/>
          </p:nvPr>
        </p:nvSpPr>
        <p:spPr/>
        <p:txBody>
          <a:bodyPr/>
          <a:lstStyle/>
          <a:p>
            <a:fld id="{28907D9B-AFAF-4B75-84CC-64C16A164203}" type="datetimeFigureOut">
              <a:rPr lang="en-US" smtClean="0"/>
              <a:t>7/21/2025</a:t>
            </a:fld>
            <a:endParaRPr lang="en-US"/>
          </a:p>
        </p:txBody>
      </p:sp>
      <p:sp>
        <p:nvSpPr>
          <p:cNvPr id="5" name="Footer Placeholder 4">
            <a:extLst>
              <a:ext uri="{FF2B5EF4-FFF2-40B4-BE49-F238E27FC236}">
                <a16:creationId xmlns:a16="http://schemas.microsoft.com/office/drawing/2014/main" id="{899D3319-2E80-42A1-39F7-3ECD7CD1A7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291514-9DF4-1BCE-6F57-1B3CC02CFDED}"/>
              </a:ext>
            </a:extLst>
          </p:cNvPr>
          <p:cNvSpPr>
            <a:spLocks noGrp="1"/>
          </p:cNvSpPr>
          <p:nvPr>
            <p:ph type="sldNum" sz="quarter" idx="12"/>
          </p:nvPr>
        </p:nvSpPr>
        <p:spPr/>
        <p:txBody>
          <a:bodyPr/>
          <a:lstStyle/>
          <a:p>
            <a:fld id="{F7C561DE-CB89-4ED5-A3B0-469E4BD9ED5C}" type="slidenum">
              <a:rPr lang="en-US" smtClean="0"/>
              <a:t>‹#›</a:t>
            </a:fld>
            <a:endParaRPr lang="en-US"/>
          </a:p>
        </p:txBody>
      </p:sp>
    </p:spTree>
    <p:extLst>
      <p:ext uri="{BB962C8B-B14F-4D97-AF65-F5344CB8AC3E}">
        <p14:creationId xmlns:p14="http://schemas.microsoft.com/office/powerpoint/2010/main" val="38908078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B993F0E-83A3-C6F7-F579-1F1FFEA56E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9025084-72A5-E824-01D9-EBE13B8D7A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09CC07-8FA4-EE14-C5C3-84715561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8907D9B-AFAF-4B75-84CC-64C16A164203}" type="datetimeFigureOut">
              <a:rPr lang="en-US" smtClean="0"/>
              <a:t>7/21/2025</a:t>
            </a:fld>
            <a:endParaRPr lang="en-US"/>
          </a:p>
        </p:txBody>
      </p:sp>
      <p:sp>
        <p:nvSpPr>
          <p:cNvPr id="5" name="Footer Placeholder 4">
            <a:extLst>
              <a:ext uri="{FF2B5EF4-FFF2-40B4-BE49-F238E27FC236}">
                <a16:creationId xmlns:a16="http://schemas.microsoft.com/office/drawing/2014/main" id="{1BC7EF9A-83C7-A3E0-35C0-0AB2E428D8D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0EEFEBDB-5C1E-7236-DF71-62DE2997C0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7C561DE-CB89-4ED5-A3B0-469E4BD9ED5C}" type="slidenum">
              <a:rPr lang="en-US" smtClean="0"/>
              <a:t>‹#›</a:t>
            </a:fld>
            <a:endParaRPr lang="en-US"/>
          </a:p>
        </p:txBody>
      </p:sp>
    </p:spTree>
    <p:extLst>
      <p:ext uri="{BB962C8B-B14F-4D97-AF65-F5344CB8AC3E}">
        <p14:creationId xmlns:p14="http://schemas.microsoft.com/office/powerpoint/2010/main" val="40272267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svg"/><Relationship Id="rId18" Type="http://schemas.openxmlformats.org/officeDocument/2006/relationships/image" Target="../media/image21.jpeg"/><Relationship Id="rId3" Type="http://schemas.openxmlformats.org/officeDocument/2006/relationships/image" Target="../media/image6.png"/><Relationship Id="rId7" Type="http://schemas.openxmlformats.org/officeDocument/2006/relationships/image" Target="../media/image10.jpeg"/><Relationship Id="rId12" Type="http://schemas.openxmlformats.org/officeDocument/2006/relationships/image" Target="../media/image15.png"/><Relationship Id="rId17" Type="http://schemas.openxmlformats.org/officeDocument/2006/relationships/image" Target="../media/image20.svg"/><Relationship Id="rId2" Type="http://schemas.openxmlformats.org/officeDocument/2006/relationships/notesSlide" Target="../notesSlides/notesSlide5.xml"/><Relationship Id="rId16"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18.svg"/><Relationship Id="rId10" Type="http://schemas.openxmlformats.org/officeDocument/2006/relationships/image" Target="../media/image13.sv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27.png"/><Relationship Id="rId18" Type="http://schemas.openxmlformats.org/officeDocument/2006/relationships/image" Target="../media/image15.png"/><Relationship Id="rId3" Type="http://schemas.openxmlformats.org/officeDocument/2006/relationships/image" Target="../media/image7.png"/><Relationship Id="rId7" Type="http://schemas.openxmlformats.org/officeDocument/2006/relationships/image" Target="../media/image23.svg"/><Relationship Id="rId12" Type="http://schemas.openxmlformats.org/officeDocument/2006/relationships/image" Target="../media/image11.png"/><Relationship Id="rId17" Type="http://schemas.openxmlformats.org/officeDocument/2006/relationships/image" Target="../media/image14.png"/><Relationship Id="rId2" Type="http://schemas.openxmlformats.org/officeDocument/2006/relationships/notesSlide" Target="../notesSlides/notesSlide6.xml"/><Relationship Id="rId16" Type="http://schemas.openxmlformats.org/officeDocument/2006/relationships/image" Target="../media/image18.svg"/><Relationship Id="rId1" Type="http://schemas.openxmlformats.org/officeDocument/2006/relationships/slideLayout" Target="../slideLayouts/slideLayout7.xml"/><Relationship Id="rId6" Type="http://schemas.openxmlformats.org/officeDocument/2006/relationships/image" Target="../media/image22.png"/><Relationship Id="rId11" Type="http://schemas.openxmlformats.org/officeDocument/2006/relationships/image" Target="../media/image26.png"/><Relationship Id="rId5" Type="http://schemas.openxmlformats.org/officeDocument/2006/relationships/image" Target="../media/image9.svg"/><Relationship Id="rId15" Type="http://schemas.openxmlformats.org/officeDocument/2006/relationships/image" Target="../media/image17.png"/><Relationship Id="rId10" Type="http://schemas.openxmlformats.org/officeDocument/2006/relationships/image" Target="../media/image25.svg"/><Relationship Id="rId19" Type="http://schemas.openxmlformats.org/officeDocument/2006/relationships/image" Target="../media/image29.svg"/><Relationship Id="rId4" Type="http://schemas.openxmlformats.org/officeDocument/2006/relationships/image" Target="../media/image8.png"/><Relationship Id="rId9" Type="http://schemas.openxmlformats.org/officeDocument/2006/relationships/image" Target="../media/image24.png"/><Relationship Id="rId14" Type="http://schemas.openxmlformats.org/officeDocument/2006/relationships/image" Target="../media/image28.svg"/></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4.sv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svg"/><Relationship Id="rId4" Type="http://schemas.openxmlformats.org/officeDocument/2006/relationships/image" Target="../media/image31.png"/></Relationships>
</file>

<file path=ppt/slides/_rels/slide9.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sv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svg"/><Relationship Id="rId4" Type="http://schemas.openxmlformats.org/officeDocument/2006/relationships/image" Target="../media/image36.png"/><Relationship Id="rId9" Type="http://schemas.openxmlformats.org/officeDocument/2006/relationships/image" Target="../media/image41.svg"/></Relationships>
</file>

<file path=ppt/slides/_rels/slide1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6.svg"/><Relationship Id="rId5" Type="http://schemas.openxmlformats.org/officeDocument/2006/relationships/image" Target="../media/image45.png"/><Relationship Id="rId4" Type="http://schemas.openxmlformats.org/officeDocument/2006/relationships/image" Target="../media/image44.jpeg"/></Relationships>
</file>

<file path=ppt/slides/_rels/slide1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1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32.svg"/><Relationship Id="rId4" Type="http://schemas.openxmlformats.org/officeDocument/2006/relationships/image" Target="../media/image31.png"/></Relationships>
</file>

<file path=ppt/slides/_rels/slide1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52.svg"/><Relationship Id="rId4" Type="http://schemas.openxmlformats.org/officeDocument/2006/relationships/image" Target="../media/image51.png"/></Relationships>
</file>

<file path=ppt/slides/_rels/slide15.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57.sv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56.png"/><Relationship Id="rId5" Type="http://schemas.openxmlformats.org/officeDocument/2006/relationships/image" Target="../media/image55.svg"/><Relationship Id="rId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river running through a rocky area&#10;&#10;Description automatically generated">
            <a:extLst>
              <a:ext uri="{FF2B5EF4-FFF2-40B4-BE49-F238E27FC236}">
                <a16:creationId xmlns:a16="http://schemas.microsoft.com/office/drawing/2014/main" id="{5B08CF8D-B5B5-F543-7FA4-58058F124EDD}"/>
              </a:ext>
            </a:extLst>
          </p:cNvPr>
          <p:cNvPicPr>
            <a:picLocks noChangeAspect="1"/>
          </p:cNvPicPr>
          <p:nvPr/>
        </p:nvPicPr>
        <p:blipFill>
          <a:blip r:embed="rId3">
            <a:extLst>
              <a:ext uri="{28A0092B-C50C-407E-A947-70E740481C1C}">
                <a14:useLocalDpi xmlns:a14="http://schemas.microsoft.com/office/drawing/2010/main" val="0"/>
              </a:ext>
            </a:extLst>
          </a:blip>
          <a:srcRect t="8849" b="22439"/>
          <a:stretch/>
        </p:blipFill>
        <p:spPr>
          <a:xfrm>
            <a:off x="-974715" y="0"/>
            <a:ext cx="13803499" cy="7106195"/>
          </a:xfrm>
          <a:prstGeom prst="rect">
            <a:avLst/>
          </a:prstGeom>
        </p:spPr>
      </p:pic>
      <p:sp>
        <p:nvSpPr>
          <p:cNvPr id="10" name="Subtitle 2">
            <a:extLst>
              <a:ext uri="{FF2B5EF4-FFF2-40B4-BE49-F238E27FC236}">
                <a16:creationId xmlns:a16="http://schemas.microsoft.com/office/drawing/2014/main" id="{C1A4DAFB-C43B-B436-2EE7-DB3F8FDD09C0}"/>
              </a:ext>
            </a:extLst>
          </p:cNvPr>
          <p:cNvSpPr txBox="1">
            <a:spLocks/>
          </p:cNvSpPr>
          <p:nvPr/>
        </p:nvSpPr>
        <p:spPr>
          <a:xfrm>
            <a:off x="-974716" y="3892921"/>
            <a:ext cx="13803499" cy="3213274"/>
          </a:xfrm>
          <a:prstGeom prst="rect">
            <a:avLst/>
          </a:prstGeom>
          <a:gradFill>
            <a:gsLst>
              <a:gs pos="0">
                <a:schemeClr val="accent1">
                  <a:lumMod val="5000"/>
                  <a:lumOff val="95000"/>
                  <a:alpha val="0"/>
                </a:schemeClr>
              </a:gs>
              <a:gs pos="30000">
                <a:schemeClr val="bg1">
                  <a:alpha val="51000"/>
                </a:schemeClr>
              </a:gs>
              <a:gs pos="83000">
                <a:schemeClr val="bg1">
                  <a:alpha val="61000"/>
                </a:schemeClr>
              </a:gs>
              <a:gs pos="100000">
                <a:schemeClr val="bg1">
                  <a:alpha val="75000"/>
                </a:schemeClr>
              </a:gs>
            </a:gsLst>
            <a:lin ang="5400000" scaled="1"/>
          </a:gradFill>
        </p:spPr>
        <p:txBody>
          <a:bodyPr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CA" b="1">
              <a:latin typeface="Raleway" pitchFamily="2" charset="0"/>
            </a:endParaRPr>
          </a:p>
        </p:txBody>
      </p:sp>
      <p:sp>
        <p:nvSpPr>
          <p:cNvPr id="2" name="Title 1">
            <a:extLst>
              <a:ext uri="{FF2B5EF4-FFF2-40B4-BE49-F238E27FC236}">
                <a16:creationId xmlns:a16="http://schemas.microsoft.com/office/drawing/2014/main" id="{3A3C5F84-912D-A986-3B78-3635FA2D1FA0}"/>
              </a:ext>
            </a:extLst>
          </p:cNvPr>
          <p:cNvSpPr txBox="1">
            <a:spLocks/>
          </p:cNvSpPr>
          <p:nvPr/>
        </p:nvSpPr>
        <p:spPr>
          <a:xfrm>
            <a:off x="1523999" y="332438"/>
            <a:ext cx="9144000" cy="899160"/>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u-Cans-CA" sz="4000" b="1">
                <a:latin typeface="Pigiarniq"/>
              </a:rPr>
              <a:t>ᐃᖃᓗᐃᑦ ᓄᑭᒃᓴᐅᑏᑦ ᓴᓇᔭᐅᓂᖓ</a:t>
            </a:r>
            <a:endParaRPr lang="en-CA" sz="11500" b="1">
              <a:latin typeface="Pigiarniq"/>
            </a:endParaRPr>
          </a:p>
        </p:txBody>
      </p:sp>
      <p:pic>
        <p:nvPicPr>
          <p:cNvPr id="4" name="Picture 3" descr="A green lightning bolt with arrows&#10;&#10;Description automatically generated">
            <a:extLst>
              <a:ext uri="{FF2B5EF4-FFF2-40B4-BE49-F238E27FC236}">
                <a16:creationId xmlns:a16="http://schemas.microsoft.com/office/drawing/2014/main" id="{24775A07-43B3-A7F8-D405-B499B05790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68615" y="5119984"/>
            <a:ext cx="2223385" cy="1612399"/>
          </a:xfrm>
          <a:prstGeom prst="rect">
            <a:avLst/>
          </a:prstGeom>
        </p:spPr>
      </p:pic>
      <p:sp>
        <p:nvSpPr>
          <p:cNvPr id="5" name="Title 1">
            <a:extLst>
              <a:ext uri="{FF2B5EF4-FFF2-40B4-BE49-F238E27FC236}">
                <a16:creationId xmlns:a16="http://schemas.microsoft.com/office/drawing/2014/main" id="{33FE5A3C-BEC2-C4A0-AD3B-0B8DC4AAB53C}"/>
              </a:ext>
            </a:extLst>
          </p:cNvPr>
          <p:cNvSpPr txBox="1">
            <a:spLocks/>
          </p:cNvSpPr>
          <p:nvPr/>
        </p:nvSpPr>
        <p:spPr>
          <a:xfrm>
            <a:off x="1523999" y="781969"/>
            <a:ext cx="9144000" cy="89916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000">
                <a:latin typeface="Raleway ExtraBold" pitchFamily="2" charset="0"/>
              </a:rPr>
              <a:t>IQALUIT NUKKIKSAUTIIT PROJECT</a:t>
            </a:r>
            <a:endParaRPr lang="en-CA" sz="4000">
              <a:latin typeface="Raleway ExtraBold" pitchFamily="2" charset="0"/>
            </a:endParaRPr>
          </a:p>
        </p:txBody>
      </p:sp>
      <p:sp>
        <p:nvSpPr>
          <p:cNvPr id="7" name="TextBox 6">
            <a:extLst>
              <a:ext uri="{FF2B5EF4-FFF2-40B4-BE49-F238E27FC236}">
                <a16:creationId xmlns:a16="http://schemas.microsoft.com/office/drawing/2014/main" id="{19882546-F4FE-F5D4-5B28-8C5CFAD02D03}"/>
              </a:ext>
            </a:extLst>
          </p:cNvPr>
          <p:cNvSpPr txBox="1"/>
          <p:nvPr/>
        </p:nvSpPr>
        <p:spPr>
          <a:xfrm>
            <a:off x="2376481" y="4608725"/>
            <a:ext cx="7439035" cy="2123658"/>
          </a:xfrm>
          <a:prstGeom prst="rect">
            <a:avLst/>
          </a:prstGeom>
          <a:noFill/>
        </p:spPr>
        <p:txBody>
          <a:bodyPr wrap="square">
            <a:spAutoFit/>
          </a:bodyPr>
          <a:lstStyle/>
          <a:p>
            <a:pPr marL="0" indent="0" algn="ctr">
              <a:buNone/>
            </a:pPr>
            <a:r>
              <a:rPr lang="iu-Cans-CA" sz="2800">
                <a:latin typeface="Pigiarniq"/>
              </a:rPr>
              <a:t>ᐅᖃᓪᓚᖃᑎᒌᒃᑕ ᐃᒪᕐᒥᑦ ᐆᒻᒪᖁᑎᖃᐅᑎᖃᕐᓂᖅ</a:t>
            </a:r>
            <a:endParaRPr lang="en-CA" sz="2800">
              <a:latin typeface="Pigiarniq"/>
            </a:endParaRPr>
          </a:p>
          <a:p>
            <a:pPr marL="0" indent="0" algn="ctr">
              <a:buNone/>
            </a:pPr>
            <a:r>
              <a:rPr lang="en-US" sz="2800" b="1">
                <a:latin typeface="Raleway" pitchFamily="2" charset="0"/>
              </a:rPr>
              <a:t>Let’s Talk Water Power</a:t>
            </a:r>
          </a:p>
          <a:p>
            <a:pPr marL="0" indent="0" algn="ctr">
              <a:buNone/>
            </a:pPr>
            <a:endParaRPr lang="en-CA"/>
          </a:p>
          <a:p>
            <a:pPr marL="0" indent="0" algn="ctr">
              <a:buNone/>
            </a:pPr>
            <a:r>
              <a:rPr lang="iu-Cans-CA" sz="2800">
                <a:latin typeface="Pigiarniq"/>
              </a:rPr>
              <a:t>ᔮᓄᐊᕆ 2025 </a:t>
            </a:r>
            <a:endParaRPr lang="en-CA" sz="2800">
              <a:latin typeface="Pigiarniq"/>
            </a:endParaRPr>
          </a:p>
          <a:p>
            <a:pPr marL="0" indent="0" algn="ctr">
              <a:buNone/>
            </a:pPr>
            <a:r>
              <a:rPr lang="en-US" sz="2800" b="1">
                <a:latin typeface="Raleway" pitchFamily="2" charset="0"/>
              </a:rPr>
              <a:t>January 2025</a:t>
            </a:r>
            <a:endParaRPr lang="en-CA" sz="2800" b="1">
              <a:latin typeface="Raleway" pitchFamily="2" charset="0"/>
            </a:endParaRPr>
          </a:p>
        </p:txBody>
      </p:sp>
      <p:sp>
        <p:nvSpPr>
          <p:cNvPr id="3" name="Slide Number Placeholder 2">
            <a:extLst>
              <a:ext uri="{FF2B5EF4-FFF2-40B4-BE49-F238E27FC236}">
                <a16:creationId xmlns:a16="http://schemas.microsoft.com/office/drawing/2014/main" id="{AEABB20E-E5D2-0842-BD7C-695B12668878}"/>
              </a:ext>
            </a:extLst>
          </p:cNvPr>
          <p:cNvSpPr>
            <a:spLocks noGrp="1"/>
          </p:cNvSpPr>
          <p:nvPr>
            <p:ph type="sldNum" sz="quarter" idx="12"/>
          </p:nvPr>
        </p:nvSpPr>
        <p:spPr/>
        <p:txBody>
          <a:bodyPr/>
          <a:lstStyle/>
          <a:p>
            <a:fld id="{AF049A9E-1475-4F8C-BAA2-4B222D5E000A}" type="slidenum">
              <a:rPr lang="en-CA" smtClean="0"/>
              <a:t>1</a:t>
            </a:fld>
            <a:endParaRPr lang="en-CA"/>
          </a:p>
        </p:txBody>
      </p:sp>
    </p:spTree>
    <p:extLst>
      <p:ext uri="{BB962C8B-B14F-4D97-AF65-F5344CB8AC3E}">
        <p14:creationId xmlns:p14="http://schemas.microsoft.com/office/powerpoint/2010/main" val="19661060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river running through a rocky area&#10;&#10;Description automatically generated">
            <a:extLst>
              <a:ext uri="{FF2B5EF4-FFF2-40B4-BE49-F238E27FC236}">
                <a16:creationId xmlns:a16="http://schemas.microsoft.com/office/drawing/2014/main" id="{5B08CF8D-B5B5-F543-7FA4-58058F124EDD}"/>
              </a:ext>
            </a:extLst>
          </p:cNvPr>
          <p:cNvPicPr>
            <a:picLocks noChangeAspect="1"/>
          </p:cNvPicPr>
          <p:nvPr/>
        </p:nvPicPr>
        <p:blipFill>
          <a:blip r:embed="rId3">
            <a:extLst>
              <a:ext uri="{28A0092B-C50C-407E-A947-70E740481C1C}">
                <a14:useLocalDpi xmlns:a14="http://schemas.microsoft.com/office/drawing/2010/main" val="0"/>
              </a:ext>
            </a:extLst>
          </a:blip>
          <a:srcRect t="8849" b="22439"/>
          <a:stretch/>
        </p:blipFill>
        <p:spPr>
          <a:xfrm>
            <a:off x="-974715" y="0"/>
            <a:ext cx="13803499" cy="7106195"/>
          </a:xfrm>
          <a:prstGeom prst="rect">
            <a:avLst/>
          </a:prstGeom>
        </p:spPr>
      </p:pic>
      <p:sp>
        <p:nvSpPr>
          <p:cNvPr id="10" name="Subtitle 2">
            <a:extLst>
              <a:ext uri="{FF2B5EF4-FFF2-40B4-BE49-F238E27FC236}">
                <a16:creationId xmlns:a16="http://schemas.microsoft.com/office/drawing/2014/main" id="{C1A4DAFB-C43B-B436-2EE7-DB3F8FDD09C0}"/>
              </a:ext>
            </a:extLst>
          </p:cNvPr>
          <p:cNvSpPr txBox="1">
            <a:spLocks/>
          </p:cNvSpPr>
          <p:nvPr/>
        </p:nvSpPr>
        <p:spPr>
          <a:xfrm>
            <a:off x="-974716" y="3892921"/>
            <a:ext cx="13803499" cy="3213274"/>
          </a:xfrm>
          <a:prstGeom prst="rect">
            <a:avLst/>
          </a:prstGeom>
          <a:gradFill>
            <a:gsLst>
              <a:gs pos="0">
                <a:schemeClr val="accent1">
                  <a:lumMod val="5000"/>
                  <a:lumOff val="95000"/>
                  <a:alpha val="0"/>
                </a:schemeClr>
              </a:gs>
              <a:gs pos="30000">
                <a:schemeClr val="bg1">
                  <a:alpha val="51000"/>
                </a:schemeClr>
              </a:gs>
              <a:gs pos="83000">
                <a:schemeClr val="bg1">
                  <a:alpha val="61000"/>
                </a:schemeClr>
              </a:gs>
              <a:gs pos="100000">
                <a:schemeClr val="bg1">
                  <a:alpha val="75000"/>
                </a:schemeClr>
              </a:gs>
            </a:gsLst>
            <a:lin ang="5400000" scaled="1"/>
          </a:gradFill>
        </p:spPr>
        <p:txBody>
          <a:bodyPr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CA" b="1">
              <a:latin typeface="Raleway" pitchFamily="2" charset="0"/>
            </a:endParaRPr>
          </a:p>
        </p:txBody>
      </p:sp>
      <p:sp>
        <p:nvSpPr>
          <p:cNvPr id="2" name="Title 1">
            <a:extLst>
              <a:ext uri="{FF2B5EF4-FFF2-40B4-BE49-F238E27FC236}">
                <a16:creationId xmlns:a16="http://schemas.microsoft.com/office/drawing/2014/main" id="{3A3C5F84-912D-A986-3B78-3635FA2D1FA0}"/>
              </a:ext>
            </a:extLst>
          </p:cNvPr>
          <p:cNvSpPr txBox="1">
            <a:spLocks/>
          </p:cNvSpPr>
          <p:nvPr/>
        </p:nvSpPr>
        <p:spPr>
          <a:xfrm>
            <a:off x="1523999" y="332438"/>
            <a:ext cx="9144000" cy="899160"/>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u-Cans-CA" sz="4000" b="1">
                <a:latin typeface="Pigiarniq"/>
              </a:rPr>
              <a:t>ᐃᖃᓗᐃᑦ ᓄᑭᒃᓴᐅᑏᑦ ᓴᓇᔭᐅᓂᖓ</a:t>
            </a:r>
            <a:endParaRPr lang="en-CA" sz="11500" b="1">
              <a:latin typeface="Pigiarniq"/>
            </a:endParaRPr>
          </a:p>
        </p:txBody>
      </p:sp>
      <p:pic>
        <p:nvPicPr>
          <p:cNvPr id="4" name="Picture 3" descr="A green lightning bolt with arrows&#10;&#10;Description automatically generated">
            <a:extLst>
              <a:ext uri="{FF2B5EF4-FFF2-40B4-BE49-F238E27FC236}">
                <a16:creationId xmlns:a16="http://schemas.microsoft.com/office/drawing/2014/main" id="{24775A07-43B3-A7F8-D405-B499B05790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68615" y="5119984"/>
            <a:ext cx="2223385" cy="1612399"/>
          </a:xfrm>
          <a:prstGeom prst="rect">
            <a:avLst/>
          </a:prstGeom>
        </p:spPr>
      </p:pic>
      <p:sp>
        <p:nvSpPr>
          <p:cNvPr id="5" name="Title 1">
            <a:extLst>
              <a:ext uri="{FF2B5EF4-FFF2-40B4-BE49-F238E27FC236}">
                <a16:creationId xmlns:a16="http://schemas.microsoft.com/office/drawing/2014/main" id="{33FE5A3C-BEC2-C4A0-AD3B-0B8DC4AAB53C}"/>
              </a:ext>
            </a:extLst>
          </p:cNvPr>
          <p:cNvSpPr txBox="1">
            <a:spLocks/>
          </p:cNvSpPr>
          <p:nvPr/>
        </p:nvSpPr>
        <p:spPr>
          <a:xfrm>
            <a:off x="1523999" y="781969"/>
            <a:ext cx="9144000" cy="89916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000">
                <a:latin typeface="Raleway ExtraBold" pitchFamily="2" charset="0"/>
              </a:rPr>
              <a:t>IQALUIT NUKKIKSAUTIIT PROJECT</a:t>
            </a:r>
            <a:endParaRPr lang="en-CA" sz="4000">
              <a:latin typeface="Raleway ExtraBold" pitchFamily="2" charset="0"/>
            </a:endParaRPr>
          </a:p>
        </p:txBody>
      </p:sp>
      <p:sp>
        <p:nvSpPr>
          <p:cNvPr id="7" name="TextBox 6">
            <a:extLst>
              <a:ext uri="{FF2B5EF4-FFF2-40B4-BE49-F238E27FC236}">
                <a16:creationId xmlns:a16="http://schemas.microsoft.com/office/drawing/2014/main" id="{19882546-F4FE-F5D4-5B28-8C5CFAD02D03}"/>
              </a:ext>
            </a:extLst>
          </p:cNvPr>
          <p:cNvSpPr txBox="1"/>
          <p:nvPr/>
        </p:nvSpPr>
        <p:spPr>
          <a:xfrm>
            <a:off x="2376481" y="4608725"/>
            <a:ext cx="7439035" cy="2123658"/>
          </a:xfrm>
          <a:prstGeom prst="rect">
            <a:avLst/>
          </a:prstGeom>
          <a:noFill/>
        </p:spPr>
        <p:txBody>
          <a:bodyPr wrap="square">
            <a:spAutoFit/>
          </a:bodyPr>
          <a:lstStyle/>
          <a:p>
            <a:pPr marL="0" indent="0" algn="ctr">
              <a:buNone/>
            </a:pPr>
            <a:r>
              <a:rPr lang="iu-Cans-CA" sz="2800">
                <a:latin typeface="Pigiarniq"/>
              </a:rPr>
              <a:t>ᐅᖃᓪᓚᖃᑎᒌᒃᑕ ᐃᒪᕐᒥᑦ ᐆᒻᒪᖁᑎᖃᐅᑎᖃᕐᓂᖅ</a:t>
            </a:r>
            <a:endParaRPr lang="en-CA" sz="2800">
              <a:latin typeface="Pigiarniq"/>
            </a:endParaRPr>
          </a:p>
          <a:p>
            <a:pPr marL="0" indent="0" algn="ctr">
              <a:buNone/>
            </a:pPr>
            <a:r>
              <a:rPr lang="en-US" sz="2800" b="1">
                <a:latin typeface="Raleway" pitchFamily="2" charset="0"/>
              </a:rPr>
              <a:t>Let’s Talk Water Power</a:t>
            </a:r>
          </a:p>
          <a:p>
            <a:pPr marL="0" indent="0" algn="ctr">
              <a:buNone/>
            </a:pPr>
            <a:endParaRPr lang="en-CA"/>
          </a:p>
          <a:p>
            <a:pPr marL="0" indent="0" algn="ctr">
              <a:buNone/>
            </a:pPr>
            <a:r>
              <a:rPr lang="iu-Cans-CA" sz="2800">
                <a:latin typeface="Pigiarniq"/>
              </a:rPr>
              <a:t>ᔮᓄᐊᕆ 2025 </a:t>
            </a:r>
            <a:endParaRPr lang="en-CA" sz="2800">
              <a:latin typeface="Pigiarniq"/>
            </a:endParaRPr>
          </a:p>
          <a:p>
            <a:pPr marL="0" indent="0" algn="ctr">
              <a:buNone/>
            </a:pPr>
            <a:r>
              <a:rPr lang="en-US" sz="2800" b="1">
                <a:latin typeface="Raleway" pitchFamily="2" charset="0"/>
              </a:rPr>
              <a:t>January 2025</a:t>
            </a:r>
            <a:endParaRPr lang="en-CA" sz="2800" b="1">
              <a:latin typeface="Raleway" pitchFamily="2" charset="0"/>
            </a:endParaRPr>
          </a:p>
        </p:txBody>
      </p:sp>
      <p:sp>
        <p:nvSpPr>
          <p:cNvPr id="3" name="Slide Number Placeholder 2">
            <a:extLst>
              <a:ext uri="{FF2B5EF4-FFF2-40B4-BE49-F238E27FC236}">
                <a16:creationId xmlns:a16="http://schemas.microsoft.com/office/drawing/2014/main" id="{AEABB20E-E5D2-0842-BD7C-695B12668878}"/>
              </a:ext>
            </a:extLst>
          </p:cNvPr>
          <p:cNvSpPr>
            <a:spLocks noGrp="1"/>
          </p:cNvSpPr>
          <p:nvPr>
            <p:ph type="sldNum" sz="quarter" idx="12"/>
          </p:nvPr>
        </p:nvSpPr>
        <p:spPr/>
        <p:txBody>
          <a:bodyPr/>
          <a:lstStyle/>
          <a:p>
            <a:fld id="{AF049A9E-1475-4F8C-BAA2-4B222D5E000A}" type="slidenum">
              <a:rPr lang="en-CA" smtClean="0"/>
              <a:t>2</a:t>
            </a:fld>
            <a:endParaRPr lang="en-CA"/>
          </a:p>
        </p:txBody>
      </p:sp>
    </p:spTree>
    <p:extLst>
      <p:ext uri="{BB962C8B-B14F-4D97-AF65-F5344CB8AC3E}">
        <p14:creationId xmlns:p14="http://schemas.microsoft.com/office/powerpoint/2010/main" val="35315138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5" name="Google Shape;65;p14"/>
          <p:cNvSpPr txBox="1"/>
          <p:nvPr/>
        </p:nvSpPr>
        <p:spPr>
          <a:xfrm>
            <a:off x="654232" y="1606033"/>
            <a:ext cx="11097767" cy="811200"/>
          </a:xfrm>
          <a:prstGeom prst="rect">
            <a:avLst/>
          </a:prstGeom>
          <a:noFill/>
          <a:ln>
            <a:noFill/>
          </a:ln>
        </p:spPr>
        <p:txBody>
          <a:bodyPr spcFirstLastPara="1" wrap="square" lIns="121900" tIns="121900" rIns="121900" bIns="121900" anchor="ctr" anchorCtr="0">
            <a:noAutofit/>
          </a:bodyPr>
          <a:lstStyle/>
          <a:p>
            <a:pPr>
              <a:lnSpc>
                <a:spcPct val="150000"/>
              </a:lnSpc>
            </a:pPr>
            <a:r>
              <a:rPr lang="iu-Cans-CA" sz="1600" b="1">
                <a:effectLst/>
                <a:latin typeface="Pigiarniq" panose="020B0503040102020104" pitchFamily="34" charset="0"/>
                <a:ea typeface="Aptos" panose="020B0004020202020204" pitchFamily="34" charset="0"/>
                <a:cs typeface="Times New Roman" panose="02020603050405020304" pitchFamily="18" charset="0"/>
              </a:rPr>
              <a:t>ᓄᓇᕗᑦ ᓄᒃᑭᒃᓴᐅᑏᑦ ᑯᐊᐳᕆᓴᓐ, ᓄᓇᕗᑉ ᓯᕗᓪᓕᖅᐹᖓ</a:t>
            </a:r>
            <a:r>
              <a:rPr lang="iu-Cans-CA" sz="1600" b="1">
                <a:solidFill>
                  <a:schemeClr val="bg1"/>
                </a:solidFill>
                <a:effectLst/>
                <a:highlight>
                  <a:srgbClr val="0EA74D"/>
                </a:highlight>
                <a:latin typeface="Pigiarniq" panose="020B0503040102020104" pitchFamily="34" charset="0"/>
                <a:ea typeface="Aptos" panose="020B0004020202020204" pitchFamily="34" charset="0"/>
                <a:cs typeface="Times New Roman" panose="02020603050405020304" pitchFamily="18" charset="0"/>
              </a:rPr>
              <a:t>100% ᐃᓄᖕᓂᑦ-ᓇᖕᒥᓂᕆᔭᐅᔪᖅ </a:t>
            </a:r>
            <a:r>
              <a:rPr lang="iu-Cans-CA" sz="1600" b="1">
                <a:effectLst/>
                <a:latin typeface="Pigiarniq" panose="020B0503040102020104" pitchFamily="34" charset="0"/>
                <a:ea typeface="Aptos" panose="020B0004020202020204" pitchFamily="34" charset="0"/>
                <a:cs typeface="Times New Roman" panose="02020603050405020304" pitchFamily="18" charset="0"/>
              </a:rPr>
              <a:t>ᓄᓇᒥᑦ ᐆᒻᒪᖁᑎᖃᐅᑎᓕᐅᖅᑎᑦ.</a:t>
            </a:r>
            <a:endParaRPr lang="en-CA" sz="1600" b="1">
              <a:effectLst/>
              <a:latin typeface="Pigiarniq" panose="020B0503040102020104" pitchFamily="34" charset="0"/>
              <a:ea typeface="Aptos" panose="020B0004020202020204" pitchFamily="34" charset="0"/>
              <a:cs typeface="Times New Roman" panose="02020603050405020304" pitchFamily="18" charset="0"/>
            </a:endParaRPr>
          </a:p>
          <a:p>
            <a:pPr>
              <a:lnSpc>
                <a:spcPct val="150000"/>
              </a:lnSpc>
            </a:pPr>
            <a:r>
              <a:rPr lang="en-CA" b="1">
                <a:solidFill>
                  <a:srgbClr val="000201"/>
                </a:solidFill>
                <a:ea typeface="Raleway SemiBold"/>
                <a:cs typeface="Raleway SemiBold"/>
                <a:sym typeface="Raleway SemiBold"/>
              </a:rPr>
              <a:t>We are Nunavut Nukkiksautiit Corporation, Nunavut’s first </a:t>
            </a:r>
            <a:r>
              <a:rPr lang="en-CA" b="1">
                <a:solidFill>
                  <a:schemeClr val="lt1"/>
                </a:solidFill>
                <a:highlight>
                  <a:srgbClr val="0EA74D"/>
                </a:highlight>
                <a:ea typeface="Raleway SemiBold"/>
                <a:cs typeface="Raleway SemiBold"/>
                <a:sym typeface="Raleway SemiBold"/>
              </a:rPr>
              <a:t>100% Inuit-owned</a:t>
            </a:r>
            <a:r>
              <a:rPr lang="en-CA" b="1">
                <a:solidFill>
                  <a:srgbClr val="000201"/>
                </a:solidFill>
                <a:ea typeface="Raleway SemiBold"/>
                <a:cs typeface="Raleway SemiBold"/>
                <a:sym typeface="Raleway SemiBold"/>
              </a:rPr>
              <a:t> renewable energy developer. </a:t>
            </a:r>
            <a:endParaRPr lang="en-CA" sz="1600" b="1">
              <a:solidFill>
                <a:srgbClr val="000201"/>
              </a:solidFill>
              <a:ea typeface="Raleway SemiBold"/>
              <a:cs typeface="Raleway SemiBold"/>
              <a:sym typeface="Raleway SemiBold"/>
            </a:endParaRPr>
          </a:p>
        </p:txBody>
      </p:sp>
      <p:sp>
        <p:nvSpPr>
          <p:cNvPr id="66" name="Google Shape;66;p14"/>
          <p:cNvSpPr txBox="1"/>
          <p:nvPr/>
        </p:nvSpPr>
        <p:spPr>
          <a:xfrm>
            <a:off x="639633" y="4137145"/>
            <a:ext cx="5195300" cy="1064867"/>
          </a:xfrm>
          <a:prstGeom prst="rect">
            <a:avLst/>
          </a:prstGeom>
          <a:noFill/>
          <a:ln>
            <a:noFill/>
          </a:ln>
        </p:spPr>
        <p:txBody>
          <a:bodyPr spcFirstLastPara="1" wrap="square" lIns="121900" tIns="121900" rIns="121900" bIns="121900" anchor="t" anchorCtr="0">
            <a:spAutoFit/>
          </a:bodyPr>
          <a:lstStyle/>
          <a:p>
            <a:pPr>
              <a:lnSpc>
                <a:spcPct val="95000"/>
              </a:lnSpc>
            </a:pPr>
            <a:r>
              <a:rPr lang="iu-Cans-CA" sz="1400">
                <a:effectLst/>
                <a:latin typeface="Pigiarniq" panose="020B0503040102020104" pitchFamily="34" charset="0"/>
                <a:ea typeface="Aptos" panose="020B0004020202020204" pitchFamily="34" charset="0"/>
                <a:cs typeface="Times New Roman" panose="02020603050405020304" pitchFamily="18" charset="0"/>
              </a:rPr>
              <a:t>ᐃᓂᖃᖅᑐᒍᑦ ᐃᖃᓗᖕᓂ, </a:t>
            </a:r>
            <a:r>
              <a:rPr lang="iu-Cans-CA" sz="1400" b="1">
                <a:effectLst/>
                <a:highlight>
                  <a:srgbClr val="B6D763"/>
                </a:highlight>
                <a:latin typeface="Pigiarniq" panose="020B0503040102020104" pitchFamily="34" charset="0"/>
                <a:ea typeface="Aptos" panose="020B0004020202020204" pitchFamily="34" charset="0"/>
                <a:cs typeface="Times New Roman" panose="02020603050405020304" pitchFamily="18" charset="0"/>
              </a:rPr>
              <a:t>ᓴᓇᖃᑦᑕᖅᑐᒍᑦ ᖃᓂᒋᓪᓗᒋᑦ ᓄᓇᓖᑦ</a:t>
            </a:r>
            <a:r>
              <a:rPr lang="iu-Cans-CA" sz="1400">
                <a:effectLst/>
                <a:highlight>
                  <a:srgbClr val="B6D763"/>
                </a:highlight>
                <a:latin typeface="Pigiarniq" panose="020B0503040102020104" pitchFamily="34" charset="0"/>
                <a:ea typeface="Aptos" panose="020B0004020202020204" pitchFamily="34" charset="0"/>
                <a:cs typeface="Times New Roman" panose="02020603050405020304" pitchFamily="18" charset="0"/>
              </a:rPr>
              <a:t> </a:t>
            </a:r>
            <a:r>
              <a:rPr lang="iu-Cans-CA" sz="1400">
                <a:effectLst/>
                <a:latin typeface="Pigiarniq" panose="020B0503040102020104" pitchFamily="34" charset="0"/>
                <a:ea typeface="Aptos" panose="020B0004020202020204" pitchFamily="34" charset="0"/>
                <a:cs typeface="Times New Roman" panose="02020603050405020304" pitchFamily="18" charset="0"/>
              </a:rPr>
              <a:t>ᑕᒪᐃᓐᓂ ᕿᑭᖅᑕᓂ ᓄᓇᖓᓐᓂ ᓄᓇᕗᒻᒥ ᓇᓗᓇᐃᖅᓯᓗᑕ ᓄᓇᒥᑦ ᐆᒻᒪᖁᑎᖃᐅᑎᒃᓴᑦ ᐅᑯᐊᓗ ᒪᓕᑦᑎᐊᕈᓐᓇᖅᑐᑦ ᓄᓇᓖᑦ ᓯᕗᓪᓕᐅᑎᖁᔭᖏᓐᓂᒃ.</a:t>
            </a:r>
            <a:endParaRPr lang="en-CA" sz="1400">
              <a:effectLst/>
              <a:latin typeface="Pigiarniq" panose="020B0503040102020104" pitchFamily="34" charset="0"/>
              <a:ea typeface="Aptos" panose="020B0004020202020204" pitchFamily="34" charset="0"/>
              <a:cs typeface="Times New Roman" panose="02020603050405020304" pitchFamily="18" charset="0"/>
            </a:endParaRPr>
          </a:p>
        </p:txBody>
      </p:sp>
      <p:sp>
        <p:nvSpPr>
          <p:cNvPr id="67" name="Google Shape;67;p14"/>
          <p:cNvSpPr txBox="1"/>
          <p:nvPr/>
        </p:nvSpPr>
        <p:spPr>
          <a:xfrm>
            <a:off x="5881767" y="4059483"/>
            <a:ext cx="5870231" cy="1269538"/>
          </a:xfrm>
          <a:prstGeom prst="rect">
            <a:avLst/>
          </a:prstGeom>
          <a:noFill/>
          <a:ln>
            <a:noFill/>
          </a:ln>
        </p:spPr>
        <p:txBody>
          <a:bodyPr spcFirstLastPara="1" wrap="square" lIns="121900" tIns="121900" rIns="121900" bIns="121900" anchor="t" anchorCtr="0">
            <a:spAutoFit/>
          </a:bodyPr>
          <a:lstStyle/>
          <a:p>
            <a:pPr>
              <a:lnSpc>
                <a:spcPct val="95000"/>
              </a:lnSpc>
            </a:pPr>
            <a:r>
              <a:rPr lang="iu-Cans-CA" sz="1400">
                <a:latin typeface="Pigiarniq" panose="020B0503040102020104" pitchFamily="34" charset="0"/>
                <a:ea typeface="Aptos" panose="020B0004020202020204" pitchFamily="34" charset="0"/>
                <a:cs typeface="Times New Roman" panose="02020603050405020304" pitchFamily="18" charset="0"/>
              </a:rPr>
              <a:t>ᑕᐃᒪᓗ ᑕᒪᕐᒥᒃ-ᓇᖕᒥᓂᕆᔭᐅᔪᖅ ᕿᑭᖅᑖᓗᒃ ᑯᐊᐳᕆᓴᓐ, </a:t>
            </a:r>
            <a:r>
              <a:rPr lang="iu-Cans-CA" sz="1400" b="1">
                <a:solidFill>
                  <a:schemeClr val="bg1"/>
                </a:solidFill>
                <a:highlight>
                  <a:srgbClr val="0EA74D"/>
                </a:highlight>
                <a:latin typeface="Pigiarniq" panose="020B0503040102020104" pitchFamily="34" charset="0"/>
                <a:ea typeface="Aptos" panose="020B0004020202020204" pitchFamily="34" charset="0"/>
                <a:cs typeface="Times New Roman" panose="02020603050405020304" pitchFamily="18" charset="0"/>
              </a:rPr>
              <a:t>ᓯᕗᓕᐅᖅᑎᐅᕗᒍᑦ ᓱᕈᖅᓴᐃᓐᖏᑦᑐᓂᒃ ᐆᒻᒪᖁᑎᖃᐅᑎᒃᓴᓂᒃ</a:t>
            </a:r>
            <a:r>
              <a:rPr lang="iu-Cans-CA" sz="1400">
                <a:solidFill>
                  <a:schemeClr val="bg1"/>
                </a:solidFill>
                <a:highlight>
                  <a:srgbClr val="0EA74D"/>
                </a:highlight>
                <a:latin typeface="Pigiarniq" panose="020B0503040102020104" pitchFamily="34" charset="0"/>
                <a:ea typeface="Aptos" panose="020B0004020202020204" pitchFamily="34" charset="0"/>
                <a:cs typeface="Times New Roman" panose="02020603050405020304" pitchFamily="18" charset="0"/>
              </a:rPr>
              <a:t> </a:t>
            </a:r>
            <a:r>
              <a:rPr lang="iu-Cans-CA" sz="1400">
                <a:latin typeface="Pigiarniq" panose="020B0503040102020104" pitchFamily="34" charset="0"/>
                <a:ea typeface="Aptos" panose="020B0004020202020204" pitchFamily="34" charset="0"/>
                <a:cs typeface="Times New Roman" panose="02020603050405020304" pitchFamily="18" charset="0"/>
              </a:rPr>
              <a:t>ᐊᑐᖅᑕᐅᖔᓕᕐᓂᐊᖅᑐᓂᒃ ᓄᓇᕗᒻᒥ ᐊᒻᒪᓗ ᐊᒃᓱᕉᑎᖃᖅᐳᒍᑦ ᐱᕙᓪᓕᐊᑎᑦᑎᓗᑕ ᓯᕗᓂᒃᓴᑦᑎᓐᓂ ᐆᒻᒪᖁᑎᖃᐅᑎᖏᑦ ᓄᓇᕗᒻᒥ ᐃᓄᖕᓂᑦ-ᐊᐅᓚᑕᐅᓗᑎᒃ, ᐊᑭᑭᑦᑑᓗᑎᒃ, ᓱᕈᖅᓴᐃᓐᖏᓪᓗᑎᒃ, ᐊᒻᒪᓗ ᓱᕋᒃᓴᕋᐃᓐᖏᓪᓗᑎᒃ.</a:t>
            </a:r>
            <a:endParaRPr lang="en-CA" sz="1400" i="1">
              <a:solidFill>
                <a:schemeClr val="dk1"/>
              </a:solidFill>
              <a:latin typeface="Pigiarniq" panose="020B0503040102020104" pitchFamily="34" charset="0"/>
              <a:ea typeface="Raleway SemiBold"/>
              <a:cs typeface="Raleway SemiBold"/>
              <a:sym typeface="Raleway SemiBold"/>
            </a:endParaRPr>
          </a:p>
        </p:txBody>
      </p:sp>
      <p:pic>
        <p:nvPicPr>
          <p:cNvPr id="68" name="Google Shape;68;p14"/>
          <p:cNvPicPr preferRelativeResize="0"/>
          <p:nvPr/>
        </p:nvPicPr>
        <p:blipFill>
          <a:blip r:embed="rId3">
            <a:alphaModFix/>
          </a:blip>
          <a:stretch>
            <a:fillRect/>
          </a:stretch>
        </p:blipFill>
        <p:spPr>
          <a:xfrm rot="1331242">
            <a:off x="8454108" y="-383070"/>
            <a:ext cx="5424521" cy="1525639"/>
          </a:xfrm>
          <a:prstGeom prst="rect">
            <a:avLst/>
          </a:prstGeom>
          <a:noFill/>
          <a:ln>
            <a:noFill/>
          </a:ln>
        </p:spPr>
      </p:pic>
      <p:sp>
        <p:nvSpPr>
          <p:cNvPr id="69" name="Google Shape;69;p14"/>
          <p:cNvSpPr txBox="1">
            <a:spLocks noGrp="1"/>
          </p:cNvSpPr>
          <p:nvPr>
            <p:ph type="ctrTitle"/>
          </p:nvPr>
        </p:nvSpPr>
        <p:spPr>
          <a:xfrm>
            <a:off x="782833" y="569267"/>
            <a:ext cx="8520000" cy="940400"/>
          </a:xfrm>
          <a:prstGeom prst="rect">
            <a:avLst/>
          </a:prstGeom>
        </p:spPr>
        <p:txBody>
          <a:bodyPr spcFirstLastPara="1" vert="horz" wrap="square" lIns="121900" tIns="121900" rIns="121900" bIns="121900" rtlCol="0" anchor="ctr" anchorCtr="0">
            <a:noAutofit/>
          </a:bodyPr>
          <a:lstStyle/>
          <a:p>
            <a:pPr algn="l">
              <a:spcBef>
                <a:spcPts val="0"/>
              </a:spcBef>
              <a:buClr>
                <a:schemeClr val="dk1"/>
              </a:buClr>
              <a:buSzPts val="1100"/>
            </a:pPr>
            <a:r>
              <a:rPr lang="iu-Cans-CA" sz="2400" b="1">
                <a:effectLst/>
                <a:latin typeface="Pigiarniq Heavy" panose="020B0903040102020104" pitchFamily="34" charset="0"/>
                <a:ea typeface="Aptos" panose="020B0004020202020204" pitchFamily="34" charset="0"/>
                <a:cs typeface="Times New Roman" panose="02020603050405020304" pitchFamily="18" charset="0"/>
              </a:rPr>
              <a:t>ᑭᒃᑰᖕᒪᑕ ᓄᓇᕗᑦ ᓄᒃᑭᒃᓴᐅᑏᑦ ᑯᐊᐳᕆᓴᓐ?</a:t>
            </a:r>
            <a:br>
              <a:rPr lang="en-CA" sz="1800" b="1">
                <a:effectLst/>
                <a:latin typeface="Pigiarniq Heavy" panose="020B0903040102020104" pitchFamily="34" charset="0"/>
                <a:ea typeface="Aptos" panose="020B0004020202020204" pitchFamily="34" charset="0"/>
                <a:cs typeface="Times New Roman" panose="02020603050405020304" pitchFamily="18" charset="0"/>
              </a:rPr>
            </a:br>
            <a:r>
              <a:rPr lang="en-GB" sz="2800" b="1">
                <a:solidFill>
                  <a:srgbClr val="0EA74D"/>
                </a:solidFill>
                <a:latin typeface="Raleway"/>
                <a:ea typeface="Raleway"/>
                <a:cs typeface="Raleway"/>
                <a:sym typeface="Raleway"/>
              </a:rPr>
              <a:t>WHO IS NNC?</a:t>
            </a:r>
            <a:endParaRPr sz="2800" b="1">
              <a:solidFill>
                <a:srgbClr val="0EA74D"/>
              </a:solidFill>
              <a:latin typeface="Raleway"/>
              <a:ea typeface="Raleway"/>
              <a:cs typeface="Raleway"/>
              <a:sym typeface="Raleway"/>
            </a:endParaRPr>
          </a:p>
        </p:txBody>
      </p:sp>
      <p:pic>
        <p:nvPicPr>
          <p:cNvPr id="72" name="Google Shape;72;p14"/>
          <p:cNvPicPr preferRelativeResize="0"/>
          <p:nvPr/>
        </p:nvPicPr>
        <p:blipFill>
          <a:blip r:embed="rId4">
            <a:alphaModFix/>
          </a:blip>
          <a:stretch>
            <a:fillRect/>
          </a:stretch>
        </p:blipFill>
        <p:spPr>
          <a:xfrm>
            <a:off x="2215878" y="2847142"/>
            <a:ext cx="1669509" cy="1163716"/>
          </a:xfrm>
          <a:prstGeom prst="rect">
            <a:avLst/>
          </a:prstGeom>
          <a:noFill/>
          <a:ln>
            <a:noFill/>
          </a:ln>
        </p:spPr>
      </p:pic>
      <p:pic>
        <p:nvPicPr>
          <p:cNvPr id="73" name="Google Shape;73;p14"/>
          <p:cNvPicPr preferRelativeResize="0"/>
          <p:nvPr/>
        </p:nvPicPr>
        <p:blipFill>
          <a:blip r:embed="rId5">
            <a:alphaModFix/>
          </a:blip>
          <a:stretch>
            <a:fillRect/>
          </a:stretch>
        </p:blipFill>
        <p:spPr>
          <a:xfrm>
            <a:off x="8317167" y="2809302"/>
            <a:ext cx="1247369" cy="1250181"/>
          </a:xfrm>
          <a:prstGeom prst="rect">
            <a:avLst/>
          </a:prstGeom>
          <a:noFill/>
          <a:ln>
            <a:noFill/>
          </a:ln>
        </p:spPr>
      </p:pic>
      <p:cxnSp>
        <p:nvCxnSpPr>
          <p:cNvPr id="2" name="Google Shape;96;p16">
            <a:extLst>
              <a:ext uri="{FF2B5EF4-FFF2-40B4-BE49-F238E27FC236}">
                <a16:creationId xmlns:a16="http://schemas.microsoft.com/office/drawing/2014/main" id="{CF7902F9-3CCC-822D-82AF-9194F6E9326A}"/>
              </a:ext>
            </a:extLst>
          </p:cNvPr>
          <p:cNvCxnSpPr/>
          <p:nvPr/>
        </p:nvCxnSpPr>
        <p:spPr>
          <a:xfrm rot="10800000">
            <a:off x="566160" y="624667"/>
            <a:ext cx="0" cy="829600"/>
          </a:xfrm>
          <a:prstGeom prst="straightConnector1">
            <a:avLst/>
          </a:prstGeom>
          <a:noFill/>
          <a:ln w="28575" cap="flat" cmpd="sng">
            <a:solidFill>
              <a:srgbClr val="A3CD3C"/>
            </a:solidFill>
            <a:prstDash val="solid"/>
            <a:round/>
            <a:headEnd type="none" w="med" len="med"/>
            <a:tailEnd type="none" w="med" len="med"/>
          </a:ln>
        </p:spPr>
      </p:cxnSp>
      <p:sp>
        <p:nvSpPr>
          <p:cNvPr id="4" name="TextBox 3">
            <a:extLst>
              <a:ext uri="{FF2B5EF4-FFF2-40B4-BE49-F238E27FC236}">
                <a16:creationId xmlns:a16="http://schemas.microsoft.com/office/drawing/2014/main" id="{AF6CA8FF-35AE-EA6A-A73E-21CC3D761E34}"/>
              </a:ext>
            </a:extLst>
          </p:cNvPr>
          <p:cNvSpPr txBox="1"/>
          <p:nvPr/>
        </p:nvSpPr>
        <p:spPr>
          <a:xfrm>
            <a:off x="639633" y="5328299"/>
            <a:ext cx="5087349" cy="1137234"/>
          </a:xfrm>
          <a:prstGeom prst="rect">
            <a:avLst/>
          </a:prstGeom>
          <a:noFill/>
        </p:spPr>
        <p:txBody>
          <a:bodyPr wrap="square">
            <a:spAutoFit/>
          </a:bodyPr>
          <a:lstStyle/>
          <a:p>
            <a:pPr marL="0" marR="0">
              <a:lnSpc>
                <a:spcPct val="107000"/>
              </a:lnSpc>
              <a:spcAft>
                <a:spcPts val="800"/>
              </a:spcAft>
            </a:pPr>
            <a:r>
              <a:rPr lang="en-GB" sz="1600" kern="100">
                <a:effectLst/>
                <a:latin typeface="Aptos" panose="020B0004020202020204" pitchFamily="34" charset="0"/>
                <a:ea typeface="Aptos" panose="020B0004020202020204" pitchFamily="34" charset="0"/>
                <a:cs typeface="Times New Roman" panose="02020603050405020304" pitchFamily="18" charset="0"/>
              </a:rPr>
              <a:t>Based in Iqaluit, </a:t>
            </a:r>
            <a:r>
              <a:rPr lang="en-GB" sz="1600" b="1" kern="100">
                <a:effectLst/>
                <a:highlight>
                  <a:srgbClr val="B6D763"/>
                </a:highlight>
                <a:latin typeface="Aptos" panose="020B0004020202020204" pitchFamily="34" charset="0"/>
                <a:ea typeface="Aptos" panose="020B0004020202020204" pitchFamily="34" charset="0"/>
                <a:cs typeface="Times New Roman" panose="02020603050405020304" pitchFamily="18" charset="0"/>
              </a:rPr>
              <a:t>we work closely with communities</a:t>
            </a:r>
            <a:r>
              <a:rPr lang="en-GB" sz="1600" kern="100">
                <a:effectLst/>
                <a:highlight>
                  <a:srgbClr val="B6D763"/>
                </a:highlight>
                <a:latin typeface="Aptos" panose="020B0004020202020204" pitchFamily="34" charset="0"/>
                <a:ea typeface="Aptos" panose="020B0004020202020204" pitchFamily="34" charset="0"/>
                <a:cs typeface="Times New Roman" panose="02020603050405020304" pitchFamily="18" charset="0"/>
              </a:rPr>
              <a:t> </a:t>
            </a:r>
            <a:r>
              <a:rPr lang="en-GB" sz="1600" kern="100">
                <a:effectLst/>
                <a:latin typeface="Aptos" panose="020B0004020202020204" pitchFamily="34" charset="0"/>
                <a:ea typeface="Aptos" panose="020B0004020202020204" pitchFamily="34" charset="0"/>
                <a:cs typeface="Times New Roman" panose="02020603050405020304" pitchFamily="18" charset="0"/>
              </a:rPr>
              <a:t>across the Qikiqtani Region of Nunavut to identify renewable energy solutions that best align with community priorities. </a:t>
            </a:r>
            <a:endParaRPr lang="en-CA" sz="1600" kern="100">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9884E881-57B6-C227-2AC2-2D2F798FCE1F}"/>
              </a:ext>
            </a:extLst>
          </p:cNvPr>
          <p:cNvSpPr txBox="1"/>
          <p:nvPr/>
        </p:nvSpPr>
        <p:spPr>
          <a:xfrm>
            <a:off x="6007395" y="5329021"/>
            <a:ext cx="5305647" cy="1137234"/>
          </a:xfrm>
          <a:prstGeom prst="rect">
            <a:avLst/>
          </a:prstGeom>
          <a:noFill/>
        </p:spPr>
        <p:txBody>
          <a:bodyPr wrap="square" rtlCol="0">
            <a:spAutoFit/>
          </a:bodyPr>
          <a:lstStyle/>
          <a:p>
            <a:pPr marL="0" marR="0">
              <a:lnSpc>
                <a:spcPct val="107000"/>
              </a:lnSpc>
              <a:spcAft>
                <a:spcPts val="800"/>
              </a:spcAft>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As a wholly-owned subsidiary of Qikiqtaaluk Corporation, we are a </a:t>
            </a:r>
            <a:r>
              <a:rPr lang="en-GB" sz="1600" b="1" kern="100" dirty="0">
                <a:solidFill>
                  <a:schemeClr val="bg1"/>
                </a:solidFill>
                <a:effectLst/>
                <a:highlight>
                  <a:srgbClr val="0EA74D"/>
                </a:highlight>
                <a:latin typeface="Aptos" panose="020B0004020202020204" pitchFamily="34" charset="0"/>
                <a:ea typeface="Aptos" panose="020B0004020202020204" pitchFamily="34" charset="0"/>
                <a:cs typeface="Times New Roman" panose="02020603050405020304" pitchFamily="18" charset="0"/>
              </a:rPr>
              <a:t>leader in the clean energy</a:t>
            </a:r>
            <a:r>
              <a:rPr lang="en-GB" sz="1600" kern="100" dirty="0">
                <a:solidFill>
                  <a:schemeClr val="bg1"/>
                </a:solidFill>
                <a:effectLst/>
                <a:highlight>
                  <a:srgbClr val="0EA74D"/>
                </a:highlight>
                <a:latin typeface="Aptos" panose="020B0004020202020204" pitchFamily="34" charset="0"/>
                <a:ea typeface="Aptos" panose="020B0004020202020204" pitchFamily="34" charset="0"/>
                <a:cs typeface="Times New Roman" panose="02020603050405020304" pitchFamily="18" charset="0"/>
              </a:rPr>
              <a:t> </a:t>
            </a:r>
            <a:r>
              <a:rPr lang="en-GB" sz="1600" kern="100" dirty="0">
                <a:effectLst/>
                <a:latin typeface="Aptos" panose="020B0004020202020204" pitchFamily="34" charset="0"/>
                <a:ea typeface="Aptos" panose="020B0004020202020204" pitchFamily="34" charset="0"/>
                <a:cs typeface="Times New Roman" panose="02020603050405020304" pitchFamily="18" charset="0"/>
              </a:rPr>
              <a:t>transition in Nunavut and strive to ensure the future of energy in Nunavut is Inuit-led, affordable, clean, and reliable.</a:t>
            </a:r>
            <a:endParaRPr lang="en-CA" sz="16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Shape 20">
            <a:extLst>
              <a:ext uri="{FF2B5EF4-FFF2-40B4-BE49-F238E27FC236}">
                <a16:creationId xmlns:a16="http://schemas.microsoft.com/office/drawing/2014/main" id="{FFFFA710-521A-6E40-F6F3-E8C799F57ECA}"/>
              </a:ext>
            </a:extLst>
          </p:cNvPr>
          <p:cNvSpPr/>
          <p:nvPr/>
        </p:nvSpPr>
        <p:spPr>
          <a:xfrm>
            <a:off x="5291137" y="-174011"/>
            <a:ext cx="6961239" cy="6902246"/>
          </a:xfrm>
          <a:custGeom>
            <a:avLst/>
            <a:gdLst>
              <a:gd name="connsiteX0" fmla="*/ 0 w 6961239"/>
              <a:gd name="connsiteY0" fmla="*/ 6892413 h 6902246"/>
              <a:gd name="connsiteX1" fmla="*/ 1671484 w 6961239"/>
              <a:gd name="connsiteY1" fmla="*/ 0 h 6902246"/>
              <a:gd name="connsiteX2" fmla="*/ 6961239 w 6961239"/>
              <a:gd name="connsiteY2" fmla="*/ 9833 h 6902246"/>
              <a:gd name="connsiteX3" fmla="*/ 6961239 w 6961239"/>
              <a:gd name="connsiteY3" fmla="*/ 6902246 h 6902246"/>
              <a:gd name="connsiteX4" fmla="*/ 0 w 6961239"/>
              <a:gd name="connsiteY4" fmla="*/ 6892413 h 6902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61239" h="6902246">
                <a:moveTo>
                  <a:pt x="0" y="6892413"/>
                </a:moveTo>
                <a:lnTo>
                  <a:pt x="1671484" y="0"/>
                </a:lnTo>
                <a:lnTo>
                  <a:pt x="6961239" y="9833"/>
                </a:lnTo>
                <a:lnTo>
                  <a:pt x="6961239" y="6902246"/>
                </a:lnTo>
                <a:lnTo>
                  <a:pt x="0" y="6892413"/>
                </a:lnTo>
                <a:close/>
              </a:path>
            </a:pathLst>
          </a:cu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 name="TextBox 6">
            <a:extLst>
              <a:ext uri="{FF2B5EF4-FFF2-40B4-BE49-F238E27FC236}">
                <a16:creationId xmlns:a16="http://schemas.microsoft.com/office/drawing/2014/main" id="{E727D0D3-92F7-747E-C7CB-D484276F5DE3}"/>
              </a:ext>
            </a:extLst>
          </p:cNvPr>
          <p:cNvSpPr txBox="1"/>
          <p:nvPr/>
        </p:nvSpPr>
        <p:spPr>
          <a:xfrm>
            <a:off x="194513" y="252926"/>
            <a:ext cx="6945746" cy="1446550"/>
          </a:xfrm>
          <a:prstGeom prst="rect">
            <a:avLst/>
          </a:prstGeom>
          <a:noFill/>
        </p:spPr>
        <p:txBody>
          <a:bodyPr wrap="square" rtlCol="0">
            <a:spAutoFit/>
          </a:bodyPr>
          <a:lstStyle/>
          <a:p>
            <a:r>
              <a:rPr lang="en-US" sz="2800" b="1" dirty="0"/>
              <a:t>Why Now?</a:t>
            </a:r>
            <a:endParaRPr lang="en-CA" sz="2800" b="1" dirty="0"/>
          </a:p>
          <a:p>
            <a:r>
              <a:rPr lang="iu-Cans-CA" sz="2800" b="1" dirty="0"/>
              <a:t>ᖃᓄᐃᒻᒪᑦ ᒫᓐᓇ?</a:t>
            </a:r>
          </a:p>
          <a:p>
            <a:pPr algn="r"/>
            <a:endParaRPr lang="en-US" sz="3200" b="1" dirty="0"/>
          </a:p>
        </p:txBody>
      </p:sp>
      <p:sp>
        <p:nvSpPr>
          <p:cNvPr id="6" name="Freeform 2">
            <a:extLst>
              <a:ext uri="{FF2B5EF4-FFF2-40B4-BE49-F238E27FC236}">
                <a16:creationId xmlns:a16="http://schemas.microsoft.com/office/drawing/2014/main" id="{5D8BBDFB-E09B-665C-48E7-8AB6967376D3}"/>
              </a:ext>
            </a:extLst>
          </p:cNvPr>
          <p:cNvSpPr/>
          <p:nvPr/>
        </p:nvSpPr>
        <p:spPr>
          <a:xfrm>
            <a:off x="10867982" y="166280"/>
            <a:ext cx="1041399" cy="567181"/>
          </a:xfrm>
          <a:custGeom>
            <a:avLst/>
            <a:gdLst/>
            <a:ahLst/>
            <a:cxnLst/>
            <a:rect l="l" t="t" r="r" b="b"/>
            <a:pathLst>
              <a:path w="2336003" h="1272267">
                <a:moveTo>
                  <a:pt x="0" y="0"/>
                </a:moveTo>
                <a:lnTo>
                  <a:pt x="2336003" y="0"/>
                </a:lnTo>
                <a:lnTo>
                  <a:pt x="2336003" y="1272267"/>
                </a:lnTo>
                <a:lnTo>
                  <a:pt x="0" y="1272267"/>
                </a:lnTo>
                <a:lnTo>
                  <a:pt x="0" y="0"/>
                </a:lnTo>
                <a:close/>
              </a:path>
            </a:pathLst>
          </a:custGeom>
          <a:blipFill>
            <a:blip r:embed="rId3"/>
            <a:stretch>
              <a:fillRect b="-36375"/>
            </a:stretch>
          </a:blipFill>
        </p:spPr>
        <p:txBody>
          <a:bodyPr/>
          <a:lstStyle/>
          <a:p>
            <a:endParaRPr lang="en-CA" sz="1200"/>
          </a:p>
        </p:txBody>
      </p:sp>
      <p:sp>
        <p:nvSpPr>
          <p:cNvPr id="20" name="TextBox 19">
            <a:extLst>
              <a:ext uri="{FF2B5EF4-FFF2-40B4-BE49-F238E27FC236}">
                <a16:creationId xmlns:a16="http://schemas.microsoft.com/office/drawing/2014/main" id="{1C6EA298-BCBC-894F-FA50-A5A07C0B90A4}"/>
              </a:ext>
            </a:extLst>
          </p:cNvPr>
          <p:cNvSpPr txBox="1"/>
          <p:nvPr/>
        </p:nvSpPr>
        <p:spPr>
          <a:xfrm>
            <a:off x="7977369" y="2361467"/>
            <a:ext cx="2419510" cy="1169551"/>
          </a:xfrm>
          <a:prstGeom prst="rect">
            <a:avLst/>
          </a:prstGeom>
          <a:noFill/>
        </p:spPr>
        <p:txBody>
          <a:bodyPr wrap="square" rtlCol="0">
            <a:spAutoFit/>
          </a:bodyPr>
          <a:lstStyle/>
          <a:p>
            <a:pPr algn="ctr"/>
            <a:endParaRPr lang="en-CA" sz="1600" dirty="0"/>
          </a:p>
          <a:p>
            <a:pPr algn="ctr"/>
            <a:r>
              <a:rPr lang="en-CA" b="1" i="1" dirty="0"/>
              <a:t>Diesel dependency is not an “if” problem, </a:t>
            </a:r>
          </a:p>
          <a:p>
            <a:pPr algn="ctr"/>
            <a:r>
              <a:rPr lang="en-CA" b="1" i="1" dirty="0"/>
              <a:t>it’s a “when” problem</a:t>
            </a:r>
          </a:p>
        </p:txBody>
      </p:sp>
      <p:sp>
        <p:nvSpPr>
          <p:cNvPr id="22" name="TextBox 21">
            <a:extLst>
              <a:ext uri="{FF2B5EF4-FFF2-40B4-BE49-F238E27FC236}">
                <a16:creationId xmlns:a16="http://schemas.microsoft.com/office/drawing/2014/main" id="{46E79830-2E4E-9FCC-5BE1-32CF6899B5F7}"/>
              </a:ext>
            </a:extLst>
          </p:cNvPr>
          <p:cNvSpPr txBox="1"/>
          <p:nvPr/>
        </p:nvSpPr>
        <p:spPr>
          <a:xfrm>
            <a:off x="7445501" y="4086737"/>
            <a:ext cx="3372226" cy="1169551"/>
          </a:xfrm>
          <a:prstGeom prst="rect">
            <a:avLst/>
          </a:prstGeom>
          <a:noFill/>
        </p:spPr>
        <p:txBody>
          <a:bodyPr wrap="square" rtlCol="0">
            <a:spAutoFit/>
          </a:bodyPr>
          <a:lstStyle/>
          <a:p>
            <a:pPr algn="ctr"/>
            <a:endParaRPr lang="en-CA" sz="1600" dirty="0"/>
          </a:p>
          <a:p>
            <a:pPr algn="ctr"/>
            <a:r>
              <a:rPr lang="en-CA" sz="1800" dirty="0" err="1">
                <a:effectLst/>
                <a:latin typeface="Gadugi" panose="020B0502040204020203" pitchFamily="34" charset="0"/>
                <a:ea typeface="Calibri" panose="020F0502020204030204" pitchFamily="34" charset="0"/>
                <a:cs typeface="Gadugi" panose="020B0502040204020203" pitchFamily="34" charset="0"/>
              </a:rPr>
              <a:t>ᐅᖅᐊᑐᖃᑦᑕᕐᓂᖅᓱᐊᓗᑐᐃᓐᓇᕐᒥᑦ</a:t>
            </a:r>
            <a:r>
              <a:rPr lang="en-CA" sz="1800" dirty="0">
                <a:effectLst/>
                <a:latin typeface="Calibri" panose="020F0502020204030204" pitchFamily="34" charset="0"/>
                <a:ea typeface="Calibri" panose="020F0502020204030204" pitchFamily="34" charset="0"/>
                <a:cs typeface="Times New Roman" panose="02020603050405020304" pitchFamily="18" charset="0"/>
              </a:rPr>
              <a:t> "</a:t>
            </a:r>
            <a:r>
              <a:rPr lang="en-CA" sz="1800" dirty="0" err="1">
                <a:effectLst/>
                <a:latin typeface="Gadugi" panose="020B0502040204020203" pitchFamily="34" charset="0"/>
                <a:ea typeface="Calibri" panose="020F0502020204030204" pitchFamily="34" charset="0"/>
                <a:cs typeface="Gadugi" panose="020B0502040204020203" pitchFamily="34" charset="0"/>
              </a:rPr>
              <a:t>ᑕᐃᒪᐃᑉᐸᑦ</a:t>
            </a:r>
            <a:r>
              <a:rPr lang="en-CA" sz="1800" dirty="0">
                <a:effectLst/>
                <a:latin typeface="Calibri" panose="020F0502020204030204" pitchFamily="34" charset="0"/>
                <a:ea typeface="Calibri" panose="020F0502020204030204" pitchFamily="34" charset="0"/>
                <a:cs typeface="Times New Roman" panose="02020603050405020304" pitchFamily="18" charset="0"/>
              </a:rPr>
              <a:t>", "</a:t>
            </a:r>
            <a:r>
              <a:rPr lang="en-CA" sz="1800" dirty="0" err="1">
                <a:effectLst/>
                <a:latin typeface="Gadugi" panose="020B0502040204020203" pitchFamily="34" charset="0"/>
                <a:ea typeface="Calibri" panose="020F0502020204030204" pitchFamily="34" charset="0"/>
                <a:cs typeface="Gadugi" panose="020B0502040204020203" pitchFamily="34" charset="0"/>
              </a:rPr>
              <a:t>ᖃᖓᒃᑯᑦ</a:t>
            </a:r>
            <a:r>
              <a:rPr lang="en-CA" sz="1800" dirty="0">
                <a:effectLst/>
                <a:latin typeface="Calibri" panose="020F0502020204030204" pitchFamily="34" charset="0"/>
                <a:ea typeface="Calibri" panose="020F0502020204030204" pitchFamily="34" charset="0"/>
                <a:cs typeface="Times New Roman" panose="02020603050405020304" pitchFamily="18" charset="0"/>
              </a:rPr>
              <a:t>" </a:t>
            </a:r>
            <a:r>
              <a:rPr lang="en-CA" sz="1800" dirty="0" err="1">
                <a:effectLst/>
                <a:latin typeface="Gadugi" panose="020B0502040204020203" pitchFamily="34" charset="0"/>
                <a:ea typeface="Calibri" panose="020F0502020204030204" pitchFamily="34" charset="0"/>
                <a:cs typeface="Gadugi" panose="020B0502040204020203" pitchFamily="34" charset="0"/>
              </a:rPr>
              <a:t>ᐊᑲᐅᙱᓕᐅᕈᑎᐅᔪᖅ</a:t>
            </a:r>
            <a:endParaRPr lang="iu-Cans-CA" b="1" i="1" dirty="0"/>
          </a:p>
        </p:txBody>
      </p:sp>
      <p:grpSp>
        <p:nvGrpSpPr>
          <p:cNvPr id="27" name="Group 26">
            <a:extLst>
              <a:ext uri="{FF2B5EF4-FFF2-40B4-BE49-F238E27FC236}">
                <a16:creationId xmlns:a16="http://schemas.microsoft.com/office/drawing/2014/main" id="{5BDD35EC-DAA1-8AB6-E9AD-8B63213B99C9}"/>
              </a:ext>
            </a:extLst>
          </p:cNvPr>
          <p:cNvGrpSpPr/>
          <p:nvPr/>
        </p:nvGrpSpPr>
        <p:grpSpPr>
          <a:xfrm>
            <a:off x="1181841" y="1879526"/>
            <a:ext cx="4971089" cy="4255764"/>
            <a:chOff x="1448843" y="2072566"/>
            <a:chExt cx="4971089" cy="4255764"/>
          </a:xfrm>
        </p:grpSpPr>
        <p:sp>
          <p:nvSpPr>
            <p:cNvPr id="2" name="Arc 1">
              <a:extLst>
                <a:ext uri="{FF2B5EF4-FFF2-40B4-BE49-F238E27FC236}">
                  <a16:creationId xmlns:a16="http://schemas.microsoft.com/office/drawing/2014/main" id="{1E571CE7-F8E9-D128-BE5F-329AFAE9ED25}"/>
                </a:ext>
              </a:extLst>
            </p:cNvPr>
            <p:cNvSpPr/>
            <p:nvPr/>
          </p:nvSpPr>
          <p:spPr>
            <a:xfrm rot="13339259">
              <a:off x="2093992" y="2084206"/>
              <a:ext cx="4325940" cy="3895273"/>
            </a:xfrm>
            <a:prstGeom prst="arc">
              <a:avLst>
                <a:gd name="adj1" fmla="val 16717473"/>
                <a:gd name="adj2" fmla="val 210391"/>
              </a:avLst>
            </a:prstGeom>
            <a:ln w="6032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grpSp>
          <p:nvGrpSpPr>
            <p:cNvPr id="23" name="Group 22">
              <a:extLst>
                <a:ext uri="{FF2B5EF4-FFF2-40B4-BE49-F238E27FC236}">
                  <a16:creationId xmlns:a16="http://schemas.microsoft.com/office/drawing/2014/main" id="{77F5D7EF-48EF-4120-9D24-721CAECF1872}"/>
                </a:ext>
              </a:extLst>
            </p:cNvPr>
            <p:cNvGrpSpPr/>
            <p:nvPr/>
          </p:nvGrpSpPr>
          <p:grpSpPr>
            <a:xfrm>
              <a:off x="1448843" y="2072566"/>
              <a:ext cx="3624334" cy="4255764"/>
              <a:chOff x="878201" y="2038839"/>
              <a:chExt cx="3624334" cy="4255764"/>
            </a:xfrm>
          </p:grpSpPr>
          <p:sp>
            <p:nvSpPr>
              <p:cNvPr id="4" name="Rectangle 3">
                <a:extLst>
                  <a:ext uri="{FF2B5EF4-FFF2-40B4-BE49-F238E27FC236}">
                    <a16:creationId xmlns:a16="http://schemas.microsoft.com/office/drawing/2014/main" id="{FF57A800-9F2A-C3D6-428B-D1FA87C82494}"/>
                  </a:ext>
                </a:extLst>
              </p:cNvPr>
              <p:cNvSpPr/>
              <p:nvPr/>
            </p:nvSpPr>
            <p:spPr>
              <a:xfrm rot="2691423">
                <a:off x="2064362" y="2529895"/>
                <a:ext cx="387708" cy="141329"/>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 name="Rectangle 4">
                <a:extLst>
                  <a:ext uri="{FF2B5EF4-FFF2-40B4-BE49-F238E27FC236}">
                    <a16:creationId xmlns:a16="http://schemas.microsoft.com/office/drawing/2014/main" id="{EBA472CF-EA7E-18A0-7FD7-8674226F63D6}"/>
                  </a:ext>
                </a:extLst>
              </p:cNvPr>
              <p:cNvSpPr/>
              <p:nvPr/>
            </p:nvSpPr>
            <p:spPr>
              <a:xfrm>
                <a:off x="1596321" y="3755663"/>
                <a:ext cx="366619" cy="141329"/>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 name="Rectangle 7">
                <a:extLst>
                  <a:ext uri="{FF2B5EF4-FFF2-40B4-BE49-F238E27FC236}">
                    <a16:creationId xmlns:a16="http://schemas.microsoft.com/office/drawing/2014/main" id="{C30171AA-6CBB-26F2-CF87-581BE239DD1D}"/>
                  </a:ext>
                </a:extLst>
              </p:cNvPr>
              <p:cNvSpPr/>
              <p:nvPr/>
            </p:nvSpPr>
            <p:spPr>
              <a:xfrm rot="19201638">
                <a:off x="2078518" y="4988899"/>
                <a:ext cx="366619" cy="141329"/>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 name="TextBox 9">
                <a:extLst>
                  <a:ext uri="{FF2B5EF4-FFF2-40B4-BE49-F238E27FC236}">
                    <a16:creationId xmlns:a16="http://schemas.microsoft.com/office/drawing/2014/main" id="{C73D7957-63A3-4510-98C0-D005B36F6354}"/>
                  </a:ext>
                </a:extLst>
              </p:cNvPr>
              <p:cNvSpPr txBox="1"/>
              <p:nvPr/>
            </p:nvSpPr>
            <p:spPr>
              <a:xfrm>
                <a:off x="2479425" y="2065654"/>
                <a:ext cx="617220" cy="769441"/>
              </a:xfrm>
              <a:prstGeom prst="rect">
                <a:avLst/>
              </a:prstGeom>
              <a:noFill/>
            </p:spPr>
            <p:txBody>
              <a:bodyPr wrap="square" rtlCol="0">
                <a:spAutoFit/>
              </a:bodyPr>
              <a:lstStyle/>
              <a:p>
                <a:r>
                  <a:rPr lang="en-CA" sz="4400" b="1" dirty="0"/>
                  <a:t>F</a:t>
                </a:r>
              </a:p>
            </p:txBody>
          </p:sp>
          <p:sp>
            <p:nvSpPr>
              <p:cNvPr id="12" name="TextBox 11">
                <a:extLst>
                  <a:ext uri="{FF2B5EF4-FFF2-40B4-BE49-F238E27FC236}">
                    <a16:creationId xmlns:a16="http://schemas.microsoft.com/office/drawing/2014/main" id="{AA5E4B82-5603-D9D2-B8DB-7A2C00077810}"/>
                  </a:ext>
                </a:extLst>
              </p:cNvPr>
              <p:cNvSpPr txBox="1"/>
              <p:nvPr/>
            </p:nvSpPr>
            <p:spPr>
              <a:xfrm>
                <a:off x="2479425" y="4502926"/>
                <a:ext cx="617220" cy="769441"/>
              </a:xfrm>
              <a:prstGeom prst="rect">
                <a:avLst/>
              </a:prstGeom>
              <a:noFill/>
            </p:spPr>
            <p:txBody>
              <a:bodyPr wrap="square" rtlCol="0">
                <a:spAutoFit/>
              </a:bodyPr>
              <a:lstStyle/>
              <a:p>
                <a:r>
                  <a:rPr lang="en-CA" sz="4400" b="1" dirty="0"/>
                  <a:t>E</a:t>
                </a:r>
              </a:p>
            </p:txBody>
          </p:sp>
          <p:sp>
            <p:nvSpPr>
              <p:cNvPr id="16" name="Oval 15">
                <a:extLst>
                  <a:ext uri="{FF2B5EF4-FFF2-40B4-BE49-F238E27FC236}">
                    <a16:creationId xmlns:a16="http://schemas.microsoft.com/office/drawing/2014/main" id="{27F5FD49-1133-5DE0-6982-290111821C8E}"/>
                  </a:ext>
                </a:extLst>
              </p:cNvPr>
              <p:cNvSpPr/>
              <p:nvPr/>
            </p:nvSpPr>
            <p:spPr>
              <a:xfrm>
                <a:off x="3373706" y="4833059"/>
                <a:ext cx="231306" cy="226504"/>
              </a:xfrm>
              <a:prstGeom prst="ellipse">
                <a:avLst/>
              </a:prstGeom>
              <a:solidFill>
                <a:srgbClr val="F8931F"/>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7" name="Isosceles Triangle 16">
                <a:extLst>
                  <a:ext uri="{FF2B5EF4-FFF2-40B4-BE49-F238E27FC236}">
                    <a16:creationId xmlns:a16="http://schemas.microsoft.com/office/drawing/2014/main" id="{D0277340-8EE1-7C80-0E91-115C7455959B}"/>
                  </a:ext>
                </a:extLst>
              </p:cNvPr>
              <p:cNvSpPr/>
              <p:nvPr/>
            </p:nvSpPr>
            <p:spPr>
              <a:xfrm rot="15698945">
                <a:off x="2601224" y="3179428"/>
                <a:ext cx="100763" cy="1538962"/>
              </a:xfrm>
              <a:prstGeom prst="triangle">
                <a:avLst/>
              </a:prstGeom>
              <a:gradFill flip="none" rotWithShape="1">
                <a:gsLst>
                  <a:gs pos="49000">
                    <a:srgbClr val="C00000"/>
                  </a:gs>
                  <a:gs pos="96000">
                    <a:srgbClr val="FF0000"/>
                  </a:gs>
                </a:gsLst>
                <a:path path="rect">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 name="Oval 12">
                <a:extLst>
                  <a:ext uri="{FF2B5EF4-FFF2-40B4-BE49-F238E27FC236}">
                    <a16:creationId xmlns:a16="http://schemas.microsoft.com/office/drawing/2014/main" id="{4C7D483B-5925-6860-B6AD-C7E95E62E3D1}"/>
                  </a:ext>
                </a:extLst>
              </p:cNvPr>
              <p:cNvSpPr/>
              <p:nvPr/>
            </p:nvSpPr>
            <p:spPr>
              <a:xfrm>
                <a:off x="3258053" y="3599679"/>
                <a:ext cx="462612" cy="461963"/>
              </a:xfrm>
              <a:prstGeom prst="ellipse">
                <a:avLst/>
              </a:prstGeom>
              <a:gradFill flip="none" rotWithShape="1">
                <a:gsLst>
                  <a:gs pos="0">
                    <a:schemeClr val="tx1">
                      <a:lumMod val="85000"/>
                      <a:lumOff val="15000"/>
                    </a:schemeClr>
                  </a:gs>
                  <a:gs pos="0">
                    <a:schemeClr val="tx1">
                      <a:lumMod val="65000"/>
                      <a:lumOff val="35000"/>
                    </a:schemeClr>
                  </a:gs>
                  <a:gs pos="88000">
                    <a:schemeClr val="tx1"/>
                  </a:gs>
                </a:gsLst>
                <a:path path="circle">
                  <a:fillToRect l="50000" t="50000" r="50000" b="50000"/>
                </a:path>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8" name="TextBox 17">
                <a:extLst>
                  <a:ext uri="{FF2B5EF4-FFF2-40B4-BE49-F238E27FC236}">
                    <a16:creationId xmlns:a16="http://schemas.microsoft.com/office/drawing/2014/main" id="{8C047C4B-F385-C4BB-808B-06EEC132CFCF}"/>
                  </a:ext>
                </a:extLst>
              </p:cNvPr>
              <p:cNvSpPr txBox="1"/>
              <p:nvPr/>
            </p:nvSpPr>
            <p:spPr>
              <a:xfrm>
                <a:off x="878201" y="3817015"/>
                <a:ext cx="696683" cy="369332"/>
              </a:xfrm>
              <a:prstGeom prst="rect">
                <a:avLst/>
              </a:prstGeom>
              <a:noFill/>
            </p:spPr>
            <p:txBody>
              <a:bodyPr wrap="square" rtlCol="0">
                <a:spAutoFit/>
              </a:bodyPr>
              <a:lstStyle/>
              <a:p>
                <a:r>
                  <a:rPr lang="en-CA" dirty="0"/>
                  <a:t>2023</a:t>
                </a:r>
              </a:p>
            </p:txBody>
          </p:sp>
          <p:sp>
            <p:nvSpPr>
              <p:cNvPr id="19" name="TextBox 18">
                <a:extLst>
                  <a:ext uri="{FF2B5EF4-FFF2-40B4-BE49-F238E27FC236}">
                    <a16:creationId xmlns:a16="http://schemas.microsoft.com/office/drawing/2014/main" id="{1B074E15-A4F9-23C5-24AA-B7C16B4F9BBA}"/>
                  </a:ext>
                </a:extLst>
              </p:cNvPr>
              <p:cNvSpPr txBox="1"/>
              <p:nvPr/>
            </p:nvSpPr>
            <p:spPr>
              <a:xfrm>
                <a:off x="1994784" y="5700837"/>
                <a:ext cx="2173321" cy="307777"/>
              </a:xfrm>
              <a:prstGeom prst="rect">
                <a:avLst/>
              </a:prstGeom>
              <a:noFill/>
            </p:spPr>
            <p:txBody>
              <a:bodyPr wrap="square" rtlCol="0">
                <a:spAutoFit/>
              </a:bodyPr>
              <a:lstStyle/>
              <a:p>
                <a:r>
                  <a:rPr lang="en-CA" sz="1400" b="1" u="sng" dirty="0"/>
                  <a:t>World Oil Reserves</a:t>
                </a:r>
              </a:p>
            </p:txBody>
          </p:sp>
          <p:grpSp>
            <p:nvGrpSpPr>
              <p:cNvPr id="29" name="Group 28">
                <a:extLst>
                  <a:ext uri="{FF2B5EF4-FFF2-40B4-BE49-F238E27FC236}">
                    <a16:creationId xmlns:a16="http://schemas.microsoft.com/office/drawing/2014/main" id="{8830C374-D0B0-5E9C-F22B-9533DBEA6082}"/>
                  </a:ext>
                </a:extLst>
              </p:cNvPr>
              <p:cNvGrpSpPr/>
              <p:nvPr/>
            </p:nvGrpSpPr>
            <p:grpSpPr>
              <a:xfrm>
                <a:off x="3258053" y="2289476"/>
                <a:ext cx="370460" cy="423863"/>
                <a:chOff x="8694915" y="2670053"/>
                <a:chExt cx="370460" cy="423863"/>
              </a:xfrm>
            </p:grpSpPr>
            <p:sp>
              <p:nvSpPr>
                <p:cNvPr id="24" name="Freeform: Shape 23">
                  <a:extLst>
                    <a:ext uri="{FF2B5EF4-FFF2-40B4-BE49-F238E27FC236}">
                      <a16:creationId xmlns:a16="http://schemas.microsoft.com/office/drawing/2014/main" id="{768492F4-9E02-CF75-E6A3-24B9997483E9}"/>
                    </a:ext>
                  </a:extLst>
                </p:cNvPr>
                <p:cNvSpPr/>
                <p:nvPr/>
              </p:nvSpPr>
              <p:spPr>
                <a:xfrm>
                  <a:off x="8694915" y="2670053"/>
                  <a:ext cx="330994" cy="423863"/>
                </a:xfrm>
                <a:custGeom>
                  <a:avLst/>
                  <a:gdLst>
                    <a:gd name="connsiteX0" fmla="*/ 0 w 330994"/>
                    <a:gd name="connsiteY0" fmla="*/ 423863 h 423863"/>
                    <a:gd name="connsiteX1" fmla="*/ 0 w 330994"/>
                    <a:gd name="connsiteY1" fmla="*/ 352425 h 423863"/>
                    <a:gd name="connsiteX2" fmla="*/ 45244 w 330994"/>
                    <a:gd name="connsiteY2" fmla="*/ 307181 h 423863"/>
                    <a:gd name="connsiteX3" fmla="*/ 45244 w 330994"/>
                    <a:gd name="connsiteY3" fmla="*/ 0 h 423863"/>
                    <a:gd name="connsiteX4" fmla="*/ 283369 w 330994"/>
                    <a:gd name="connsiteY4" fmla="*/ 0 h 423863"/>
                    <a:gd name="connsiteX5" fmla="*/ 283369 w 330994"/>
                    <a:gd name="connsiteY5" fmla="*/ 307181 h 423863"/>
                    <a:gd name="connsiteX6" fmla="*/ 330994 w 330994"/>
                    <a:gd name="connsiteY6" fmla="*/ 364331 h 423863"/>
                    <a:gd name="connsiteX7" fmla="*/ 330994 w 330994"/>
                    <a:gd name="connsiteY7" fmla="*/ 423863 h 423863"/>
                    <a:gd name="connsiteX8" fmla="*/ 0 w 330994"/>
                    <a:gd name="connsiteY8" fmla="*/ 423863 h 423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0994" h="423863">
                      <a:moveTo>
                        <a:pt x="0" y="423863"/>
                      </a:moveTo>
                      <a:lnTo>
                        <a:pt x="0" y="352425"/>
                      </a:lnTo>
                      <a:lnTo>
                        <a:pt x="45244" y="307181"/>
                      </a:lnTo>
                      <a:lnTo>
                        <a:pt x="45244" y="0"/>
                      </a:lnTo>
                      <a:lnTo>
                        <a:pt x="283369" y="0"/>
                      </a:lnTo>
                      <a:lnTo>
                        <a:pt x="283369" y="307181"/>
                      </a:lnTo>
                      <a:lnTo>
                        <a:pt x="330994" y="364331"/>
                      </a:lnTo>
                      <a:lnTo>
                        <a:pt x="330994" y="423863"/>
                      </a:lnTo>
                      <a:lnTo>
                        <a:pt x="0" y="423863"/>
                      </a:lnTo>
                      <a:close/>
                    </a:path>
                  </a:pathLst>
                </a:custGeom>
                <a:noFill/>
                <a:ln w="254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5" name="Rectangle 24">
                  <a:extLst>
                    <a:ext uri="{FF2B5EF4-FFF2-40B4-BE49-F238E27FC236}">
                      <a16:creationId xmlns:a16="http://schemas.microsoft.com/office/drawing/2014/main" id="{181979A5-9723-A6AE-090F-6932019EEF89}"/>
                    </a:ext>
                  </a:extLst>
                </p:cNvPr>
                <p:cNvSpPr/>
                <p:nvPr/>
              </p:nvSpPr>
              <p:spPr>
                <a:xfrm>
                  <a:off x="8771114" y="2803093"/>
                  <a:ext cx="178595" cy="171197"/>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6" name="Rectangle 25">
                  <a:extLst>
                    <a:ext uri="{FF2B5EF4-FFF2-40B4-BE49-F238E27FC236}">
                      <a16:creationId xmlns:a16="http://schemas.microsoft.com/office/drawing/2014/main" id="{C103F44B-7E80-EB8A-4E60-7A8C3CA5C722}"/>
                    </a:ext>
                  </a:extLst>
                </p:cNvPr>
                <p:cNvSpPr/>
                <p:nvPr/>
              </p:nvSpPr>
              <p:spPr>
                <a:xfrm>
                  <a:off x="8779669" y="2872131"/>
                  <a:ext cx="161926" cy="95932"/>
                </a:xfrm>
                <a:prstGeom prst="rect">
                  <a:avLst/>
                </a:prstGeom>
                <a:solidFill>
                  <a:srgbClr val="F8931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8" name="Freeform: Shape 27">
                  <a:extLst>
                    <a:ext uri="{FF2B5EF4-FFF2-40B4-BE49-F238E27FC236}">
                      <a16:creationId xmlns:a16="http://schemas.microsoft.com/office/drawing/2014/main" id="{69B4149A-E58B-98EB-1643-10DB7FF4355A}"/>
                    </a:ext>
                  </a:extLst>
                </p:cNvPr>
                <p:cNvSpPr/>
                <p:nvPr/>
              </p:nvSpPr>
              <p:spPr>
                <a:xfrm>
                  <a:off x="8984412" y="2710998"/>
                  <a:ext cx="80963" cy="278606"/>
                </a:xfrm>
                <a:custGeom>
                  <a:avLst/>
                  <a:gdLst>
                    <a:gd name="connsiteX0" fmla="*/ 0 w 80963"/>
                    <a:gd name="connsiteY0" fmla="*/ 114300 h 278606"/>
                    <a:gd name="connsiteX1" fmla="*/ 33338 w 80963"/>
                    <a:gd name="connsiteY1" fmla="*/ 257175 h 278606"/>
                    <a:gd name="connsiteX2" fmla="*/ 38100 w 80963"/>
                    <a:gd name="connsiteY2" fmla="*/ 266700 h 278606"/>
                    <a:gd name="connsiteX3" fmla="*/ 45244 w 80963"/>
                    <a:gd name="connsiteY3" fmla="*/ 276225 h 278606"/>
                    <a:gd name="connsiteX4" fmla="*/ 64294 w 80963"/>
                    <a:gd name="connsiteY4" fmla="*/ 278606 h 278606"/>
                    <a:gd name="connsiteX5" fmla="*/ 73819 w 80963"/>
                    <a:gd name="connsiteY5" fmla="*/ 271462 h 278606"/>
                    <a:gd name="connsiteX6" fmla="*/ 80963 w 80963"/>
                    <a:gd name="connsiteY6" fmla="*/ 247650 h 278606"/>
                    <a:gd name="connsiteX7" fmla="*/ 76200 w 80963"/>
                    <a:gd name="connsiteY7" fmla="*/ 204787 h 278606"/>
                    <a:gd name="connsiteX8" fmla="*/ 76200 w 80963"/>
                    <a:gd name="connsiteY8" fmla="*/ 164306 h 278606"/>
                    <a:gd name="connsiteX9" fmla="*/ 76200 w 80963"/>
                    <a:gd name="connsiteY9" fmla="*/ 133350 h 278606"/>
                    <a:gd name="connsiteX10" fmla="*/ 76200 w 80963"/>
                    <a:gd name="connsiteY10" fmla="*/ 100012 h 278606"/>
                    <a:gd name="connsiteX11" fmla="*/ 73819 w 80963"/>
                    <a:gd name="connsiteY11" fmla="*/ 69056 h 278606"/>
                    <a:gd name="connsiteX12" fmla="*/ 61913 w 80963"/>
                    <a:gd name="connsiteY12" fmla="*/ 52387 h 278606"/>
                    <a:gd name="connsiteX13" fmla="*/ 40482 w 80963"/>
                    <a:gd name="connsiteY13" fmla="*/ 21431 h 278606"/>
                    <a:gd name="connsiteX14" fmla="*/ 33338 w 80963"/>
                    <a:gd name="connsiteY14" fmla="*/ 0 h 278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0963" h="278606">
                      <a:moveTo>
                        <a:pt x="0" y="114300"/>
                      </a:moveTo>
                      <a:lnTo>
                        <a:pt x="33338" y="257175"/>
                      </a:lnTo>
                      <a:lnTo>
                        <a:pt x="38100" y="266700"/>
                      </a:lnTo>
                      <a:lnTo>
                        <a:pt x="45244" y="276225"/>
                      </a:lnTo>
                      <a:lnTo>
                        <a:pt x="64294" y="278606"/>
                      </a:lnTo>
                      <a:lnTo>
                        <a:pt x="73819" y="271462"/>
                      </a:lnTo>
                      <a:lnTo>
                        <a:pt x="80963" y="247650"/>
                      </a:lnTo>
                      <a:lnTo>
                        <a:pt x="76200" y="204787"/>
                      </a:lnTo>
                      <a:lnTo>
                        <a:pt x="76200" y="164306"/>
                      </a:lnTo>
                      <a:lnTo>
                        <a:pt x="76200" y="133350"/>
                      </a:lnTo>
                      <a:lnTo>
                        <a:pt x="76200" y="100012"/>
                      </a:lnTo>
                      <a:lnTo>
                        <a:pt x="73819" y="69056"/>
                      </a:lnTo>
                      <a:lnTo>
                        <a:pt x="61913" y="52387"/>
                      </a:lnTo>
                      <a:lnTo>
                        <a:pt x="40482" y="21431"/>
                      </a:lnTo>
                      <a:lnTo>
                        <a:pt x="33338" y="0"/>
                      </a:lnTo>
                    </a:path>
                  </a:pathLst>
                </a:cu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grpSp>
          <p:sp>
            <p:nvSpPr>
              <p:cNvPr id="11" name="TextBox 10">
                <a:extLst>
                  <a:ext uri="{FF2B5EF4-FFF2-40B4-BE49-F238E27FC236}">
                    <a16:creationId xmlns:a16="http://schemas.microsoft.com/office/drawing/2014/main" id="{79FAA6A1-3F04-2869-B2AC-211EFF08297A}"/>
                  </a:ext>
                </a:extLst>
              </p:cNvPr>
              <p:cNvSpPr txBox="1"/>
              <p:nvPr/>
            </p:nvSpPr>
            <p:spPr>
              <a:xfrm>
                <a:off x="2694671" y="2764784"/>
                <a:ext cx="1537278" cy="369332"/>
              </a:xfrm>
              <a:prstGeom prst="rect">
                <a:avLst/>
              </a:prstGeom>
              <a:noFill/>
            </p:spPr>
            <p:txBody>
              <a:bodyPr wrap="square" rtlCol="0">
                <a:spAutoFit/>
              </a:bodyPr>
              <a:lstStyle/>
              <a:p>
                <a:pPr algn="ctr"/>
                <a:r>
                  <a:rPr lang="en-CA" sz="900" dirty="0"/>
                  <a:t>3 trillion barrels</a:t>
                </a:r>
              </a:p>
              <a:p>
                <a:pPr algn="ctr"/>
                <a:r>
                  <a:rPr lang="en-CA" sz="900" dirty="0"/>
                  <a:t>3 </a:t>
                </a:r>
                <a:r>
                  <a:rPr lang="en-CA" sz="900" dirty="0" err="1"/>
                  <a:t>ᑐᕆᓕᐊᓐ</a:t>
                </a:r>
                <a:r>
                  <a:rPr lang="en-CA" sz="900" dirty="0"/>
                  <a:t> </a:t>
                </a:r>
                <a:r>
                  <a:rPr lang="en-CA" sz="900" dirty="0" err="1"/>
                  <a:t>ᖃᑦᑕᐅᔭᐃᑦ</a:t>
                </a:r>
                <a:endParaRPr lang="en-CA" sz="900" dirty="0"/>
              </a:p>
            </p:txBody>
          </p:sp>
          <p:sp>
            <p:nvSpPr>
              <p:cNvPr id="14" name="TextBox 13">
                <a:extLst>
                  <a:ext uri="{FF2B5EF4-FFF2-40B4-BE49-F238E27FC236}">
                    <a16:creationId xmlns:a16="http://schemas.microsoft.com/office/drawing/2014/main" id="{FF829465-DD86-F5CC-B6FC-5050B79B1EF1}"/>
                  </a:ext>
                </a:extLst>
              </p:cNvPr>
              <p:cNvSpPr txBox="1"/>
              <p:nvPr/>
            </p:nvSpPr>
            <p:spPr>
              <a:xfrm>
                <a:off x="1557100" y="2038839"/>
                <a:ext cx="696683" cy="369332"/>
              </a:xfrm>
              <a:prstGeom prst="rect">
                <a:avLst/>
              </a:prstGeom>
              <a:noFill/>
            </p:spPr>
            <p:txBody>
              <a:bodyPr wrap="square" rtlCol="0">
                <a:spAutoFit/>
              </a:bodyPr>
              <a:lstStyle/>
              <a:p>
                <a:r>
                  <a:rPr lang="en-CA" dirty="0"/>
                  <a:t>1857</a:t>
                </a:r>
              </a:p>
            </p:txBody>
          </p:sp>
          <p:sp>
            <p:nvSpPr>
              <p:cNvPr id="15" name="TextBox 14">
                <a:extLst>
                  <a:ext uri="{FF2B5EF4-FFF2-40B4-BE49-F238E27FC236}">
                    <a16:creationId xmlns:a16="http://schemas.microsoft.com/office/drawing/2014/main" id="{E9E0DF85-4E23-50AF-8DB6-3204ADC65556}"/>
                  </a:ext>
                </a:extLst>
              </p:cNvPr>
              <p:cNvSpPr txBox="1"/>
              <p:nvPr/>
            </p:nvSpPr>
            <p:spPr>
              <a:xfrm>
                <a:off x="1073535" y="5986826"/>
                <a:ext cx="3429000" cy="307777"/>
              </a:xfrm>
              <a:prstGeom prst="rect">
                <a:avLst/>
              </a:prstGeom>
              <a:noFill/>
            </p:spPr>
            <p:txBody>
              <a:bodyPr wrap="square" rtlCol="0">
                <a:spAutoFit/>
              </a:bodyPr>
              <a:lstStyle/>
              <a:p>
                <a:pPr algn="ctr"/>
                <a:r>
                  <a:rPr lang="en-CA" sz="1400" b="1" u="sng" dirty="0" err="1"/>
                  <a:t>ᓄᓇᕐᔪᐊᕐᒥ</a:t>
                </a:r>
                <a:r>
                  <a:rPr lang="en-CA" sz="1400" b="1" u="sng" dirty="0"/>
                  <a:t> </a:t>
                </a:r>
                <a:r>
                  <a:rPr lang="en-CA" sz="1400" b="1" u="sng" dirty="0" err="1"/>
                  <a:t>ᐅᖅᓱᖅᑎᕈᑏᑦ</a:t>
                </a:r>
                <a:endParaRPr lang="iu-Cans-CA" sz="1400" b="1" u="sng" dirty="0"/>
              </a:p>
            </p:txBody>
          </p:sp>
          <p:sp>
            <p:nvSpPr>
              <p:cNvPr id="9" name="Isosceles Triangle 8">
                <a:extLst>
                  <a:ext uri="{FF2B5EF4-FFF2-40B4-BE49-F238E27FC236}">
                    <a16:creationId xmlns:a16="http://schemas.microsoft.com/office/drawing/2014/main" id="{471F789B-6C5B-8BED-EDEB-A77A49923639}"/>
                  </a:ext>
                </a:extLst>
              </p:cNvPr>
              <p:cNvSpPr/>
              <p:nvPr/>
            </p:nvSpPr>
            <p:spPr>
              <a:xfrm rot="18308793">
                <a:off x="2602596" y="2507631"/>
                <a:ext cx="100763" cy="1538962"/>
              </a:xfrm>
              <a:prstGeom prst="triangle">
                <a:avLst/>
              </a:prstGeom>
              <a:noFill/>
              <a:ln>
                <a:solidFill>
                  <a:schemeClr val="tx1">
                    <a:lumMod val="65000"/>
                    <a:lumOff val="3500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grpSp>
      </p:grpSp>
      <p:sp>
        <p:nvSpPr>
          <p:cNvPr id="31" name="TextBox 30">
            <a:extLst>
              <a:ext uri="{FF2B5EF4-FFF2-40B4-BE49-F238E27FC236}">
                <a16:creationId xmlns:a16="http://schemas.microsoft.com/office/drawing/2014/main" id="{A6B4D905-F558-FDFE-707B-CCAFD8E8FA55}"/>
              </a:ext>
            </a:extLst>
          </p:cNvPr>
          <p:cNvSpPr txBox="1"/>
          <p:nvPr/>
        </p:nvSpPr>
        <p:spPr>
          <a:xfrm>
            <a:off x="1494117" y="2415371"/>
            <a:ext cx="696683" cy="369332"/>
          </a:xfrm>
          <a:prstGeom prst="rect">
            <a:avLst/>
          </a:prstGeom>
          <a:noFill/>
        </p:spPr>
        <p:txBody>
          <a:bodyPr wrap="square" rtlCol="0">
            <a:spAutoFit/>
          </a:bodyPr>
          <a:lstStyle/>
          <a:p>
            <a:r>
              <a:rPr lang="en-CA" dirty="0"/>
              <a:t>1970</a:t>
            </a:r>
          </a:p>
        </p:txBody>
      </p:sp>
    </p:spTree>
    <p:extLst>
      <p:ext uri="{BB962C8B-B14F-4D97-AF65-F5344CB8AC3E}">
        <p14:creationId xmlns:p14="http://schemas.microsoft.com/office/powerpoint/2010/main" val="35784345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727D0D3-92F7-747E-C7CB-D484276F5DE3}"/>
              </a:ext>
            </a:extLst>
          </p:cNvPr>
          <p:cNvSpPr txBox="1"/>
          <p:nvPr/>
        </p:nvSpPr>
        <p:spPr>
          <a:xfrm>
            <a:off x="194513" y="252926"/>
            <a:ext cx="6945746" cy="1446550"/>
          </a:xfrm>
          <a:prstGeom prst="rect">
            <a:avLst/>
          </a:prstGeom>
          <a:noFill/>
        </p:spPr>
        <p:txBody>
          <a:bodyPr wrap="square" rtlCol="0">
            <a:spAutoFit/>
          </a:bodyPr>
          <a:lstStyle/>
          <a:p>
            <a:r>
              <a:rPr lang="en-CA" sz="2800" b="1" dirty="0" err="1"/>
              <a:t>ᒫᓐᓇ</a:t>
            </a:r>
            <a:r>
              <a:rPr lang="en-CA" sz="2800" b="1" dirty="0"/>
              <a:t> </a:t>
            </a:r>
            <a:r>
              <a:rPr lang="en-CA" sz="2800" b="1" dirty="0" err="1"/>
              <a:t>ᖃᓄᐃᓕᖓᓕᖅᑲ</a:t>
            </a:r>
            <a:r>
              <a:rPr lang="en-CA" sz="2800" b="1" dirty="0"/>
              <a:t>?</a:t>
            </a:r>
          </a:p>
          <a:p>
            <a:r>
              <a:rPr lang="en-US" sz="2800" b="1" dirty="0"/>
              <a:t>What is the Current State?</a:t>
            </a:r>
          </a:p>
          <a:p>
            <a:pPr algn="r"/>
            <a:endParaRPr lang="en-US" sz="3200" b="1" dirty="0"/>
          </a:p>
        </p:txBody>
      </p:sp>
      <p:sp>
        <p:nvSpPr>
          <p:cNvPr id="6" name="Freeform 2">
            <a:extLst>
              <a:ext uri="{FF2B5EF4-FFF2-40B4-BE49-F238E27FC236}">
                <a16:creationId xmlns:a16="http://schemas.microsoft.com/office/drawing/2014/main" id="{5D8BBDFB-E09B-665C-48E7-8AB6967376D3}"/>
              </a:ext>
            </a:extLst>
          </p:cNvPr>
          <p:cNvSpPr/>
          <p:nvPr/>
        </p:nvSpPr>
        <p:spPr>
          <a:xfrm>
            <a:off x="10867982" y="166280"/>
            <a:ext cx="1041399" cy="567181"/>
          </a:xfrm>
          <a:custGeom>
            <a:avLst/>
            <a:gdLst/>
            <a:ahLst/>
            <a:cxnLst/>
            <a:rect l="l" t="t" r="r" b="b"/>
            <a:pathLst>
              <a:path w="2336003" h="1272267">
                <a:moveTo>
                  <a:pt x="0" y="0"/>
                </a:moveTo>
                <a:lnTo>
                  <a:pt x="2336003" y="0"/>
                </a:lnTo>
                <a:lnTo>
                  <a:pt x="2336003" y="1272267"/>
                </a:lnTo>
                <a:lnTo>
                  <a:pt x="0" y="1272267"/>
                </a:lnTo>
                <a:lnTo>
                  <a:pt x="0" y="0"/>
                </a:lnTo>
                <a:close/>
              </a:path>
            </a:pathLst>
          </a:custGeom>
          <a:blipFill>
            <a:blip r:embed="rId3"/>
            <a:stretch>
              <a:fillRect b="-36375"/>
            </a:stretch>
          </a:blipFill>
        </p:spPr>
        <p:txBody>
          <a:bodyPr/>
          <a:lstStyle/>
          <a:p>
            <a:endParaRPr lang="en-CA" sz="1200"/>
          </a:p>
        </p:txBody>
      </p:sp>
      <p:sp>
        <p:nvSpPr>
          <p:cNvPr id="179" name="Arrow: Right 178">
            <a:extLst>
              <a:ext uri="{FF2B5EF4-FFF2-40B4-BE49-F238E27FC236}">
                <a16:creationId xmlns:a16="http://schemas.microsoft.com/office/drawing/2014/main" id="{304F723A-B280-DD82-C734-41AEE9F8B6F5}"/>
              </a:ext>
            </a:extLst>
          </p:cNvPr>
          <p:cNvSpPr/>
          <p:nvPr/>
        </p:nvSpPr>
        <p:spPr>
          <a:xfrm>
            <a:off x="2751842" y="3003406"/>
            <a:ext cx="523875" cy="228600"/>
          </a:xfrm>
          <a:prstGeom prst="rightArrow">
            <a:avLst/>
          </a:prstGeom>
          <a:solidFill>
            <a:schemeClr val="tx1">
              <a:lumMod val="85000"/>
              <a:lumOff val="1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80" name="Oval 179">
            <a:extLst>
              <a:ext uri="{FF2B5EF4-FFF2-40B4-BE49-F238E27FC236}">
                <a16:creationId xmlns:a16="http://schemas.microsoft.com/office/drawing/2014/main" id="{33B35CF8-1205-474E-AC67-403AEF178904}"/>
              </a:ext>
            </a:extLst>
          </p:cNvPr>
          <p:cNvSpPr/>
          <p:nvPr/>
        </p:nvSpPr>
        <p:spPr>
          <a:xfrm rot="5701691">
            <a:off x="3627805" y="2507206"/>
            <a:ext cx="789686" cy="851824"/>
          </a:xfrm>
          <a:prstGeom prst="ellipse">
            <a:avLst/>
          </a:prstGeom>
          <a:solidFill>
            <a:schemeClr val="bg1">
              <a:lumMod val="95000"/>
            </a:schemeClr>
          </a:solidFill>
          <a:ln>
            <a:solidFill>
              <a:schemeClr val="bg1">
                <a:lumMod val="50000"/>
              </a:schemeClr>
            </a:solidFill>
          </a:ln>
          <a:scene3d>
            <a:camera prst="perspectiveHeroicExtremeLeftFacing">
              <a:rot lat="484689" lon="4492876" rev="181805"/>
            </a:camera>
            <a:lightRig rig="balanced" dir="t"/>
          </a:scene3d>
          <a:sp3d extrusionH="412750" contourW="12700">
            <a:bevelT w="0" h="0"/>
            <a:bevelB w="0" h="0"/>
            <a:extrusionClr>
              <a:schemeClr val="tx1">
                <a:lumMod val="50000"/>
                <a:lumOff val="50000"/>
              </a:schemeClr>
            </a:extrusion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81" name="Oval 180">
            <a:extLst>
              <a:ext uri="{FF2B5EF4-FFF2-40B4-BE49-F238E27FC236}">
                <a16:creationId xmlns:a16="http://schemas.microsoft.com/office/drawing/2014/main" id="{6FFA28F4-305A-69D0-1030-ED2CC93B14D3}"/>
              </a:ext>
            </a:extLst>
          </p:cNvPr>
          <p:cNvSpPr/>
          <p:nvPr/>
        </p:nvSpPr>
        <p:spPr>
          <a:xfrm rot="5701691">
            <a:off x="4319552" y="2558337"/>
            <a:ext cx="789686" cy="851824"/>
          </a:xfrm>
          <a:prstGeom prst="ellipse">
            <a:avLst/>
          </a:prstGeom>
          <a:solidFill>
            <a:schemeClr val="bg1">
              <a:lumMod val="95000"/>
            </a:schemeClr>
          </a:solidFill>
          <a:ln>
            <a:solidFill>
              <a:schemeClr val="bg1">
                <a:lumMod val="50000"/>
              </a:schemeClr>
            </a:solidFill>
          </a:ln>
          <a:scene3d>
            <a:camera prst="perspectiveHeroicExtremeLeftFacing">
              <a:rot lat="484689" lon="4492876" rev="181805"/>
            </a:camera>
            <a:lightRig rig="balanced" dir="t"/>
          </a:scene3d>
          <a:sp3d extrusionH="412750" contourW="12700">
            <a:bevelT w="0" h="0"/>
            <a:bevelB w="0" h="0"/>
            <a:extrusionClr>
              <a:schemeClr val="tx1">
                <a:lumMod val="50000"/>
                <a:lumOff val="50000"/>
              </a:schemeClr>
            </a:extrusion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82" name="Oval 181">
            <a:extLst>
              <a:ext uri="{FF2B5EF4-FFF2-40B4-BE49-F238E27FC236}">
                <a16:creationId xmlns:a16="http://schemas.microsoft.com/office/drawing/2014/main" id="{BDE1540E-CAED-498D-868E-C3683FCB5983}"/>
              </a:ext>
            </a:extLst>
          </p:cNvPr>
          <p:cNvSpPr/>
          <p:nvPr/>
        </p:nvSpPr>
        <p:spPr>
          <a:xfrm rot="5701691">
            <a:off x="3853603" y="2866756"/>
            <a:ext cx="789686" cy="851824"/>
          </a:xfrm>
          <a:prstGeom prst="ellipse">
            <a:avLst/>
          </a:prstGeom>
          <a:solidFill>
            <a:schemeClr val="bg1">
              <a:lumMod val="95000"/>
            </a:schemeClr>
          </a:solidFill>
          <a:ln>
            <a:solidFill>
              <a:schemeClr val="bg1">
                <a:lumMod val="50000"/>
              </a:schemeClr>
            </a:solidFill>
          </a:ln>
          <a:scene3d>
            <a:camera prst="perspectiveHeroicExtremeLeftFacing">
              <a:rot lat="484689" lon="4492876" rev="181805"/>
            </a:camera>
            <a:lightRig rig="balanced" dir="t"/>
          </a:scene3d>
          <a:sp3d extrusionH="412750" contourW="12700">
            <a:bevelT w="0" h="0"/>
            <a:bevelB w="0" h="0"/>
            <a:extrusionClr>
              <a:schemeClr val="tx1">
                <a:lumMod val="50000"/>
                <a:lumOff val="50000"/>
              </a:schemeClr>
            </a:extrusion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185" name="Picture 184">
            <a:extLst>
              <a:ext uri="{FF2B5EF4-FFF2-40B4-BE49-F238E27FC236}">
                <a16:creationId xmlns:a16="http://schemas.microsoft.com/office/drawing/2014/main" id="{4EC9DCE0-B1D3-2F45-DCAB-10F499D34F3B}"/>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5757092" y="2367607"/>
            <a:ext cx="1348674" cy="1355717"/>
          </a:xfrm>
          <a:prstGeom prst="rect">
            <a:avLst/>
          </a:prstGeom>
        </p:spPr>
      </p:pic>
      <p:cxnSp>
        <p:nvCxnSpPr>
          <p:cNvPr id="189" name="Straight Connector 188">
            <a:extLst>
              <a:ext uri="{FF2B5EF4-FFF2-40B4-BE49-F238E27FC236}">
                <a16:creationId xmlns:a16="http://schemas.microsoft.com/office/drawing/2014/main" id="{526A02A6-BAC7-4343-A69B-2ED7787E7EF6}"/>
              </a:ext>
            </a:extLst>
          </p:cNvPr>
          <p:cNvCxnSpPr>
            <a:cxnSpLocks/>
          </p:cNvCxnSpPr>
          <p:nvPr/>
        </p:nvCxnSpPr>
        <p:spPr>
          <a:xfrm>
            <a:off x="8372178" y="3101716"/>
            <a:ext cx="0" cy="562270"/>
          </a:xfrm>
          <a:prstGeom prst="line">
            <a:avLst/>
          </a:prstGeom>
          <a:ln w="38100">
            <a:solidFill>
              <a:srgbClr val="663300"/>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a16="http://schemas.microsoft.com/office/drawing/2014/main" id="{28B5F9CE-9597-0239-8D4D-D700AFC85AD9}"/>
              </a:ext>
            </a:extLst>
          </p:cNvPr>
          <p:cNvCxnSpPr>
            <a:cxnSpLocks/>
          </p:cNvCxnSpPr>
          <p:nvPr/>
        </p:nvCxnSpPr>
        <p:spPr>
          <a:xfrm>
            <a:off x="9772765" y="3107953"/>
            <a:ext cx="0" cy="583552"/>
          </a:xfrm>
          <a:prstGeom prst="line">
            <a:avLst/>
          </a:prstGeom>
          <a:ln w="38100">
            <a:solidFill>
              <a:srgbClr val="663300"/>
            </a:solidFill>
          </a:ln>
        </p:spPr>
        <p:style>
          <a:lnRef idx="1">
            <a:schemeClr val="accent1"/>
          </a:lnRef>
          <a:fillRef idx="0">
            <a:schemeClr val="accent1"/>
          </a:fillRef>
          <a:effectRef idx="0">
            <a:schemeClr val="accent1"/>
          </a:effectRef>
          <a:fontRef idx="minor">
            <a:schemeClr val="tx1"/>
          </a:fontRef>
        </p:style>
      </p:cxnSp>
      <p:pic>
        <p:nvPicPr>
          <p:cNvPr id="2052" name="Graphic 2051" descr="City with solid fill">
            <a:extLst>
              <a:ext uri="{FF2B5EF4-FFF2-40B4-BE49-F238E27FC236}">
                <a16:creationId xmlns:a16="http://schemas.microsoft.com/office/drawing/2014/main" id="{F5F8788F-0BB1-CF25-01DE-1368B9B89A6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007481" y="2740798"/>
            <a:ext cx="1219089" cy="1219089"/>
          </a:xfrm>
          <a:prstGeom prst="rect">
            <a:avLst/>
          </a:prstGeom>
        </p:spPr>
      </p:pic>
      <p:sp>
        <p:nvSpPr>
          <p:cNvPr id="2055" name="Freeform: Shape 2054">
            <a:extLst>
              <a:ext uri="{FF2B5EF4-FFF2-40B4-BE49-F238E27FC236}">
                <a16:creationId xmlns:a16="http://schemas.microsoft.com/office/drawing/2014/main" id="{098FF77C-569A-9052-EF25-1ED122CC56C7}"/>
              </a:ext>
            </a:extLst>
          </p:cNvPr>
          <p:cNvSpPr/>
          <p:nvPr/>
        </p:nvSpPr>
        <p:spPr>
          <a:xfrm>
            <a:off x="7000578" y="3133098"/>
            <a:ext cx="1371600" cy="230520"/>
          </a:xfrm>
          <a:custGeom>
            <a:avLst/>
            <a:gdLst>
              <a:gd name="connsiteX0" fmla="*/ 0 w 1371600"/>
              <a:gd name="connsiteY0" fmla="*/ 0 h 230520"/>
              <a:gd name="connsiteX1" fmla="*/ 279400 w 1371600"/>
              <a:gd name="connsiteY1" fmla="*/ 139700 h 230520"/>
              <a:gd name="connsiteX2" fmla="*/ 520700 w 1371600"/>
              <a:gd name="connsiteY2" fmla="*/ 203200 h 230520"/>
              <a:gd name="connsiteX3" fmla="*/ 876300 w 1371600"/>
              <a:gd name="connsiteY3" fmla="*/ 215900 h 230520"/>
              <a:gd name="connsiteX4" fmla="*/ 1371600 w 1371600"/>
              <a:gd name="connsiteY4" fmla="*/ 0 h 230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1600" h="230520">
                <a:moveTo>
                  <a:pt x="0" y="0"/>
                </a:moveTo>
                <a:cubicBezTo>
                  <a:pt x="96308" y="52916"/>
                  <a:pt x="192617" y="105833"/>
                  <a:pt x="279400" y="139700"/>
                </a:cubicBezTo>
                <a:cubicBezTo>
                  <a:pt x="366183" y="173567"/>
                  <a:pt x="421217" y="190500"/>
                  <a:pt x="520700" y="203200"/>
                </a:cubicBezTo>
                <a:cubicBezTo>
                  <a:pt x="620183" y="215900"/>
                  <a:pt x="734483" y="249767"/>
                  <a:pt x="876300" y="215900"/>
                </a:cubicBezTo>
                <a:cubicBezTo>
                  <a:pt x="1018117" y="182033"/>
                  <a:pt x="1194858" y="91016"/>
                  <a:pt x="1371600" y="0"/>
                </a:cubicBezTo>
              </a:path>
            </a:pathLst>
          </a:custGeom>
          <a:noFill/>
          <a:ln>
            <a:solidFill>
              <a:schemeClr val="tx1">
                <a:lumMod val="85000"/>
                <a:lumOff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056" name="Freeform: Shape 2055">
            <a:extLst>
              <a:ext uri="{FF2B5EF4-FFF2-40B4-BE49-F238E27FC236}">
                <a16:creationId xmlns:a16="http://schemas.microsoft.com/office/drawing/2014/main" id="{BADDC90C-5B68-9894-1C57-64FAEA9C00A8}"/>
              </a:ext>
            </a:extLst>
          </p:cNvPr>
          <p:cNvSpPr/>
          <p:nvPr/>
        </p:nvSpPr>
        <p:spPr>
          <a:xfrm>
            <a:off x="8388465" y="3119822"/>
            <a:ext cx="1371600" cy="230520"/>
          </a:xfrm>
          <a:custGeom>
            <a:avLst/>
            <a:gdLst>
              <a:gd name="connsiteX0" fmla="*/ 0 w 1371600"/>
              <a:gd name="connsiteY0" fmla="*/ 0 h 230520"/>
              <a:gd name="connsiteX1" fmla="*/ 279400 w 1371600"/>
              <a:gd name="connsiteY1" fmla="*/ 139700 h 230520"/>
              <a:gd name="connsiteX2" fmla="*/ 520700 w 1371600"/>
              <a:gd name="connsiteY2" fmla="*/ 203200 h 230520"/>
              <a:gd name="connsiteX3" fmla="*/ 876300 w 1371600"/>
              <a:gd name="connsiteY3" fmla="*/ 215900 h 230520"/>
              <a:gd name="connsiteX4" fmla="*/ 1371600 w 1371600"/>
              <a:gd name="connsiteY4" fmla="*/ 0 h 230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1600" h="230520">
                <a:moveTo>
                  <a:pt x="0" y="0"/>
                </a:moveTo>
                <a:cubicBezTo>
                  <a:pt x="96308" y="52916"/>
                  <a:pt x="192617" y="105833"/>
                  <a:pt x="279400" y="139700"/>
                </a:cubicBezTo>
                <a:cubicBezTo>
                  <a:pt x="366183" y="173567"/>
                  <a:pt x="421217" y="190500"/>
                  <a:pt x="520700" y="203200"/>
                </a:cubicBezTo>
                <a:cubicBezTo>
                  <a:pt x="620183" y="215900"/>
                  <a:pt x="734483" y="249767"/>
                  <a:pt x="876300" y="215900"/>
                </a:cubicBezTo>
                <a:cubicBezTo>
                  <a:pt x="1018117" y="182033"/>
                  <a:pt x="1194858" y="91016"/>
                  <a:pt x="1371600" y="0"/>
                </a:cubicBezTo>
              </a:path>
            </a:pathLst>
          </a:custGeom>
          <a:noFill/>
          <a:ln>
            <a:solidFill>
              <a:schemeClr val="tx1">
                <a:lumMod val="85000"/>
                <a:lumOff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2086" name="Picture 4" descr="Government of Nunavut - artsUNITE / UNITÉ des arts">
            <a:extLst>
              <a:ext uri="{FF2B5EF4-FFF2-40B4-BE49-F238E27FC236}">
                <a16:creationId xmlns:a16="http://schemas.microsoft.com/office/drawing/2014/main" id="{1FE71C65-22B0-AE92-7D10-E759BA6A908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11772" y="5283483"/>
            <a:ext cx="1187520" cy="667235"/>
          </a:xfrm>
          <a:prstGeom prst="rect">
            <a:avLst/>
          </a:prstGeom>
          <a:noFill/>
          <a:extLst>
            <a:ext uri="{909E8E84-426E-40DD-AFC4-6F175D3DCCD1}">
              <a14:hiddenFill xmlns:a14="http://schemas.microsoft.com/office/drawing/2010/main">
                <a:solidFill>
                  <a:srgbClr val="FFFFFF"/>
                </a:solidFill>
              </a14:hiddenFill>
            </a:ext>
          </a:extLst>
        </p:spPr>
      </p:pic>
      <p:sp>
        <p:nvSpPr>
          <p:cNvPr id="2091" name="TextBox 2090">
            <a:extLst>
              <a:ext uri="{FF2B5EF4-FFF2-40B4-BE49-F238E27FC236}">
                <a16:creationId xmlns:a16="http://schemas.microsoft.com/office/drawing/2014/main" id="{8D0A4A28-DAC8-41DD-D026-A0BAA066C98C}"/>
              </a:ext>
            </a:extLst>
          </p:cNvPr>
          <p:cNvSpPr txBox="1"/>
          <p:nvPr/>
        </p:nvSpPr>
        <p:spPr>
          <a:xfrm>
            <a:off x="3403085" y="5963498"/>
            <a:ext cx="1532671" cy="246221"/>
          </a:xfrm>
          <a:prstGeom prst="rect">
            <a:avLst/>
          </a:prstGeom>
          <a:noFill/>
        </p:spPr>
        <p:txBody>
          <a:bodyPr wrap="square" rtlCol="0">
            <a:spAutoFit/>
          </a:bodyPr>
          <a:lstStyle/>
          <a:p>
            <a:r>
              <a:rPr lang="en-CA" sz="1000" i="1" dirty="0"/>
              <a:t>Fuel Subsidy</a:t>
            </a:r>
          </a:p>
        </p:txBody>
      </p:sp>
      <p:sp>
        <p:nvSpPr>
          <p:cNvPr id="2093" name="TextBox 2092">
            <a:extLst>
              <a:ext uri="{FF2B5EF4-FFF2-40B4-BE49-F238E27FC236}">
                <a16:creationId xmlns:a16="http://schemas.microsoft.com/office/drawing/2014/main" id="{FAEEDDC7-D8E8-CF5B-5710-6618079F444D}"/>
              </a:ext>
            </a:extLst>
          </p:cNvPr>
          <p:cNvSpPr txBox="1"/>
          <p:nvPr/>
        </p:nvSpPr>
        <p:spPr>
          <a:xfrm>
            <a:off x="3251339" y="6144552"/>
            <a:ext cx="1291992" cy="246221"/>
          </a:xfrm>
          <a:prstGeom prst="rect">
            <a:avLst/>
          </a:prstGeom>
          <a:noFill/>
        </p:spPr>
        <p:txBody>
          <a:bodyPr wrap="square">
            <a:spAutoFit/>
          </a:bodyPr>
          <a:lstStyle/>
          <a:p>
            <a:r>
              <a:rPr lang="en-CA" sz="1000" i="1" dirty="0" err="1"/>
              <a:t>ᐅᖅᓱᐊᓗᖕᒧᑦ</a:t>
            </a:r>
            <a:r>
              <a:rPr lang="en-CA" sz="1000" i="1" dirty="0"/>
              <a:t> </a:t>
            </a:r>
            <a:r>
              <a:rPr lang="en-CA" sz="1000" i="1" dirty="0" err="1"/>
              <a:t>ᐃᑲᔫᑎᑦ</a:t>
            </a:r>
            <a:endParaRPr lang="en-CA" sz="1000" i="1" dirty="0"/>
          </a:p>
        </p:txBody>
      </p:sp>
      <p:sp>
        <p:nvSpPr>
          <p:cNvPr id="2" name="Rectangle 1">
            <a:extLst>
              <a:ext uri="{FF2B5EF4-FFF2-40B4-BE49-F238E27FC236}">
                <a16:creationId xmlns:a16="http://schemas.microsoft.com/office/drawing/2014/main" id="{3AC9656B-AFA6-A3E3-0231-3A3AB69972C0}"/>
              </a:ext>
            </a:extLst>
          </p:cNvPr>
          <p:cNvSpPr/>
          <p:nvPr/>
        </p:nvSpPr>
        <p:spPr>
          <a:xfrm>
            <a:off x="5872556" y="3157757"/>
            <a:ext cx="438150" cy="433366"/>
          </a:xfrm>
          <a:prstGeom prst="rect">
            <a:avLst/>
          </a:prstGeom>
          <a:solidFill>
            <a:srgbClr val="000000"/>
          </a:solidFill>
          <a:ln>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2050" name="Picture 2" descr="Home">
            <a:extLst>
              <a:ext uri="{FF2B5EF4-FFF2-40B4-BE49-F238E27FC236}">
                <a16:creationId xmlns:a16="http://schemas.microsoft.com/office/drawing/2014/main" id="{375320A5-5F58-AFEF-5A94-A56A691ED840}"/>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r="75912"/>
          <a:stretch/>
        </p:blipFill>
        <p:spPr bwMode="auto">
          <a:xfrm>
            <a:off x="5923138" y="3187078"/>
            <a:ext cx="377149" cy="379682"/>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a16="http://schemas.microsoft.com/office/drawing/2014/main" id="{83B16303-9A8E-A54E-2B49-75C177E322ED}"/>
              </a:ext>
            </a:extLst>
          </p:cNvPr>
          <p:cNvSpPr/>
          <p:nvPr/>
        </p:nvSpPr>
        <p:spPr>
          <a:xfrm>
            <a:off x="5628773" y="1414479"/>
            <a:ext cx="3063326" cy="762285"/>
          </a:xfrm>
          <a:prstGeom prst="rightArrow">
            <a:avLst/>
          </a:prstGeom>
          <a:solidFill>
            <a:schemeClr val="tx1">
              <a:lumMod val="85000"/>
              <a:lumOff val="1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CA" sz="1400" dirty="0"/>
              <a:t>Energy</a:t>
            </a:r>
          </a:p>
          <a:p>
            <a:pPr algn="ctr"/>
            <a:r>
              <a:rPr lang="en-CA" sz="1400" dirty="0" err="1"/>
              <a:t>ᐆᒻᒪᖅᑯᑎᑦ</a:t>
            </a:r>
            <a:endParaRPr lang="iu-Cans-CA" sz="1400" dirty="0"/>
          </a:p>
        </p:txBody>
      </p:sp>
      <p:sp>
        <p:nvSpPr>
          <p:cNvPr id="4" name="Arrow: Right 3">
            <a:extLst>
              <a:ext uri="{FF2B5EF4-FFF2-40B4-BE49-F238E27FC236}">
                <a16:creationId xmlns:a16="http://schemas.microsoft.com/office/drawing/2014/main" id="{A467E801-90FF-6B7E-6230-254E2A3C3374}"/>
              </a:ext>
            </a:extLst>
          </p:cNvPr>
          <p:cNvSpPr/>
          <p:nvPr/>
        </p:nvSpPr>
        <p:spPr>
          <a:xfrm flipH="1">
            <a:off x="5535742" y="4130427"/>
            <a:ext cx="3042798" cy="785921"/>
          </a:xfrm>
          <a:prstGeom prst="rightArrow">
            <a:avLst/>
          </a:prstGeom>
          <a:solidFill>
            <a:schemeClr val="tx1">
              <a:lumMod val="85000"/>
              <a:lumOff val="1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CA" sz="1400" dirty="0"/>
              <a:t>Money</a:t>
            </a:r>
          </a:p>
          <a:p>
            <a:pPr algn="ctr"/>
            <a:r>
              <a:rPr lang="en-CA" sz="1400" dirty="0" err="1"/>
              <a:t>ᐊᑭᖓ</a:t>
            </a:r>
            <a:endParaRPr lang="iu-Cans-CA" sz="1400" dirty="0"/>
          </a:p>
        </p:txBody>
      </p:sp>
      <p:sp>
        <p:nvSpPr>
          <p:cNvPr id="5" name="Arrow: Right 4">
            <a:extLst>
              <a:ext uri="{FF2B5EF4-FFF2-40B4-BE49-F238E27FC236}">
                <a16:creationId xmlns:a16="http://schemas.microsoft.com/office/drawing/2014/main" id="{9917D1F5-6EDA-4740-E7B5-D9AAC9963572}"/>
              </a:ext>
            </a:extLst>
          </p:cNvPr>
          <p:cNvSpPr/>
          <p:nvPr/>
        </p:nvSpPr>
        <p:spPr>
          <a:xfrm rot="10800000">
            <a:off x="5902167" y="5537205"/>
            <a:ext cx="547366" cy="228600"/>
          </a:xfrm>
          <a:prstGeom prst="rightArrow">
            <a:avLst/>
          </a:prstGeom>
          <a:solidFill>
            <a:schemeClr val="tx1">
              <a:lumMod val="85000"/>
              <a:lumOff val="1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12" name="Graphic 11" descr="High voltage with solid fill">
            <a:extLst>
              <a:ext uri="{FF2B5EF4-FFF2-40B4-BE49-F238E27FC236}">
                <a16:creationId xmlns:a16="http://schemas.microsoft.com/office/drawing/2014/main" id="{65EF4D76-3E5A-BB34-4F0F-B2696D87946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026034" y="2675650"/>
            <a:ext cx="646619" cy="646619"/>
          </a:xfrm>
          <a:prstGeom prst="rect">
            <a:avLst/>
          </a:prstGeom>
        </p:spPr>
      </p:pic>
      <p:sp>
        <p:nvSpPr>
          <p:cNvPr id="13" name="Rectangle: Rounded Corners 12">
            <a:extLst>
              <a:ext uri="{FF2B5EF4-FFF2-40B4-BE49-F238E27FC236}">
                <a16:creationId xmlns:a16="http://schemas.microsoft.com/office/drawing/2014/main" id="{19AD63F4-9D9F-692E-90EF-265A3AF76907}"/>
              </a:ext>
            </a:extLst>
          </p:cNvPr>
          <p:cNvSpPr/>
          <p:nvPr/>
        </p:nvSpPr>
        <p:spPr>
          <a:xfrm>
            <a:off x="194513" y="1294589"/>
            <a:ext cx="2313558" cy="5384837"/>
          </a:xfrm>
          <a:prstGeom prst="roundRect">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4" name="TextBox 13">
            <a:extLst>
              <a:ext uri="{FF2B5EF4-FFF2-40B4-BE49-F238E27FC236}">
                <a16:creationId xmlns:a16="http://schemas.microsoft.com/office/drawing/2014/main" id="{D104912A-A3A0-6EEE-DE46-7D797C50F9AF}"/>
              </a:ext>
            </a:extLst>
          </p:cNvPr>
          <p:cNvSpPr txBox="1"/>
          <p:nvPr/>
        </p:nvSpPr>
        <p:spPr>
          <a:xfrm>
            <a:off x="652601" y="1372850"/>
            <a:ext cx="2236006" cy="1384995"/>
          </a:xfrm>
          <a:prstGeom prst="rect">
            <a:avLst/>
          </a:prstGeom>
          <a:noFill/>
        </p:spPr>
        <p:txBody>
          <a:bodyPr wrap="square" rtlCol="0">
            <a:spAutoFit/>
          </a:bodyPr>
          <a:lstStyle/>
          <a:p>
            <a:r>
              <a:rPr lang="en-CA" sz="1200" b="1" u="sng" dirty="0"/>
              <a:t>Global Oil Market</a:t>
            </a:r>
          </a:p>
          <a:p>
            <a:endParaRPr lang="en-CA" sz="1200" b="1" u="sng" dirty="0"/>
          </a:p>
          <a:p>
            <a:pPr marL="171450" indent="-171450">
              <a:buFont typeface="Wingdings" panose="05000000000000000000" pitchFamily="2" charset="2"/>
              <a:buChar char="§"/>
            </a:pPr>
            <a:r>
              <a:rPr lang="en-CA" sz="1000" dirty="0"/>
              <a:t>Oil extraction (1/3</a:t>
            </a:r>
            <a:r>
              <a:rPr lang="en-CA" sz="1000" baseline="30000" dirty="0"/>
              <a:t>rd</a:t>
            </a:r>
            <a:r>
              <a:rPr lang="en-CA" sz="1000" dirty="0"/>
              <a:t>)</a:t>
            </a:r>
          </a:p>
          <a:p>
            <a:pPr marL="171450" indent="-171450">
              <a:buFont typeface="Wingdings" panose="05000000000000000000" pitchFamily="2" charset="2"/>
              <a:buChar char="§"/>
            </a:pPr>
            <a:r>
              <a:rPr lang="en-CA" sz="1000" dirty="0"/>
              <a:t>Oil Refinery (1/3</a:t>
            </a:r>
            <a:r>
              <a:rPr lang="en-CA" sz="1000" baseline="30000" dirty="0"/>
              <a:t>rd</a:t>
            </a:r>
            <a:r>
              <a:rPr lang="en-CA" sz="1000" dirty="0"/>
              <a:t>)</a:t>
            </a:r>
          </a:p>
          <a:p>
            <a:pPr marL="171450" indent="-171450">
              <a:buFont typeface="Wingdings" panose="05000000000000000000" pitchFamily="2" charset="2"/>
              <a:buChar char="§"/>
            </a:pPr>
            <a:r>
              <a:rPr lang="en-CA" sz="1000" dirty="0"/>
              <a:t>Logistics/taxes (1/3</a:t>
            </a:r>
            <a:r>
              <a:rPr lang="en-CA" sz="1000" baseline="30000" dirty="0"/>
              <a:t>rd</a:t>
            </a:r>
            <a:r>
              <a:rPr lang="en-CA" sz="1000" dirty="0"/>
              <a:t>)</a:t>
            </a:r>
          </a:p>
          <a:p>
            <a:pPr marL="171450" indent="-171450">
              <a:buFont typeface="Wingdings" panose="05000000000000000000" pitchFamily="2" charset="2"/>
              <a:buChar char="§"/>
            </a:pPr>
            <a:r>
              <a:rPr lang="en-CA" sz="1000" dirty="0"/>
              <a:t>Unregulated</a:t>
            </a:r>
          </a:p>
          <a:p>
            <a:endParaRPr lang="en-CA" sz="1000" dirty="0"/>
          </a:p>
          <a:p>
            <a:pPr marL="171450" indent="-171450">
              <a:buFont typeface="Wingdings" panose="05000000000000000000" pitchFamily="2" charset="2"/>
              <a:buChar char="§"/>
            </a:pPr>
            <a:endParaRPr lang="en-CA" sz="1000" dirty="0"/>
          </a:p>
        </p:txBody>
      </p:sp>
      <p:pic>
        <p:nvPicPr>
          <p:cNvPr id="16" name="Picture 15">
            <a:extLst>
              <a:ext uri="{FF2B5EF4-FFF2-40B4-BE49-F238E27FC236}">
                <a16:creationId xmlns:a16="http://schemas.microsoft.com/office/drawing/2014/main" id="{157EB165-EF60-30D3-DFD6-13223FE71284}"/>
              </a:ext>
            </a:extLst>
          </p:cNvPr>
          <p:cNvPicPr>
            <a:picLocks noChangeAspect="1"/>
          </p:cNvPicPr>
          <p:nvPr/>
        </p:nvPicPr>
        <p:blipFill>
          <a:blip r:embed="rId11"/>
          <a:stretch>
            <a:fillRect/>
          </a:stretch>
        </p:blipFill>
        <p:spPr>
          <a:xfrm>
            <a:off x="9772765" y="5034236"/>
            <a:ext cx="1813717" cy="1341236"/>
          </a:xfrm>
          <a:prstGeom prst="rect">
            <a:avLst/>
          </a:prstGeom>
        </p:spPr>
      </p:pic>
      <p:pic>
        <p:nvPicPr>
          <p:cNvPr id="18" name="Graphic 17" descr="Money outline">
            <a:extLst>
              <a:ext uri="{FF2B5EF4-FFF2-40B4-BE49-F238E27FC236}">
                <a16:creationId xmlns:a16="http://schemas.microsoft.com/office/drawing/2014/main" id="{563FC543-20DF-15EE-9EF2-1255AFE32839}"/>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919604" y="5359440"/>
            <a:ext cx="502969" cy="502969"/>
          </a:xfrm>
          <a:prstGeom prst="rect">
            <a:avLst/>
          </a:prstGeom>
        </p:spPr>
      </p:pic>
      <p:sp>
        <p:nvSpPr>
          <p:cNvPr id="19" name="Arrow: Right 18">
            <a:extLst>
              <a:ext uri="{FF2B5EF4-FFF2-40B4-BE49-F238E27FC236}">
                <a16:creationId xmlns:a16="http://schemas.microsoft.com/office/drawing/2014/main" id="{DD191F98-B576-48B8-2BAF-B1583D384D4D}"/>
              </a:ext>
            </a:extLst>
          </p:cNvPr>
          <p:cNvSpPr/>
          <p:nvPr/>
        </p:nvSpPr>
        <p:spPr>
          <a:xfrm rot="10800000">
            <a:off x="8045535" y="5568496"/>
            <a:ext cx="523875" cy="228600"/>
          </a:xfrm>
          <a:prstGeom prst="rightArrow">
            <a:avLst/>
          </a:prstGeom>
          <a:solidFill>
            <a:schemeClr val="tx1">
              <a:lumMod val="85000"/>
              <a:lumOff val="1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20" name="Graphic 19" descr="Money outline">
            <a:extLst>
              <a:ext uri="{FF2B5EF4-FFF2-40B4-BE49-F238E27FC236}">
                <a16:creationId xmlns:a16="http://schemas.microsoft.com/office/drawing/2014/main" id="{2B2AAD2B-0F8E-7817-1411-409094E01148}"/>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010970" y="5392239"/>
            <a:ext cx="502969" cy="502969"/>
          </a:xfrm>
          <a:prstGeom prst="rect">
            <a:avLst/>
          </a:prstGeom>
        </p:spPr>
      </p:pic>
      <p:sp>
        <p:nvSpPr>
          <p:cNvPr id="21" name="Arrow: Right 20">
            <a:extLst>
              <a:ext uri="{FF2B5EF4-FFF2-40B4-BE49-F238E27FC236}">
                <a16:creationId xmlns:a16="http://schemas.microsoft.com/office/drawing/2014/main" id="{9B65914F-4A07-5A94-0FC4-F82BA7A3F9C2}"/>
              </a:ext>
            </a:extLst>
          </p:cNvPr>
          <p:cNvSpPr/>
          <p:nvPr/>
        </p:nvSpPr>
        <p:spPr>
          <a:xfrm rot="10800000">
            <a:off x="2651709" y="5526032"/>
            <a:ext cx="523875" cy="228600"/>
          </a:xfrm>
          <a:prstGeom prst="rightArrow">
            <a:avLst/>
          </a:prstGeom>
          <a:solidFill>
            <a:schemeClr val="tx1">
              <a:lumMod val="85000"/>
              <a:lumOff val="1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24" name="Graphic 23" descr="Money outline">
            <a:extLst>
              <a:ext uri="{FF2B5EF4-FFF2-40B4-BE49-F238E27FC236}">
                <a16:creationId xmlns:a16="http://schemas.microsoft.com/office/drawing/2014/main" id="{53660645-50D8-49D4-E794-077484740E48}"/>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79741" y="5424974"/>
            <a:ext cx="502969" cy="502969"/>
          </a:xfrm>
          <a:prstGeom prst="rect">
            <a:avLst/>
          </a:prstGeom>
        </p:spPr>
      </p:pic>
      <p:pic>
        <p:nvPicPr>
          <p:cNvPr id="25" name="Graphic 24" descr="Money outline">
            <a:extLst>
              <a:ext uri="{FF2B5EF4-FFF2-40B4-BE49-F238E27FC236}">
                <a16:creationId xmlns:a16="http://schemas.microsoft.com/office/drawing/2014/main" id="{C4AFA0A3-AA91-040C-C78F-9FE0C04308E4}"/>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429094" y="5432149"/>
            <a:ext cx="502969" cy="502969"/>
          </a:xfrm>
          <a:prstGeom prst="rect">
            <a:avLst/>
          </a:prstGeom>
        </p:spPr>
      </p:pic>
      <p:pic>
        <p:nvPicPr>
          <p:cNvPr id="26" name="Graphic 25" descr="Money outline">
            <a:extLst>
              <a:ext uri="{FF2B5EF4-FFF2-40B4-BE49-F238E27FC236}">
                <a16:creationId xmlns:a16="http://schemas.microsoft.com/office/drawing/2014/main" id="{98780058-1DFA-E9C4-F055-57B98B249110}"/>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9165970" y="5651413"/>
            <a:ext cx="502969" cy="502969"/>
          </a:xfrm>
          <a:prstGeom prst="rect">
            <a:avLst/>
          </a:prstGeom>
        </p:spPr>
      </p:pic>
      <p:sp>
        <p:nvSpPr>
          <p:cNvPr id="28" name="Rectangle: Rounded Corners 27">
            <a:extLst>
              <a:ext uri="{FF2B5EF4-FFF2-40B4-BE49-F238E27FC236}">
                <a16:creationId xmlns:a16="http://schemas.microsoft.com/office/drawing/2014/main" id="{4086ECD7-3491-E723-9382-1FB1D99D2545}"/>
              </a:ext>
            </a:extLst>
          </p:cNvPr>
          <p:cNvSpPr/>
          <p:nvPr/>
        </p:nvSpPr>
        <p:spPr>
          <a:xfrm>
            <a:off x="2548424" y="1294589"/>
            <a:ext cx="9360957" cy="2665298"/>
          </a:xfrm>
          <a:prstGeom prst="roundRect">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9" name="Rectangle: Rounded Corners 28">
            <a:extLst>
              <a:ext uri="{FF2B5EF4-FFF2-40B4-BE49-F238E27FC236}">
                <a16:creationId xmlns:a16="http://schemas.microsoft.com/office/drawing/2014/main" id="{3F6D0CBC-327C-9A22-88CE-5DC5A7F7093D}"/>
              </a:ext>
            </a:extLst>
          </p:cNvPr>
          <p:cNvSpPr/>
          <p:nvPr/>
        </p:nvSpPr>
        <p:spPr>
          <a:xfrm>
            <a:off x="2548424" y="4014128"/>
            <a:ext cx="9360957" cy="2665298"/>
          </a:xfrm>
          <a:prstGeom prst="roundRect">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38" name="Graphic 37" descr="Money outline">
            <a:extLst>
              <a:ext uri="{FF2B5EF4-FFF2-40B4-BE49-F238E27FC236}">
                <a16:creationId xmlns:a16="http://schemas.microsoft.com/office/drawing/2014/main" id="{F54276EB-0DFE-F5A2-EEFF-022D740A8382}"/>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4972618" y="5350316"/>
            <a:ext cx="502969" cy="502969"/>
          </a:xfrm>
          <a:prstGeom prst="rect">
            <a:avLst/>
          </a:prstGeom>
        </p:spPr>
      </p:pic>
      <p:pic>
        <p:nvPicPr>
          <p:cNvPr id="147" name="Graphic 146" descr="Add with solid fill">
            <a:extLst>
              <a:ext uri="{FF2B5EF4-FFF2-40B4-BE49-F238E27FC236}">
                <a16:creationId xmlns:a16="http://schemas.microsoft.com/office/drawing/2014/main" id="{6B1E10DF-7274-B56F-3B8F-4F4CA226F58E}"/>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4362295" y="5472771"/>
            <a:ext cx="335122" cy="335122"/>
          </a:xfrm>
          <a:prstGeom prst="rect">
            <a:avLst/>
          </a:prstGeom>
        </p:spPr>
      </p:pic>
      <p:sp>
        <p:nvSpPr>
          <p:cNvPr id="148" name="TextBox 147">
            <a:extLst>
              <a:ext uri="{FF2B5EF4-FFF2-40B4-BE49-F238E27FC236}">
                <a16:creationId xmlns:a16="http://schemas.microsoft.com/office/drawing/2014/main" id="{62E13DF4-7479-1770-E94D-8F50B96C9445}"/>
              </a:ext>
            </a:extLst>
          </p:cNvPr>
          <p:cNvSpPr txBox="1"/>
          <p:nvPr/>
        </p:nvSpPr>
        <p:spPr>
          <a:xfrm>
            <a:off x="282620" y="4160102"/>
            <a:ext cx="2476174" cy="1384995"/>
          </a:xfrm>
          <a:prstGeom prst="rect">
            <a:avLst/>
          </a:prstGeom>
          <a:noFill/>
        </p:spPr>
        <p:txBody>
          <a:bodyPr wrap="square" rtlCol="0">
            <a:spAutoFit/>
          </a:bodyPr>
          <a:lstStyle/>
          <a:p>
            <a:r>
              <a:rPr lang="en-CA" sz="1200" b="1" u="sng" dirty="0" err="1"/>
              <a:t>ᓄᓇᕐᔪᐊᕐᒥ</a:t>
            </a:r>
            <a:r>
              <a:rPr lang="en-CA" sz="1200" b="1" u="sng" dirty="0"/>
              <a:t> </a:t>
            </a:r>
            <a:r>
              <a:rPr lang="en-CA" sz="1200" b="1" u="sng" dirty="0" err="1"/>
              <a:t>ᐅᖅᓱᐊᓗᒃ</a:t>
            </a:r>
            <a:r>
              <a:rPr lang="en-CA" sz="1200" b="1" u="sng" dirty="0"/>
              <a:t> </a:t>
            </a:r>
            <a:r>
              <a:rPr lang="en-CA" sz="1200" b="1" u="sng" dirty="0" err="1"/>
              <a:t>ᓂᐅᕐᕈᑕᐅᔪᑦ</a:t>
            </a:r>
            <a:endParaRPr lang="en-CA" sz="1200" b="1" u="sng" dirty="0"/>
          </a:p>
          <a:p>
            <a:endParaRPr lang="iu-Cans-CA" sz="1200" b="1" u="sng" dirty="0"/>
          </a:p>
          <a:p>
            <a:pPr marL="171450" indent="-171450">
              <a:buFont typeface="Wingdings" panose="05000000000000000000" pitchFamily="2" charset="2"/>
              <a:buChar char="§"/>
            </a:pPr>
            <a:r>
              <a:rPr lang="en-CA" sz="1000" dirty="0" err="1"/>
              <a:t>ᐅᖅᓱᐊᓗᒃᑕᕐᓂᖅ</a:t>
            </a:r>
            <a:r>
              <a:rPr lang="en-CA" sz="1000" dirty="0"/>
              <a:t> (1/3)</a:t>
            </a:r>
          </a:p>
          <a:p>
            <a:pPr marL="171450" indent="-171450">
              <a:buFont typeface="Wingdings" panose="05000000000000000000" pitchFamily="2" charset="2"/>
              <a:buChar char="§"/>
            </a:pPr>
            <a:r>
              <a:rPr lang="en-CA" sz="1000" dirty="0" err="1"/>
              <a:t>ᐅᖅᓱᐊᓗᓕᐅᕐᕕᒃ</a:t>
            </a:r>
            <a:r>
              <a:rPr lang="iu-Cans-CA" sz="1000" dirty="0"/>
              <a:t> (1/3</a:t>
            </a:r>
            <a:r>
              <a:rPr lang="en-CA" sz="1000" dirty="0"/>
              <a:t>)</a:t>
            </a:r>
          </a:p>
          <a:p>
            <a:pPr marL="171450" indent="-171450">
              <a:buFont typeface="Wingdings" panose="05000000000000000000" pitchFamily="2" charset="2"/>
              <a:buChar char="§"/>
            </a:pPr>
            <a:r>
              <a:rPr lang="en-CA" sz="1000" dirty="0" err="1"/>
              <a:t>ᐃᖅᑲᓇᐅᔭᐅᑏᑦ</a:t>
            </a:r>
            <a:r>
              <a:rPr lang="en-CA" sz="1000" dirty="0"/>
              <a:t>/</a:t>
            </a:r>
            <a:r>
              <a:rPr lang="en-CA" sz="1000" dirty="0" err="1"/>
              <a:t>ᑖᒃᓰᔭᕈᑏᑦ</a:t>
            </a:r>
            <a:r>
              <a:rPr lang="en-CA" sz="1000" dirty="0"/>
              <a:t> </a:t>
            </a:r>
            <a:r>
              <a:rPr lang="iu-Cans-CA" sz="1000" dirty="0"/>
              <a:t>(1/3</a:t>
            </a:r>
            <a:r>
              <a:rPr lang="en-CA" sz="1000" dirty="0"/>
              <a:t>)</a:t>
            </a:r>
          </a:p>
          <a:p>
            <a:pPr marL="171450" indent="-171450">
              <a:buFont typeface="Wingdings" panose="05000000000000000000" pitchFamily="2" charset="2"/>
              <a:buChar char="§"/>
            </a:pPr>
            <a:r>
              <a:rPr lang="iu-Cans-CA" sz="1000" dirty="0"/>
              <a:t>ᒪᓕᒐᓕᐅᖅᑕᐅᓯᒪᙱᑦᑐᖅ</a:t>
            </a:r>
          </a:p>
          <a:p>
            <a:endParaRPr lang="en-CA" sz="1000" dirty="0"/>
          </a:p>
          <a:p>
            <a:pPr marL="171450" indent="-171450">
              <a:buFont typeface="Wingdings" panose="05000000000000000000" pitchFamily="2" charset="2"/>
              <a:buChar char="§"/>
            </a:pPr>
            <a:endParaRPr lang="en-CA" sz="1000" dirty="0"/>
          </a:p>
        </p:txBody>
      </p:sp>
      <p:sp>
        <p:nvSpPr>
          <p:cNvPr id="149" name="Rectangle: Rounded Corners 148">
            <a:extLst>
              <a:ext uri="{FF2B5EF4-FFF2-40B4-BE49-F238E27FC236}">
                <a16:creationId xmlns:a16="http://schemas.microsoft.com/office/drawing/2014/main" id="{55E5E193-D537-D93B-BA91-E5C4069C3E15}"/>
              </a:ext>
            </a:extLst>
          </p:cNvPr>
          <p:cNvSpPr/>
          <p:nvPr/>
        </p:nvSpPr>
        <p:spPr>
          <a:xfrm>
            <a:off x="3251341" y="5034237"/>
            <a:ext cx="2505753" cy="1484551"/>
          </a:xfrm>
          <a:prstGeom prst="roundRect">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1026" name="Picture 2" descr="TUVAQ">
            <a:extLst>
              <a:ext uri="{FF2B5EF4-FFF2-40B4-BE49-F238E27FC236}">
                <a16:creationId xmlns:a16="http://schemas.microsoft.com/office/drawing/2014/main" id="{0D42B53A-9A31-C97E-181C-59741AEF1838}"/>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48309" y="2590984"/>
            <a:ext cx="1765743" cy="1286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14810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C4AF3B33-054D-1C28-75E8-E03FAFB4764D}"/>
              </a:ext>
            </a:extLst>
          </p:cNvPr>
          <p:cNvSpPr/>
          <p:nvPr/>
        </p:nvSpPr>
        <p:spPr>
          <a:xfrm>
            <a:off x="2568162" y="3058039"/>
            <a:ext cx="1371600" cy="230520"/>
          </a:xfrm>
          <a:custGeom>
            <a:avLst/>
            <a:gdLst>
              <a:gd name="connsiteX0" fmla="*/ 0 w 1371600"/>
              <a:gd name="connsiteY0" fmla="*/ 0 h 230520"/>
              <a:gd name="connsiteX1" fmla="*/ 279400 w 1371600"/>
              <a:gd name="connsiteY1" fmla="*/ 139700 h 230520"/>
              <a:gd name="connsiteX2" fmla="*/ 520700 w 1371600"/>
              <a:gd name="connsiteY2" fmla="*/ 203200 h 230520"/>
              <a:gd name="connsiteX3" fmla="*/ 876300 w 1371600"/>
              <a:gd name="connsiteY3" fmla="*/ 215900 h 230520"/>
              <a:gd name="connsiteX4" fmla="*/ 1371600 w 1371600"/>
              <a:gd name="connsiteY4" fmla="*/ 0 h 230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1600" h="230520">
                <a:moveTo>
                  <a:pt x="0" y="0"/>
                </a:moveTo>
                <a:cubicBezTo>
                  <a:pt x="96308" y="52916"/>
                  <a:pt x="192617" y="105833"/>
                  <a:pt x="279400" y="139700"/>
                </a:cubicBezTo>
                <a:cubicBezTo>
                  <a:pt x="366183" y="173567"/>
                  <a:pt x="421217" y="190500"/>
                  <a:pt x="520700" y="203200"/>
                </a:cubicBezTo>
                <a:cubicBezTo>
                  <a:pt x="620183" y="215900"/>
                  <a:pt x="734483" y="249767"/>
                  <a:pt x="876300" y="215900"/>
                </a:cubicBezTo>
                <a:cubicBezTo>
                  <a:pt x="1018117" y="182033"/>
                  <a:pt x="1194858" y="91016"/>
                  <a:pt x="1371600" y="0"/>
                </a:cubicBezTo>
              </a:path>
            </a:pathLst>
          </a:custGeom>
          <a:noFill/>
          <a:ln>
            <a:solidFill>
              <a:schemeClr val="tx1">
                <a:lumMod val="85000"/>
                <a:lumOff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grpSp>
        <p:nvGrpSpPr>
          <p:cNvPr id="15" name="Group 14">
            <a:extLst>
              <a:ext uri="{FF2B5EF4-FFF2-40B4-BE49-F238E27FC236}">
                <a16:creationId xmlns:a16="http://schemas.microsoft.com/office/drawing/2014/main" id="{DBBB5A0D-90C5-624D-2759-4E5E30912DAB}"/>
              </a:ext>
            </a:extLst>
          </p:cNvPr>
          <p:cNvGrpSpPr/>
          <p:nvPr/>
        </p:nvGrpSpPr>
        <p:grpSpPr>
          <a:xfrm>
            <a:off x="2438728" y="1294589"/>
            <a:ext cx="9470652" cy="2665298"/>
            <a:chOff x="2438728" y="1294589"/>
            <a:chExt cx="9470652" cy="2665298"/>
          </a:xfrm>
        </p:grpSpPr>
        <p:pic>
          <p:nvPicPr>
            <p:cNvPr id="4" name="Picture 3">
              <a:extLst>
                <a:ext uri="{FF2B5EF4-FFF2-40B4-BE49-F238E27FC236}">
                  <a16:creationId xmlns:a16="http://schemas.microsoft.com/office/drawing/2014/main" id="{D48DF93C-6DBB-0EE5-824F-2B6348FB6EA2}"/>
                </a:ext>
              </a:extLst>
            </p:cNvPr>
            <p:cNvPicPr>
              <a:picLocks noChangeAspect="1"/>
            </p:cNvPicPr>
            <p:nvPr/>
          </p:nvPicPr>
          <p:blipFill rotWithShape="1">
            <a:blip r:embed="rId3">
              <a:clrChange>
                <a:clrFrom>
                  <a:srgbClr val="FFFFFF"/>
                </a:clrFrom>
                <a:clrTo>
                  <a:srgbClr val="FFFFFF">
                    <a:alpha val="0"/>
                  </a:srgbClr>
                </a:clrTo>
              </a:clrChange>
              <a:duotone>
                <a:schemeClr val="accent1">
                  <a:shade val="45000"/>
                  <a:satMod val="135000"/>
                </a:schemeClr>
                <a:prstClr val="white"/>
              </a:duotone>
            </a:blip>
            <a:srcRect t="19438"/>
            <a:stretch/>
          </p:blipFill>
          <p:spPr>
            <a:xfrm>
              <a:off x="5757092" y="2631128"/>
              <a:ext cx="1348674" cy="1092194"/>
            </a:xfrm>
            <a:prstGeom prst="rect">
              <a:avLst/>
            </a:prstGeom>
            <a:noFill/>
            <a:ln>
              <a:noFill/>
            </a:ln>
          </p:spPr>
        </p:pic>
        <p:cxnSp>
          <p:nvCxnSpPr>
            <p:cNvPr id="5" name="Straight Connector 4">
              <a:extLst>
                <a:ext uri="{FF2B5EF4-FFF2-40B4-BE49-F238E27FC236}">
                  <a16:creationId xmlns:a16="http://schemas.microsoft.com/office/drawing/2014/main" id="{A6ABE7D7-10C2-DD53-6AC7-0C909A4D3482}"/>
                </a:ext>
              </a:extLst>
            </p:cNvPr>
            <p:cNvCxnSpPr>
              <a:cxnSpLocks/>
            </p:cNvCxnSpPr>
            <p:nvPr/>
          </p:nvCxnSpPr>
          <p:spPr>
            <a:xfrm>
              <a:off x="8372178" y="3101716"/>
              <a:ext cx="0" cy="562270"/>
            </a:xfrm>
            <a:prstGeom prst="line">
              <a:avLst/>
            </a:prstGeom>
            <a:ln w="38100">
              <a:solidFill>
                <a:srgbClr val="663300"/>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DBBC6AC8-8772-0CF4-BE45-9D222AE19A27}"/>
                </a:ext>
              </a:extLst>
            </p:cNvPr>
            <p:cNvCxnSpPr>
              <a:cxnSpLocks/>
            </p:cNvCxnSpPr>
            <p:nvPr/>
          </p:nvCxnSpPr>
          <p:spPr>
            <a:xfrm>
              <a:off x="9772765" y="3107953"/>
              <a:ext cx="0" cy="583552"/>
            </a:xfrm>
            <a:prstGeom prst="line">
              <a:avLst/>
            </a:prstGeom>
            <a:ln w="38100">
              <a:solidFill>
                <a:srgbClr val="663300"/>
              </a:solidFill>
            </a:ln>
          </p:spPr>
          <p:style>
            <a:lnRef idx="1">
              <a:schemeClr val="accent1"/>
            </a:lnRef>
            <a:fillRef idx="0">
              <a:schemeClr val="accent1"/>
            </a:fillRef>
            <a:effectRef idx="0">
              <a:schemeClr val="accent1"/>
            </a:effectRef>
            <a:fontRef idx="minor">
              <a:schemeClr val="tx1"/>
            </a:fontRef>
          </p:style>
        </p:cxnSp>
        <p:pic>
          <p:nvPicPr>
            <p:cNvPr id="9" name="Graphic 8" descr="City with solid fill">
              <a:extLst>
                <a:ext uri="{FF2B5EF4-FFF2-40B4-BE49-F238E27FC236}">
                  <a16:creationId xmlns:a16="http://schemas.microsoft.com/office/drawing/2014/main" id="{F96B5BED-D8A5-9D6C-4899-1B363842C827}"/>
                </a:ext>
              </a:extLst>
            </p:cNvPr>
            <p:cNvPicPr>
              <a:picLocks noChangeAspect="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007481" y="2740798"/>
              <a:ext cx="1219089" cy="1219089"/>
            </a:xfrm>
            <a:prstGeom prst="rect">
              <a:avLst/>
            </a:prstGeom>
          </p:spPr>
        </p:pic>
        <p:sp>
          <p:nvSpPr>
            <p:cNvPr id="10" name="Freeform: Shape 9">
              <a:extLst>
                <a:ext uri="{FF2B5EF4-FFF2-40B4-BE49-F238E27FC236}">
                  <a16:creationId xmlns:a16="http://schemas.microsoft.com/office/drawing/2014/main" id="{C4A45541-64D1-11A6-D5A2-C575E375D64C}"/>
                </a:ext>
              </a:extLst>
            </p:cNvPr>
            <p:cNvSpPr/>
            <p:nvPr/>
          </p:nvSpPr>
          <p:spPr>
            <a:xfrm>
              <a:off x="7000578" y="3133098"/>
              <a:ext cx="1371600" cy="230520"/>
            </a:xfrm>
            <a:custGeom>
              <a:avLst/>
              <a:gdLst>
                <a:gd name="connsiteX0" fmla="*/ 0 w 1371600"/>
                <a:gd name="connsiteY0" fmla="*/ 0 h 230520"/>
                <a:gd name="connsiteX1" fmla="*/ 279400 w 1371600"/>
                <a:gd name="connsiteY1" fmla="*/ 139700 h 230520"/>
                <a:gd name="connsiteX2" fmla="*/ 520700 w 1371600"/>
                <a:gd name="connsiteY2" fmla="*/ 203200 h 230520"/>
                <a:gd name="connsiteX3" fmla="*/ 876300 w 1371600"/>
                <a:gd name="connsiteY3" fmla="*/ 215900 h 230520"/>
                <a:gd name="connsiteX4" fmla="*/ 1371600 w 1371600"/>
                <a:gd name="connsiteY4" fmla="*/ 0 h 230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1600" h="230520">
                  <a:moveTo>
                    <a:pt x="0" y="0"/>
                  </a:moveTo>
                  <a:cubicBezTo>
                    <a:pt x="96308" y="52916"/>
                    <a:pt x="192617" y="105833"/>
                    <a:pt x="279400" y="139700"/>
                  </a:cubicBezTo>
                  <a:cubicBezTo>
                    <a:pt x="366183" y="173567"/>
                    <a:pt x="421217" y="190500"/>
                    <a:pt x="520700" y="203200"/>
                  </a:cubicBezTo>
                  <a:cubicBezTo>
                    <a:pt x="620183" y="215900"/>
                    <a:pt x="734483" y="249767"/>
                    <a:pt x="876300" y="215900"/>
                  </a:cubicBezTo>
                  <a:cubicBezTo>
                    <a:pt x="1018117" y="182033"/>
                    <a:pt x="1194858" y="91016"/>
                    <a:pt x="1371600" y="0"/>
                  </a:cubicBezTo>
                </a:path>
              </a:pathLst>
            </a:custGeom>
            <a:noFill/>
            <a:ln>
              <a:solidFill>
                <a:schemeClr val="tx1">
                  <a:lumMod val="85000"/>
                  <a:lumOff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 name="Freeform: Shape 10">
              <a:extLst>
                <a:ext uri="{FF2B5EF4-FFF2-40B4-BE49-F238E27FC236}">
                  <a16:creationId xmlns:a16="http://schemas.microsoft.com/office/drawing/2014/main" id="{072429C5-D135-A601-E824-56C9EF73031F}"/>
                </a:ext>
              </a:extLst>
            </p:cNvPr>
            <p:cNvSpPr/>
            <p:nvPr/>
          </p:nvSpPr>
          <p:spPr>
            <a:xfrm>
              <a:off x="8388465" y="3119822"/>
              <a:ext cx="1371600" cy="230520"/>
            </a:xfrm>
            <a:custGeom>
              <a:avLst/>
              <a:gdLst>
                <a:gd name="connsiteX0" fmla="*/ 0 w 1371600"/>
                <a:gd name="connsiteY0" fmla="*/ 0 h 230520"/>
                <a:gd name="connsiteX1" fmla="*/ 279400 w 1371600"/>
                <a:gd name="connsiteY1" fmla="*/ 139700 h 230520"/>
                <a:gd name="connsiteX2" fmla="*/ 520700 w 1371600"/>
                <a:gd name="connsiteY2" fmla="*/ 203200 h 230520"/>
                <a:gd name="connsiteX3" fmla="*/ 876300 w 1371600"/>
                <a:gd name="connsiteY3" fmla="*/ 215900 h 230520"/>
                <a:gd name="connsiteX4" fmla="*/ 1371600 w 1371600"/>
                <a:gd name="connsiteY4" fmla="*/ 0 h 230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1600" h="230520">
                  <a:moveTo>
                    <a:pt x="0" y="0"/>
                  </a:moveTo>
                  <a:cubicBezTo>
                    <a:pt x="96308" y="52916"/>
                    <a:pt x="192617" y="105833"/>
                    <a:pt x="279400" y="139700"/>
                  </a:cubicBezTo>
                  <a:cubicBezTo>
                    <a:pt x="366183" y="173567"/>
                    <a:pt x="421217" y="190500"/>
                    <a:pt x="520700" y="203200"/>
                  </a:cubicBezTo>
                  <a:cubicBezTo>
                    <a:pt x="620183" y="215900"/>
                    <a:pt x="734483" y="249767"/>
                    <a:pt x="876300" y="215900"/>
                  </a:cubicBezTo>
                  <a:cubicBezTo>
                    <a:pt x="1018117" y="182033"/>
                    <a:pt x="1194858" y="91016"/>
                    <a:pt x="1371600" y="0"/>
                  </a:cubicBezTo>
                </a:path>
              </a:pathLst>
            </a:custGeom>
            <a:noFill/>
            <a:ln>
              <a:solidFill>
                <a:schemeClr val="tx1">
                  <a:lumMod val="85000"/>
                  <a:lumOff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4" name="Rectangle: Rounded Corners 13">
              <a:extLst>
                <a:ext uri="{FF2B5EF4-FFF2-40B4-BE49-F238E27FC236}">
                  <a16:creationId xmlns:a16="http://schemas.microsoft.com/office/drawing/2014/main" id="{6DA414EA-E5B6-DE4F-CC8E-B1F506D64776}"/>
                </a:ext>
              </a:extLst>
            </p:cNvPr>
            <p:cNvSpPr/>
            <p:nvPr/>
          </p:nvSpPr>
          <p:spPr>
            <a:xfrm>
              <a:off x="2548423" y="1294589"/>
              <a:ext cx="9360957" cy="2665298"/>
            </a:xfrm>
            <a:prstGeom prst="roundRect">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13" name="Graphic 12" descr="High voltage with solid fill">
              <a:extLst>
                <a:ext uri="{FF2B5EF4-FFF2-40B4-BE49-F238E27FC236}">
                  <a16:creationId xmlns:a16="http://schemas.microsoft.com/office/drawing/2014/main" id="{03C72213-30AF-F8D2-1DEF-314841D7B9EE}"/>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438728" y="2560208"/>
              <a:ext cx="646619" cy="646619"/>
            </a:xfrm>
            <a:prstGeom prst="rect">
              <a:avLst/>
            </a:prstGeom>
          </p:spPr>
        </p:pic>
      </p:grpSp>
      <p:sp>
        <p:nvSpPr>
          <p:cNvPr id="7" name="TextBox 6">
            <a:extLst>
              <a:ext uri="{FF2B5EF4-FFF2-40B4-BE49-F238E27FC236}">
                <a16:creationId xmlns:a16="http://schemas.microsoft.com/office/drawing/2014/main" id="{E727D0D3-92F7-747E-C7CB-D484276F5DE3}"/>
              </a:ext>
            </a:extLst>
          </p:cNvPr>
          <p:cNvSpPr txBox="1"/>
          <p:nvPr/>
        </p:nvSpPr>
        <p:spPr>
          <a:xfrm>
            <a:off x="194513" y="252926"/>
            <a:ext cx="6945746" cy="1446550"/>
          </a:xfrm>
          <a:prstGeom prst="rect">
            <a:avLst/>
          </a:prstGeom>
          <a:noFill/>
        </p:spPr>
        <p:txBody>
          <a:bodyPr wrap="square" rtlCol="0">
            <a:spAutoFit/>
          </a:bodyPr>
          <a:lstStyle/>
          <a:p>
            <a:r>
              <a:rPr lang="en-CA" sz="2800" b="1" dirty="0" err="1"/>
              <a:t>ᑭᓲᕙ</a:t>
            </a:r>
            <a:r>
              <a:rPr lang="en-CA" sz="2800" b="1" dirty="0"/>
              <a:t> </a:t>
            </a:r>
            <a:r>
              <a:rPr lang="en-CA" sz="2800" b="1" dirty="0" err="1"/>
              <a:t>ᓯᕗᓂᒃᓴᒥ</a:t>
            </a:r>
            <a:r>
              <a:rPr lang="en-CA" sz="2800" b="1" dirty="0"/>
              <a:t> </a:t>
            </a:r>
            <a:r>
              <a:rPr lang="en-CA" sz="2800" b="1" dirty="0" err="1"/>
              <a:t>ᖃᓄᐃᓕᖓᓂᖓ</a:t>
            </a:r>
            <a:r>
              <a:rPr lang="en-CA" sz="2800" b="1" dirty="0"/>
              <a:t>?</a:t>
            </a:r>
          </a:p>
          <a:p>
            <a:r>
              <a:rPr lang="en-US" sz="2800" b="1" dirty="0"/>
              <a:t>What is the Future State?</a:t>
            </a:r>
          </a:p>
          <a:p>
            <a:pPr algn="r"/>
            <a:endParaRPr lang="en-US" sz="3200" b="1" dirty="0"/>
          </a:p>
        </p:txBody>
      </p:sp>
      <p:sp>
        <p:nvSpPr>
          <p:cNvPr id="6" name="Freeform 2">
            <a:extLst>
              <a:ext uri="{FF2B5EF4-FFF2-40B4-BE49-F238E27FC236}">
                <a16:creationId xmlns:a16="http://schemas.microsoft.com/office/drawing/2014/main" id="{5D8BBDFB-E09B-665C-48E7-8AB6967376D3}"/>
              </a:ext>
            </a:extLst>
          </p:cNvPr>
          <p:cNvSpPr/>
          <p:nvPr/>
        </p:nvSpPr>
        <p:spPr>
          <a:xfrm>
            <a:off x="10867982" y="166280"/>
            <a:ext cx="1041399" cy="567181"/>
          </a:xfrm>
          <a:custGeom>
            <a:avLst/>
            <a:gdLst/>
            <a:ahLst/>
            <a:cxnLst/>
            <a:rect l="l" t="t" r="r" b="b"/>
            <a:pathLst>
              <a:path w="2336003" h="1272267">
                <a:moveTo>
                  <a:pt x="0" y="0"/>
                </a:moveTo>
                <a:lnTo>
                  <a:pt x="2336003" y="0"/>
                </a:lnTo>
                <a:lnTo>
                  <a:pt x="2336003" y="1272267"/>
                </a:lnTo>
                <a:lnTo>
                  <a:pt x="0" y="1272267"/>
                </a:lnTo>
                <a:lnTo>
                  <a:pt x="0" y="0"/>
                </a:lnTo>
                <a:close/>
              </a:path>
            </a:pathLst>
          </a:custGeom>
          <a:blipFill>
            <a:blip r:embed="rId8"/>
            <a:stretch>
              <a:fillRect b="-36375"/>
            </a:stretch>
          </a:blipFill>
        </p:spPr>
        <p:txBody>
          <a:bodyPr/>
          <a:lstStyle/>
          <a:p>
            <a:endParaRPr lang="en-CA" sz="1200"/>
          </a:p>
        </p:txBody>
      </p:sp>
      <p:pic>
        <p:nvPicPr>
          <p:cNvPr id="3" name="Graphic 2" descr="Hydropower with solid fill">
            <a:extLst>
              <a:ext uri="{FF2B5EF4-FFF2-40B4-BE49-F238E27FC236}">
                <a16:creationId xmlns:a16="http://schemas.microsoft.com/office/drawing/2014/main" id="{53F35038-77E5-FAC2-D08D-89D71983449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131032" y="2740798"/>
            <a:ext cx="914400" cy="914400"/>
          </a:xfrm>
          <a:prstGeom prst="rect">
            <a:avLst/>
          </a:prstGeom>
        </p:spPr>
      </p:pic>
      <p:pic>
        <p:nvPicPr>
          <p:cNvPr id="1026" name="Picture 2" descr="Flag of Nunavut - Wikipedia">
            <a:extLst>
              <a:ext uri="{FF2B5EF4-FFF2-40B4-BE49-F238E27FC236}">
                <a16:creationId xmlns:a16="http://schemas.microsoft.com/office/drawing/2014/main" id="{4E6DC998-0699-EE0A-B76F-D0132ABD8304}"/>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42418" y="3723322"/>
            <a:ext cx="683297" cy="384355"/>
          </a:xfrm>
          <a:prstGeom prst="rect">
            <a:avLst/>
          </a:prstGeom>
          <a:noFill/>
          <a:ln>
            <a:solidFill>
              <a:schemeClr val="bg1">
                <a:lumMod val="75000"/>
              </a:schemeClr>
            </a:solidFill>
          </a:ln>
          <a:extLst>
            <a:ext uri="{909E8E84-426E-40DD-AFC4-6F175D3DCCD1}">
              <a14:hiddenFill xmlns:a14="http://schemas.microsoft.com/office/drawing/2010/main">
                <a:solidFill>
                  <a:srgbClr val="FFFFFF"/>
                </a:solidFill>
              </a14:hiddenFill>
            </a:ext>
          </a:extLst>
        </p:spPr>
      </p:pic>
      <p:pic>
        <p:nvPicPr>
          <p:cNvPr id="16" name="Picture 2" descr="Home">
            <a:extLst>
              <a:ext uri="{FF2B5EF4-FFF2-40B4-BE49-F238E27FC236}">
                <a16:creationId xmlns:a16="http://schemas.microsoft.com/office/drawing/2014/main" id="{3B173462-C9A0-411C-4C14-C4FE64AD428C}"/>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r="75912"/>
          <a:stretch/>
        </p:blipFill>
        <p:spPr bwMode="auto">
          <a:xfrm>
            <a:off x="5923138" y="3187078"/>
            <a:ext cx="377149" cy="379682"/>
          </a:xfrm>
          <a:prstGeom prst="rect">
            <a:avLst/>
          </a:prstGeom>
          <a:noFill/>
          <a:extLst>
            <a:ext uri="{909E8E84-426E-40DD-AFC4-6F175D3DCCD1}">
              <a14:hiddenFill xmlns:a14="http://schemas.microsoft.com/office/drawing/2010/main">
                <a:solidFill>
                  <a:srgbClr val="FFFFFF"/>
                </a:solidFill>
              </a14:hiddenFill>
            </a:ext>
          </a:extLst>
        </p:spPr>
      </p:pic>
      <p:pic>
        <p:nvPicPr>
          <p:cNvPr id="18" name="Graphic 17" descr="Wind Turbines with solid fill">
            <a:extLst>
              <a:ext uri="{FF2B5EF4-FFF2-40B4-BE49-F238E27FC236}">
                <a16:creationId xmlns:a16="http://schemas.microsoft.com/office/drawing/2014/main" id="{9DA805A8-C165-D7B0-BED2-DFD087155FD6}"/>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439117" y="2631128"/>
            <a:ext cx="914400" cy="914400"/>
          </a:xfrm>
          <a:prstGeom prst="rect">
            <a:avLst/>
          </a:prstGeom>
        </p:spPr>
      </p:pic>
      <p:sp>
        <p:nvSpPr>
          <p:cNvPr id="19" name="Rectangle: Rounded Corners 18">
            <a:extLst>
              <a:ext uri="{FF2B5EF4-FFF2-40B4-BE49-F238E27FC236}">
                <a16:creationId xmlns:a16="http://schemas.microsoft.com/office/drawing/2014/main" id="{38E04E57-2C49-EBFF-86D3-BC03628E26A0}"/>
              </a:ext>
            </a:extLst>
          </p:cNvPr>
          <p:cNvSpPr/>
          <p:nvPr/>
        </p:nvSpPr>
        <p:spPr>
          <a:xfrm>
            <a:off x="194513" y="1294589"/>
            <a:ext cx="2313558" cy="5384837"/>
          </a:xfrm>
          <a:prstGeom prst="roundRect">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0" name="TextBox 19">
            <a:extLst>
              <a:ext uri="{FF2B5EF4-FFF2-40B4-BE49-F238E27FC236}">
                <a16:creationId xmlns:a16="http://schemas.microsoft.com/office/drawing/2014/main" id="{5F78953B-01B0-87E5-0027-2F4074B00FC0}"/>
              </a:ext>
            </a:extLst>
          </p:cNvPr>
          <p:cNvSpPr txBox="1"/>
          <p:nvPr/>
        </p:nvSpPr>
        <p:spPr>
          <a:xfrm>
            <a:off x="591627" y="1477890"/>
            <a:ext cx="2236006" cy="1231106"/>
          </a:xfrm>
          <a:prstGeom prst="rect">
            <a:avLst/>
          </a:prstGeom>
          <a:noFill/>
        </p:spPr>
        <p:txBody>
          <a:bodyPr wrap="square" rtlCol="0">
            <a:spAutoFit/>
          </a:bodyPr>
          <a:lstStyle/>
          <a:p>
            <a:r>
              <a:rPr lang="en-CA" sz="1200" b="1" u="sng" dirty="0"/>
              <a:t>Local Renewables</a:t>
            </a:r>
          </a:p>
          <a:p>
            <a:endParaRPr lang="en-CA" sz="1200" b="1" u="sng" dirty="0"/>
          </a:p>
          <a:p>
            <a:pPr marL="171450" indent="-171450">
              <a:buFont typeface="Wingdings" panose="05000000000000000000" pitchFamily="2" charset="2"/>
              <a:buChar char="§"/>
            </a:pPr>
            <a:r>
              <a:rPr lang="en-CA" sz="1000" dirty="0"/>
              <a:t>Sell power to QEC</a:t>
            </a:r>
          </a:p>
          <a:p>
            <a:pPr marL="171450" indent="-171450">
              <a:buFont typeface="Wingdings" panose="05000000000000000000" pitchFamily="2" charset="2"/>
              <a:buChar char="§"/>
            </a:pPr>
            <a:r>
              <a:rPr lang="en-CA" sz="1000" dirty="0"/>
              <a:t>Local facility operations</a:t>
            </a:r>
          </a:p>
          <a:p>
            <a:pPr marL="171450" indent="-171450">
              <a:buFont typeface="Wingdings" panose="05000000000000000000" pitchFamily="2" charset="2"/>
              <a:buChar char="§"/>
            </a:pPr>
            <a:r>
              <a:rPr lang="en-CA" sz="1000" dirty="0"/>
              <a:t>No imports required</a:t>
            </a:r>
          </a:p>
          <a:p>
            <a:endParaRPr lang="en-CA" sz="1000" dirty="0"/>
          </a:p>
          <a:p>
            <a:pPr marL="171450" indent="-171450">
              <a:buFont typeface="Wingdings" panose="05000000000000000000" pitchFamily="2" charset="2"/>
              <a:buChar char="§"/>
            </a:pPr>
            <a:endParaRPr lang="en-CA" sz="1000" dirty="0"/>
          </a:p>
        </p:txBody>
      </p:sp>
      <p:pic>
        <p:nvPicPr>
          <p:cNvPr id="21" name="Graphic 20" descr="Money outline">
            <a:extLst>
              <a:ext uri="{FF2B5EF4-FFF2-40B4-BE49-F238E27FC236}">
                <a16:creationId xmlns:a16="http://schemas.microsoft.com/office/drawing/2014/main" id="{93F7C12F-FD03-D683-9574-2FA58C9591F0}"/>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074183" y="5595263"/>
            <a:ext cx="502969" cy="502969"/>
          </a:xfrm>
          <a:prstGeom prst="rect">
            <a:avLst/>
          </a:prstGeom>
        </p:spPr>
      </p:pic>
      <p:cxnSp>
        <p:nvCxnSpPr>
          <p:cNvPr id="23" name="Straight Connector 22">
            <a:extLst>
              <a:ext uri="{FF2B5EF4-FFF2-40B4-BE49-F238E27FC236}">
                <a16:creationId xmlns:a16="http://schemas.microsoft.com/office/drawing/2014/main" id="{EE4A2850-227D-E652-7FC6-F50B9E450E33}"/>
              </a:ext>
            </a:extLst>
          </p:cNvPr>
          <p:cNvCxnSpPr>
            <a:cxnSpLocks/>
          </p:cNvCxnSpPr>
          <p:nvPr/>
        </p:nvCxnSpPr>
        <p:spPr>
          <a:xfrm>
            <a:off x="3939762" y="3026657"/>
            <a:ext cx="0" cy="562270"/>
          </a:xfrm>
          <a:prstGeom prst="line">
            <a:avLst/>
          </a:prstGeom>
          <a:ln w="38100">
            <a:solidFill>
              <a:srgbClr val="6633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70B313F4-3B20-E620-6B2D-6EDA029E9923}"/>
              </a:ext>
            </a:extLst>
          </p:cNvPr>
          <p:cNvCxnSpPr>
            <a:cxnSpLocks/>
          </p:cNvCxnSpPr>
          <p:nvPr/>
        </p:nvCxnSpPr>
        <p:spPr>
          <a:xfrm>
            <a:off x="5340349" y="3032894"/>
            <a:ext cx="0" cy="583552"/>
          </a:xfrm>
          <a:prstGeom prst="line">
            <a:avLst/>
          </a:prstGeom>
          <a:ln w="38100">
            <a:solidFill>
              <a:srgbClr val="663300"/>
            </a:solidFill>
          </a:ln>
        </p:spPr>
        <p:style>
          <a:lnRef idx="1">
            <a:schemeClr val="accent1"/>
          </a:lnRef>
          <a:fillRef idx="0">
            <a:schemeClr val="accent1"/>
          </a:fillRef>
          <a:effectRef idx="0">
            <a:schemeClr val="accent1"/>
          </a:effectRef>
          <a:fontRef idx="minor">
            <a:schemeClr val="tx1"/>
          </a:fontRef>
        </p:style>
      </p:cxnSp>
      <p:sp>
        <p:nvSpPr>
          <p:cNvPr id="26" name="Freeform: Shape 25">
            <a:extLst>
              <a:ext uri="{FF2B5EF4-FFF2-40B4-BE49-F238E27FC236}">
                <a16:creationId xmlns:a16="http://schemas.microsoft.com/office/drawing/2014/main" id="{A8C1F907-8EE8-5AD5-D15E-486129368AF8}"/>
              </a:ext>
            </a:extLst>
          </p:cNvPr>
          <p:cNvSpPr/>
          <p:nvPr/>
        </p:nvSpPr>
        <p:spPr>
          <a:xfrm>
            <a:off x="3956049" y="3044763"/>
            <a:ext cx="1371600" cy="230520"/>
          </a:xfrm>
          <a:custGeom>
            <a:avLst/>
            <a:gdLst>
              <a:gd name="connsiteX0" fmla="*/ 0 w 1371600"/>
              <a:gd name="connsiteY0" fmla="*/ 0 h 230520"/>
              <a:gd name="connsiteX1" fmla="*/ 279400 w 1371600"/>
              <a:gd name="connsiteY1" fmla="*/ 139700 h 230520"/>
              <a:gd name="connsiteX2" fmla="*/ 520700 w 1371600"/>
              <a:gd name="connsiteY2" fmla="*/ 203200 h 230520"/>
              <a:gd name="connsiteX3" fmla="*/ 876300 w 1371600"/>
              <a:gd name="connsiteY3" fmla="*/ 215900 h 230520"/>
              <a:gd name="connsiteX4" fmla="*/ 1371600 w 1371600"/>
              <a:gd name="connsiteY4" fmla="*/ 0 h 230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1600" h="230520">
                <a:moveTo>
                  <a:pt x="0" y="0"/>
                </a:moveTo>
                <a:cubicBezTo>
                  <a:pt x="96308" y="52916"/>
                  <a:pt x="192617" y="105833"/>
                  <a:pt x="279400" y="139700"/>
                </a:cubicBezTo>
                <a:cubicBezTo>
                  <a:pt x="366183" y="173567"/>
                  <a:pt x="421217" y="190500"/>
                  <a:pt x="520700" y="203200"/>
                </a:cubicBezTo>
                <a:cubicBezTo>
                  <a:pt x="620183" y="215900"/>
                  <a:pt x="734483" y="249767"/>
                  <a:pt x="876300" y="215900"/>
                </a:cubicBezTo>
                <a:cubicBezTo>
                  <a:pt x="1018117" y="182033"/>
                  <a:pt x="1194858" y="91016"/>
                  <a:pt x="1371600" y="0"/>
                </a:cubicBezTo>
              </a:path>
            </a:pathLst>
          </a:custGeom>
          <a:noFill/>
          <a:ln>
            <a:solidFill>
              <a:schemeClr val="tx1">
                <a:lumMod val="85000"/>
                <a:lumOff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8" name="TextBox 27">
            <a:extLst>
              <a:ext uri="{FF2B5EF4-FFF2-40B4-BE49-F238E27FC236}">
                <a16:creationId xmlns:a16="http://schemas.microsoft.com/office/drawing/2014/main" id="{BFA92961-DD9F-074A-B1D6-D7ADE637CCD1}"/>
              </a:ext>
            </a:extLst>
          </p:cNvPr>
          <p:cNvSpPr txBox="1"/>
          <p:nvPr/>
        </p:nvSpPr>
        <p:spPr>
          <a:xfrm>
            <a:off x="397782" y="4317565"/>
            <a:ext cx="2225451" cy="1292662"/>
          </a:xfrm>
          <a:prstGeom prst="rect">
            <a:avLst/>
          </a:prstGeom>
          <a:noFill/>
        </p:spPr>
        <p:txBody>
          <a:bodyPr wrap="square" rtlCol="0">
            <a:spAutoFit/>
          </a:bodyPr>
          <a:lstStyle/>
          <a:p>
            <a:r>
              <a:rPr lang="en-CA" sz="1200" b="1" u="sng" dirty="0" err="1"/>
              <a:t>ᓄᓇᓕᖕᓂ</a:t>
            </a:r>
            <a:r>
              <a:rPr lang="en-CA" sz="1200" b="1" u="sng" dirty="0"/>
              <a:t> </a:t>
            </a:r>
            <a:r>
              <a:rPr lang="en-CA" sz="1200" b="1" u="sng" dirty="0" err="1"/>
              <a:t>ᓄᓇᒥᐅᑕᑦ</a:t>
            </a:r>
            <a:endParaRPr lang="en-CA" sz="1200" b="1" u="sng" dirty="0"/>
          </a:p>
          <a:p>
            <a:endParaRPr lang="iu-Cans-CA" sz="1200" b="1" u="sng" dirty="0"/>
          </a:p>
          <a:p>
            <a:pPr marL="171450" indent="-171450">
              <a:buFont typeface="Wingdings" panose="05000000000000000000" pitchFamily="2" charset="2"/>
              <a:buChar char="§"/>
            </a:pPr>
            <a:r>
              <a:rPr lang="en-CA" sz="900" dirty="0" err="1"/>
              <a:t>ᐆᒻᒪᖅᑯᑎᖃᖅᑎᑦᑎᓗᓂ</a:t>
            </a:r>
            <a:r>
              <a:rPr lang="en-CA" sz="900" dirty="0"/>
              <a:t> </a:t>
            </a:r>
            <a:r>
              <a:rPr lang="en-CA" sz="900" dirty="0" err="1"/>
              <a:t>ᖁᓪᓕᖅ</a:t>
            </a:r>
            <a:r>
              <a:rPr lang="en-CA" sz="900" dirty="0"/>
              <a:t> </a:t>
            </a:r>
            <a:r>
              <a:rPr lang="en-CA" sz="900" dirty="0" err="1"/>
              <a:t>ᐆᒻᒪᖅᑯᑎᓕᕆᔨᒃᑯᑦ</a:t>
            </a:r>
            <a:r>
              <a:rPr lang="en-CA" sz="900" dirty="0"/>
              <a:t> </a:t>
            </a:r>
            <a:r>
              <a:rPr lang="en-CA" sz="900" dirty="0" err="1"/>
              <a:t>ᑎᒥᖁᑖᓄᑦ</a:t>
            </a:r>
            <a:r>
              <a:rPr lang="iu-Cans-CA" sz="900" dirty="0"/>
              <a:t>ᓄᓇᓕᖕᓂ ᐃᒡᓗᕐᔪᐊᑦ ᐊᐅᓚᓂᕆᔭᖏᑦ</a:t>
            </a:r>
          </a:p>
          <a:p>
            <a:pPr marL="171450" indent="-171450">
              <a:buFont typeface="Wingdings" panose="05000000000000000000" pitchFamily="2" charset="2"/>
              <a:buChar char="§"/>
            </a:pPr>
            <a:r>
              <a:rPr lang="en-CA" sz="900" dirty="0" err="1"/>
              <a:t>ᓄᓇᓕᖕᓂ</a:t>
            </a:r>
            <a:r>
              <a:rPr lang="en-CA" sz="900" dirty="0"/>
              <a:t> </a:t>
            </a:r>
            <a:r>
              <a:rPr lang="en-CA" sz="900" dirty="0" err="1"/>
              <a:t>ᐃᒡᓗᕐᔪᐊᑦ</a:t>
            </a:r>
            <a:r>
              <a:rPr lang="en-CA" sz="900" dirty="0"/>
              <a:t> </a:t>
            </a:r>
            <a:r>
              <a:rPr lang="en-CA" sz="900" dirty="0" err="1"/>
              <a:t>ᐊᐅᓚᓂᕆᔭᖏᑦ</a:t>
            </a:r>
            <a:endParaRPr lang="en-CA" sz="900" dirty="0"/>
          </a:p>
          <a:p>
            <a:pPr marL="171450" indent="-171450">
              <a:buFont typeface="Wingdings" panose="05000000000000000000" pitchFamily="2" charset="2"/>
              <a:buChar char="§"/>
            </a:pPr>
            <a:r>
              <a:rPr lang="en-CA" sz="900" dirty="0" err="1"/>
              <a:t>ᑲᓇᑕᐅᑉ</a:t>
            </a:r>
            <a:r>
              <a:rPr lang="en-CA" sz="900" dirty="0"/>
              <a:t> </a:t>
            </a:r>
            <a:r>
              <a:rPr lang="en-CA" sz="900" dirty="0" err="1"/>
              <a:t>ᓯᓚᑖᓂᙶᖅᑐᓂᒃ</a:t>
            </a:r>
            <a:r>
              <a:rPr lang="en-CA" sz="900" dirty="0"/>
              <a:t> </a:t>
            </a:r>
            <a:r>
              <a:rPr lang="en-CA" sz="900" dirty="0" err="1"/>
              <a:t>ᑎᑭᑎᑦᑎᔭᕆᐊᖃᙱᑦᑐᖅ</a:t>
            </a:r>
            <a:endParaRPr lang="en-CA" sz="900" dirty="0"/>
          </a:p>
        </p:txBody>
      </p:sp>
      <p:sp>
        <p:nvSpPr>
          <p:cNvPr id="29" name="Arrow: Right 28">
            <a:extLst>
              <a:ext uri="{FF2B5EF4-FFF2-40B4-BE49-F238E27FC236}">
                <a16:creationId xmlns:a16="http://schemas.microsoft.com/office/drawing/2014/main" id="{456B6048-065A-FB20-1F9F-CB42FEBFEE26}"/>
              </a:ext>
            </a:extLst>
          </p:cNvPr>
          <p:cNvSpPr/>
          <p:nvPr/>
        </p:nvSpPr>
        <p:spPr>
          <a:xfrm rot="10800000">
            <a:off x="3696083" y="5544506"/>
            <a:ext cx="547366" cy="228600"/>
          </a:xfrm>
          <a:prstGeom prst="rightArrow">
            <a:avLst/>
          </a:prstGeom>
          <a:solidFill>
            <a:schemeClr val="tx1">
              <a:lumMod val="85000"/>
              <a:lumOff val="1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30" name="Picture 29">
            <a:extLst>
              <a:ext uri="{FF2B5EF4-FFF2-40B4-BE49-F238E27FC236}">
                <a16:creationId xmlns:a16="http://schemas.microsoft.com/office/drawing/2014/main" id="{86D436A5-FAD2-4316-E5E6-8B50FA79E6DA}"/>
              </a:ext>
            </a:extLst>
          </p:cNvPr>
          <p:cNvPicPr>
            <a:picLocks noChangeAspect="1"/>
          </p:cNvPicPr>
          <p:nvPr/>
        </p:nvPicPr>
        <p:blipFill>
          <a:blip r:embed="rId17"/>
          <a:stretch>
            <a:fillRect/>
          </a:stretch>
        </p:blipFill>
        <p:spPr>
          <a:xfrm>
            <a:off x="9772765" y="5034236"/>
            <a:ext cx="1813717" cy="1341236"/>
          </a:xfrm>
          <a:prstGeom prst="rect">
            <a:avLst/>
          </a:prstGeom>
        </p:spPr>
      </p:pic>
      <p:pic>
        <p:nvPicPr>
          <p:cNvPr id="31" name="Graphic 30" descr="Money outline">
            <a:extLst>
              <a:ext uri="{FF2B5EF4-FFF2-40B4-BE49-F238E27FC236}">
                <a16:creationId xmlns:a16="http://schemas.microsoft.com/office/drawing/2014/main" id="{63B94A40-630D-2C27-A643-484C2C6F8085}"/>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8569777" y="5311072"/>
            <a:ext cx="502969" cy="502969"/>
          </a:xfrm>
          <a:prstGeom prst="rect">
            <a:avLst/>
          </a:prstGeom>
        </p:spPr>
      </p:pic>
      <p:sp>
        <p:nvSpPr>
          <p:cNvPr id="32" name="Arrow: Right 31">
            <a:extLst>
              <a:ext uri="{FF2B5EF4-FFF2-40B4-BE49-F238E27FC236}">
                <a16:creationId xmlns:a16="http://schemas.microsoft.com/office/drawing/2014/main" id="{4E7208EA-849D-12E3-0A2D-32AEBCDFFFE1}"/>
              </a:ext>
            </a:extLst>
          </p:cNvPr>
          <p:cNvSpPr/>
          <p:nvPr/>
        </p:nvSpPr>
        <p:spPr>
          <a:xfrm rot="10800000">
            <a:off x="7327896" y="5565555"/>
            <a:ext cx="523875" cy="228600"/>
          </a:xfrm>
          <a:prstGeom prst="rightArrow">
            <a:avLst/>
          </a:prstGeom>
          <a:solidFill>
            <a:schemeClr val="tx1">
              <a:lumMod val="85000"/>
              <a:lumOff val="1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33" name="Graphic 32" descr="Money outline">
            <a:extLst>
              <a:ext uri="{FF2B5EF4-FFF2-40B4-BE49-F238E27FC236}">
                <a16:creationId xmlns:a16="http://schemas.microsoft.com/office/drawing/2014/main" id="{45D2E275-8C91-03A1-2315-71CBD6C1A04C}"/>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5757094" y="5407323"/>
            <a:ext cx="502969" cy="502969"/>
          </a:xfrm>
          <a:prstGeom prst="rect">
            <a:avLst/>
          </a:prstGeom>
        </p:spPr>
      </p:pic>
      <p:pic>
        <p:nvPicPr>
          <p:cNvPr id="34" name="Graphic 33" descr="Money outline">
            <a:extLst>
              <a:ext uri="{FF2B5EF4-FFF2-40B4-BE49-F238E27FC236}">
                <a16:creationId xmlns:a16="http://schemas.microsoft.com/office/drawing/2014/main" id="{4BE6CBB2-B11C-8429-6127-C4BE54BD1A2A}"/>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8816143" y="5603045"/>
            <a:ext cx="502969" cy="502969"/>
          </a:xfrm>
          <a:prstGeom prst="rect">
            <a:avLst/>
          </a:prstGeom>
        </p:spPr>
      </p:pic>
      <p:sp>
        <p:nvSpPr>
          <p:cNvPr id="35" name="Rectangle: Rounded Corners 34">
            <a:extLst>
              <a:ext uri="{FF2B5EF4-FFF2-40B4-BE49-F238E27FC236}">
                <a16:creationId xmlns:a16="http://schemas.microsoft.com/office/drawing/2014/main" id="{48EBEA2A-07A7-B81D-2C36-C05799C73DC4}"/>
              </a:ext>
            </a:extLst>
          </p:cNvPr>
          <p:cNvSpPr/>
          <p:nvPr/>
        </p:nvSpPr>
        <p:spPr>
          <a:xfrm>
            <a:off x="2548424" y="4014128"/>
            <a:ext cx="9360957" cy="2665298"/>
          </a:xfrm>
          <a:prstGeom prst="roundRect">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8" name="Arc 37">
            <a:extLst>
              <a:ext uri="{FF2B5EF4-FFF2-40B4-BE49-F238E27FC236}">
                <a16:creationId xmlns:a16="http://schemas.microsoft.com/office/drawing/2014/main" id="{E5D32507-B886-A4E1-6B56-E2C1A60957B9}"/>
              </a:ext>
            </a:extLst>
          </p:cNvPr>
          <p:cNvSpPr/>
          <p:nvPr/>
        </p:nvSpPr>
        <p:spPr>
          <a:xfrm rot="8094300">
            <a:off x="5287616" y="2449751"/>
            <a:ext cx="787509" cy="728444"/>
          </a:xfrm>
          <a:prstGeom prst="arc">
            <a:avLst>
              <a:gd name="adj1" fmla="val 17446251"/>
              <a:gd name="adj2" fmla="val 540874"/>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41" name="Arrow: Right 40">
            <a:extLst>
              <a:ext uri="{FF2B5EF4-FFF2-40B4-BE49-F238E27FC236}">
                <a16:creationId xmlns:a16="http://schemas.microsoft.com/office/drawing/2014/main" id="{864FAAA3-17F8-29BE-B920-4DC66C03C6C5}"/>
              </a:ext>
            </a:extLst>
          </p:cNvPr>
          <p:cNvSpPr/>
          <p:nvPr/>
        </p:nvSpPr>
        <p:spPr>
          <a:xfrm>
            <a:off x="5648948" y="1466600"/>
            <a:ext cx="3063326" cy="762285"/>
          </a:xfrm>
          <a:prstGeom prst="rightArrow">
            <a:avLst/>
          </a:prstGeom>
          <a:solidFill>
            <a:srgbClr val="0C974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CA" sz="1400" dirty="0"/>
              <a:t>Energy</a:t>
            </a:r>
          </a:p>
          <a:p>
            <a:pPr algn="ctr"/>
            <a:r>
              <a:rPr lang="iu-Cans-CA" sz="1400" dirty="0"/>
              <a:t>ᐆᒻᒪᖅᑯᑎᑦ</a:t>
            </a:r>
          </a:p>
        </p:txBody>
      </p:sp>
      <p:sp>
        <p:nvSpPr>
          <p:cNvPr id="42" name="Arrow: Right 41">
            <a:extLst>
              <a:ext uri="{FF2B5EF4-FFF2-40B4-BE49-F238E27FC236}">
                <a16:creationId xmlns:a16="http://schemas.microsoft.com/office/drawing/2014/main" id="{B1C7F77B-377C-0E3D-4E16-81B1B2CDC509}"/>
              </a:ext>
            </a:extLst>
          </p:cNvPr>
          <p:cNvSpPr/>
          <p:nvPr/>
        </p:nvSpPr>
        <p:spPr>
          <a:xfrm flipH="1">
            <a:off x="5535742" y="4143127"/>
            <a:ext cx="3042798" cy="785921"/>
          </a:xfrm>
          <a:prstGeom prst="rightArrow">
            <a:avLst/>
          </a:prstGeom>
          <a:solidFill>
            <a:schemeClr val="tx1">
              <a:lumMod val="85000"/>
              <a:lumOff val="1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CA" sz="1400" dirty="0"/>
              <a:t>Money</a:t>
            </a:r>
          </a:p>
          <a:p>
            <a:pPr algn="ctr"/>
            <a:r>
              <a:rPr lang="en-CA" sz="1400" dirty="0" err="1"/>
              <a:t>ᐊᑭᖓ</a:t>
            </a:r>
            <a:endParaRPr lang="iu-Cans-CA" sz="1400" dirty="0"/>
          </a:p>
        </p:txBody>
      </p:sp>
    </p:spTree>
    <p:extLst>
      <p:ext uri="{BB962C8B-B14F-4D97-AF65-F5344CB8AC3E}">
        <p14:creationId xmlns:p14="http://schemas.microsoft.com/office/powerpoint/2010/main" val="42716404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95;p16">
            <a:extLst>
              <a:ext uri="{FF2B5EF4-FFF2-40B4-BE49-F238E27FC236}">
                <a16:creationId xmlns:a16="http://schemas.microsoft.com/office/drawing/2014/main" id="{0AD187AC-B94C-6B92-F627-6437268082EA}"/>
              </a:ext>
            </a:extLst>
          </p:cNvPr>
          <p:cNvSpPr txBox="1">
            <a:spLocks/>
          </p:cNvSpPr>
          <p:nvPr/>
        </p:nvSpPr>
        <p:spPr>
          <a:xfrm>
            <a:off x="699637" y="591533"/>
            <a:ext cx="6336180" cy="940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pPr>
            <a:r>
              <a:rPr lang="iu-Cans-CA" sz="2400" b="1" i="0">
                <a:solidFill>
                  <a:srgbClr val="000201"/>
                </a:solidFill>
                <a:effectLst/>
                <a:latin typeface="Pigiarniq Heavy" panose="020B0903040102020104" pitchFamily="34" charset="0"/>
              </a:rPr>
              <a:t>ᐃᖃᓗᐃᑦ ᓄᑭᒃᓴᐅᑏᑦ ᓴᓇᔭᐅᓂᖓ</a:t>
            </a:r>
            <a:endParaRPr lang="en-CA" sz="2400" b="1" i="0">
              <a:solidFill>
                <a:srgbClr val="000201"/>
              </a:solidFill>
              <a:effectLst/>
              <a:latin typeface="Raleway ExtraBold" pitchFamily="2" charset="0"/>
            </a:endParaRPr>
          </a:p>
          <a:p>
            <a:pPr>
              <a:lnSpc>
                <a:spcPct val="100000"/>
              </a:lnSpc>
              <a:spcBef>
                <a:spcPts val="0"/>
              </a:spcBef>
            </a:pPr>
            <a:r>
              <a:rPr lang="en-GB" sz="2800" b="1">
                <a:solidFill>
                  <a:srgbClr val="0EA74D"/>
                </a:solidFill>
                <a:latin typeface="Raleway"/>
                <a:ea typeface="Raleway"/>
                <a:cs typeface="Raleway"/>
                <a:sym typeface="Raleway"/>
              </a:rPr>
              <a:t>IQALUIT NUKKIKSAUTIIT PROJECT</a:t>
            </a:r>
          </a:p>
        </p:txBody>
      </p:sp>
      <p:sp>
        <p:nvSpPr>
          <p:cNvPr id="2" name="Content Placeholder 2">
            <a:extLst>
              <a:ext uri="{FF2B5EF4-FFF2-40B4-BE49-F238E27FC236}">
                <a16:creationId xmlns:a16="http://schemas.microsoft.com/office/drawing/2014/main" id="{D1AAFD88-9F70-5A0C-8E6D-B64558A193AC}"/>
              </a:ext>
            </a:extLst>
          </p:cNvPr>
          <p:cNvSpPr txBox="1">
            <a:spLocks/>
          </p:cNvSpPr>
          <p:nvPr/>
        </p:nvSpPr>
        <p:spPr>
          <a:xfrm>
            <a:off x="6400802" y="2370570"/>
            <a:ext cx="4953000" cy="229379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a:t>What</a:t>
            </a:r>
            <a:r>
              <a:rPr lang="en-US" sz="2000"/>
              <a:t>: A renewable power project</a:t>
            </a:r>
          </a:p>
          <a:p>
            <a:r>
              <a:rPr lang="en-US" sz="2000" b="1"/>
              <a:t>Why</a:t>
            </a:r>
            <a:r>
              <a:rPr lang="en-US" sz="2000"/>
              <a:t>: To move Iqaluit towards clean, renewable power </a:t>
            </a:r>
          </a:p>
          <a:p>
            <a:r>
              <a:rPr lang="en-US" sz="2000" b="1"/>
              <a:t>How</a:t>
            </a:r>
            <a:r>
              <a:rPr lang="en-US" sz="2000"/>
              <a:t>: Water power plant as the main renewable power source </a:t>
            </a:r>
            <a:br>
              <a:rPr lang="en-US" sz="2000"/>
            </a:br>
            <a:r>
              <a:rPr lang="en-US" sz="2000"/>
              <a:t>(</a:t>
            </a:r>
            <a:r>
              <a:rPr lang="en-US" sz="1800" kern="100">
                <a:latin typeface="Aptos" panose="020B0004020202020204" pitchFamily="34" charset="0"/>
                <a:ea typeface="Aptos" panose="020B0004020202020204" pitchFamily="34" charset="0"/>
                <a:cs typeface="Times New Roman" panose="02020603050405020304" pitchFamily="18" charset="0"/>
              </a:rPr>
              <a:t>diesel plant remains as back-up and emergency power source)</a:t>
            </a:r>
            <a:endParaRPr lang="en-US" sz="2000"/>
          </a:p>
          <a:p>
            <a:pPr marL="0" indent="0">
              <a:buFont typeface="Arial" panose="020B0604020202020204" pitchFamily="34" charset="0"/>
              <a:buNone/>
            </a:pPr>
            <a:endParaRPr lang="en-US" sz="2000"/>
          </a:p>
        </p:txBody>
      </p:sp>
      <p:pic>
        <p:nvPicPr>
          <p:cNvPr id="9" name="Google Shape;258;p24">
            <a:extLst>
              <a:ext uri="{FF2B5EF4-FFF2-40B4-BE49-F238E27FC236}">
                <a16:creationId xmlns:a16="http://schemas.microsoft.com/office/drawing/2014/main" id="{CE03966A-CC06-357A-58BD-536A8089712B}"/>
              </a:ext>
            </a:extLst>
          </p:cNvPr>
          <p:cNvPicPr preferRelativeResize="0"/>
          <p:nvPr/>
        </p:nvPicPr>
        <p:blipFill>
          <a:blip r:embed="rId3">
            <a:alphaModFix/>
          </a:blip>
          <a:srcRect l="28838" b="11110"/>
          <a:stretch/>
        </p:blipFill>
        <p:spPr>
          <a:xfrm>
            <a:off x="10178147" y="591533"/>
            <a:ext cx="1175655" cy="1267595"/>
          </a:xfrm>
          <a:prstGeom prst="rect">
            <a:avLst/>
          </a:prstGeom>
          <a:noFill/>
          <a:ln>
            <a:noFill/>
          </a:ln>
        </p:spPr>
      </p:pic>
      <p:sp>
        <p:nvSpPr>
          <p:cNvPr id="6" name="TextBox 5">
            <a:extLst>
              <a:ext uri="{FF2B5EF4-FFF2-40B4-BE49-F238E27FC236}">
                <a16:creationId xmlns:a16="http://schemas.microsoft.com/office/drawing/2014/main" id="{09A73EB9-FF89-8015-F924-AEA1C41D4BC1}"/>
              </a:ext>
            </a:extLst>
          </p:cNvPr>
          <p:cNvSpPr txBox="1"/>
          <p:nvPr/>
        </p:nvSpPr>
        <p:spPr>
          <a:xfrm>
            <a:off x="699637" y="2370570"/>
            <a:ext cx="5015948" cy="2640916"/>
          </a:xfrm>
          <a:prstGeom prst="rect">
            <a:avLst/>
          </a:prstGeom>
          <a:noFill/>
        </p:spPr>
        <p:txBody>
          <a:bodyPr wrap="square">
            <a:spAutoFit/>
          </a:bodyPr>
          <a:lstStyle/>
          <a:p>
            <a:pPr>
              <a:lnSpc>
                <a:spcPct val="120000"/>
              </a:lnSpc>
              <a:spcAft>
                <a:spcPts val="800"/>
              </a:spcAft>
            </a:pPr>
            <a:r>
              <a:rPr lang="iu-Cans-CA" sz="1600" b="1" kern="100">
                <a:effectLst/>
                <a:latin typeface="Pigiarniq" panose="020B0503040102020104" pitchFamily="34" charset="0"/>
                <a:ea typeface="Aptos" panose="020B0004020202020204" pitchFamily="34" charset="0"/>
                <a:cs typeface="Times New Roman" panose="02020603050405020304" pitchFamily="18" charset="0"/>
              </a:rPr>
              <a:t>ᑭᓱ: </a:t>
            </a:r>
            <a:r>
              <a:rPr lang="iu-Cans-CA" sz="1600" kern="100">
                <a:effectLst/>
                <a:latin typeface="Pigiarniq" panose="020B0503040102020104" pitchFamily="34" charset="0"/>
                <a:ea typeface="Aptos" panose="020B0004020202020204" pitchFamily="34" charset="0"/>
                <a:cs typeface="Times New Roman" panose="02020603050405020304" pitchFamily="18" charset="0"/>
              </a:rPr>
              <a:t>ᓄᓇᒥᑦ ᐆᒻᒪᖁᑎᖃᐅᑎᖃᕐᕕᒃᓴᖅ ᓴᓇᔭᐅᔪᖅ</a:t>
            </a:r>
            <a:endParaRPr lang="en-CA" sz="1600" kern="100">
              <a:effectLst/>
              <a:latin typeface="Pigiarniq" panose="020B0503040102020104" pitchFamily="34" charset="0"/>
              <a:ea typeface="Aptos" panose="020B0004020202020204" pitchFamily="34" charset="0"/>
              <a:cs typeface="Times New Roman" panose="02020603050405020304" pitchFamily="18" charset="0"/>
            </a:endParaRPr>
          </a:p>
          <a:p>
            <a:pPr>
              <a:lnSpc>
                <a:spcPct val="120000"/>
              </a:lnSpc>
              <a:spcAft>
                <a:spcPts val="800"/>
              </a:spcAft>
            </a:pPr>
            <a:r>
              <a:rPr lang="iu-Cans-CA" sz="1600" b="1" kern="100">
                <a:effectLst/>
                <a:latin typeface="Pigiarniq" panose="020B0503040102020104" pitchFamily="34" charset="0"/>
                <a:ea typeface="Aptos" panose="020B0004020202020204" pitchFamily="34" charset="0"/>
                <a:cs typeface="Times New Roman" panose="02020603050405020304" pitchFamily="18" charset="0"/>
              </a:rPr>
              <a:t>ᖃᓄᐃᒻᒪᑦ:</a:t>
            </a:r>
            <a:r>
              <a:rPr lang="iu-Cans-CA" sz="1600" kern="100">
                <a:effectLst/>
                <a:latin typeface="Pigiarniq" panose="020B0503040102020104" pitchFamily="34" charset="0"/>
                <a:ea typeface="Aptos" panose="020B0004020202020204" pitchFamily="34" charset="0"/>
                <a:cs typeface="Times New Roman" panose="02020603050405020304" pitchFamily="18" charset="0"/>
              </a:rPr>
              <a:t> ᓅᓐᓂᐊᕐᒪᑕ ᐃᖃᓗᐃᑦ ᓱᕈᖅᓴᐃᓐᖏᑦᑐᒧᑦ, ᓄᓇᒥᑦ ᐆᒻᒪᖁᑎᖃᐅᑎᒃᓴᓄᑦ</a:t>
            </a:r>
            <a:endParaRPr lang="en-CA" sz="1600" kern="100">
              <a:effectLst/>
              <a:latin typeface="Pigiarniq" panose="020B0503040102020104" pitchFamily="34" charset="0"/>
              <a:ea typeface="Aptos" panose="020B0004020202020204" pitchFamily="34" charset="0"/>
              <a:cs typeface="Times New Roman" panose="02020603050405020304" pitchFamily="18" charset="0"/>
            </a:endParaRPr>
          </a:p>
          <a:p>
            <a:pPr>
              <a:lnSpc>
                <a:spcPct val="120000"/>
              </a:lnSpc>
              <a:spcAft>
                <a:spcPts val="800"/>
              </a:spcAft>
            </a:pPr>
            <a:r>
              <a:rPr lang="iu-Cans-CA" sz="1600" b="1" kern="100">
                <a:effectLst/>
                <a:latin typeface="Pigiarniq" panose="020B0503040102020104" pitchFamily="34" charset="0"/>
                <a:ea typeface="Aptos" panose="020B0004020202020204" pitchFamily="34" charset="0"/>
                <a:cs typeface="Times New Roman" panose="02020603050405020304" pitchFamily="18" charset="0"/>
              </a:rPr>
              <a:t>ᖃᓄᖅ: </a:t>
            </a:r>
            <a:r>
              <a:rPr lang="iu-Cans-CA" sz="1600" kern="100">
                <a:effectLst/>
                <a:latin typeface="Pigiarniq" panose="020B0503040102020104" pitchFamily="34" charset="0"/>
                <a:ea typeface="Aptos" panose="020B0004020202020204" pitchFamily="34" charset="0"/>
                <a:cs typeface="Times New Roman" panose="02020603050405020304" pitchFamily="18" charset="0"/>
              </a:rPr>
              <a:t>ᐃᒫᒍᑦ ᐆᒻᒪᖁᑎᖃᐅᑎ ᓄᒃᑭᒃᓴᐅᑎᖓ ᐆᒻᒪᖁᑎᖃᐅᑎᖃᕐᕕᐅᓂᐊᖅᑐᖅ</a:t>
            </a:r>
            <a:br>
              <a:rPr lang="en-CA" sz="1600" kern="100">
                <a:effectLst/>
                <a:latin typeface="Pigiarniq" panose="020B0503040102020104" pitchFamily="34" charset="0"/>
                <a:ea typeface="Aptos" panose="020B0004020202020204" pitchFamily="34" charset="0"/>
                <a:cs typeface="Times New Roman" panose="02020603050405020304" pitchFamily="18" charset="0"/>
              </a:rPr>
            </a:br>
            <a:r>
              <a:rPr lang="iu-Cans-CA" sz="1600" kern="100">
                <a:effectLst/>
                <a:latin typeface="Pigiarniq" panose="020B0503040102020104" pitchFamily="34" charset="0"/>
                <a:ea typeface="Aptos" panose="020B0004020202020204" pitchFamily="34" charset="0"/>
                <a:cs typeface="Times New Roman" panose="02020603050405020304" pitchFamily="18" charset="0"/>
              </a:rPr>
              <a:t>(ᑏᓱ ᐊᐅᓚᐅᑎᖃᕐᕕᖓ ᓱᓕ ᖃᓄᐃᓕᔪᖃᖅᐸᑦ ᐊᑐᖅᑕᐅᔪᓐᓇᕐᓂᐊᖅᑐᖅ ᐊᒻᒪᓗ ᑐᐊᕕᕐᓇᖅᑐᖃᖅᐸᑦ ᐃᑭᑕᐅᔪᓐᓇᕐᓗᓂ)</a:t>
            </a:r>
            <a:endParaRPr lang="en-CA" sz="1600" kern="100">
              <a:effectLst/>
              <a:latin typeface="Pigiarniq" panose="020B0503040102020104" pitchFamily="34" charset="0"/>
              <a:ea typeface="Aptos" panose="020B0004020202020204" pitchFamily="34" charset="0"/>
              <a:cs typeface="Times New Roman" panose="02020603050405020304" pitchFamily="18" charset="0"/>
            </a:endParaRPr>
          </a:p>
        </p:txBody>
      </p:sp>
      <p:cxnSp>
        <p:nvCxnSpPr>
          <p:cNvPr id="5" name="Google Shape;96;p16">
            <a:extLst>
              <a:ext uri="{FF2B5EF4-FFF2-40B4-BE49-F238E27FC236}">
                <a16:creationId xmlns:a16="http://schemas.microsoft.com/office/drawing/2014/main" id="{75216B59-DFDB-FF3A-1013-A18B92391489}"/>
              </a:ext>
            </a:extLst>
          </p:cNvPr>
          <p:cNvCxnSpPr/>
          <p:nvPr/>
        </p:nvCxnSpPr>
        <p:spPr>
          <a:xfrm rot="10800000">
            <a:off x="566160" y="624667"/>
            <a:ext cx="0" cy="829600"/>
          </a:xfrm>
          <a:prstGeom prst="straightConnector1">
            <a:avLst/>
          </a:prstGeom>
          <a:noFill/>
          <a:ln w="28575" cap="flat" cmpd="sng">
            <a:solidFill>
              <a:srgbClr val="A3CD3C"/>
            </a:solidFill>
            <a:prstDash val="solid"/>
            <a:round/>
            <a:headEnd type="none" w="med" len="med"/>
            <a:tailEnd type="none" w="med" len="med"/>
          </a:ln>
        </p:spPr>
      </p:cxnSp>
      <p:sp>
        <p:nvSpPr>
          <p:cNvPr id="3" name="Slide Number Placeholder 2">
            <a:extLst>
              <a:ext uri="{FF2B5EF4-FFF2-40B4-BE49-F238E27FC236}">
                <a16:creationId xmlns:a16="http://schemas.microsoft.com/office/drawing/2014/main" id="{6E71C8B7-4C99-C529-BB88-12B4340DACF1}"/>
              </a:ext>
            </a:extLst>
          </p:cNvPr>
          <p:cNvSpPr>
            <a:spLocks noGrp="1"/>
          </p:cNvSpPr>
          <p:nvPr>
            <p:ph type="sldNum" sz="quarter" idx="12"/>
          </p:nvPr>
        </p:nvSpPr>
        <p:spPr/>
        <p:txBody>
          <a:bodyPr/>
          <a:lstStyle/>
          <a:p>
            <a:fld id="{AF049A9E-1475-4F8C-BAA2-4B222D5E000A}" type="slidenum">
              <a:rPr lang="en-CA" smtClean="0"/>
              <a:t>7</a:t>
            </a:fld>
            <a:endParaRPr lang="en-CA"/>
          </a:p>
        </p:txBody>
      </p:sp>
    </p:spTree>
    <p:extLst>
      <p:ext uri="{BB962C8B-B14F-4D97-AF65-F5344CB8AC3E}">
        <p14:creationId xmlns:p14="http://schemas.microsoft.com/office/powerpoint/2010/main" val="37111077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Google Shape;68;p14">
            <a:extLst>
              <a:ext uri="{FF2B5EF4-FFF2-40B4-BE49-F238E27FC236}">
                <a16:creationId xmlns:a16="http://schemas.microsoft.com/office/drawing/2014/main" id="{9BB4A1CD-FAE0-C802-B824-595FBAED50C9}"/>
              </a:ext>
            </a:extLst>
          </p:cNvPr>
          <p:cNvPicPr preferRelativeResize="0"/>
          <p:nvPr/>
        </p:nvPicPr>
        <p:blipFill>
          <a:blip r:embed="rId3">
            <a:alphaModFix amt="44000"/>
          </a:blip>
          <a:stretch>
            <a:fillRect/>
          </a:stretch>
        </p:blipFill>
        <p:spPr>
          <a:xfrm rot="1331242">
            <a:off x="7986748" y="48527"/>
            <a:ext cx="5424521" cy="1525639"/>
          </a:xfrm>
          <a:prstGeom prst="rect">
            <a:avLst/>
          </a:prstGeom>
          <a:noFill/>
          <a:ln>
            <a:noFill/>
          </a:ln>
        </p:spPr>
      </p:pic>
      <p:sp>
        <p:nvSpPr>
          <p:cNvPr id="26" name="Isosceles Triangle 25">
            <a:extLst>
              <a:ext uri="{FF2B5EF4-FFF2-40B4-BE49-F238E27FC236}">
                <a16:creationId xmlns:a16="http://schemas.microsoft.com/office/drawing/2014/main" id="{21107C32-7E03-55DA-A321-93E3370FFD2B}"/>
              </a:ext>
            </a:extLst>
          </p:cNvPr>
          <p:cNvSpPr/>
          <p:nvPr/>
        </p:nvSpPr>
        <p:spPr>
          <a:xfrm>
            <a:off x="1810643" y="4903681"/>
            <a:ext cx="580164" cy="451239"/>
          </a:xfrm>
          <a:prstGeom prst="triangle">
            <a:avLst/>
          </a:prstGeom>
          <a:solidFill>
            <a:srgbClr val="0EA74D"/>
          </a:solidFill>
          <a:ln>
            <a:noFill/>
          </a:ln>
        </p:spPr>
        <p:style>
          <a:lnRef idx="2">
            <a:schemeClr val="accent1">
              <a:shade val="15000"/>
            </a:schemeClr>
          </a:lnRef>
          <a:fillRef idx="1">
            <a:schemeClr val="accent1"/>
          </a:fillRef>
          <a:effectRef idx="0">
            <a:schemeClr val="accent1"/>
          </a:effectRef>
          <a:fontRef idx="minor">
            <a:schemeClr val="lt1"/>
          </a:fontRef>
        </p:style>
        <p:txBody>
          <a:bodyPr bIns="182880" rtlCol="0" anchor="ctr"/>
          <a:lstStyle/>
          <a:p>
            <a:pPr algn="ctr"/>
            <a:endParaRPr lang="en-CA" sz="2400" b="1"/>
          </a:p>
        </p:txBody>
      </p:sp>
      <p:cxnSp>
        <p:nvCxnSpPr>
          <p:cNvPr id="5" name="Straight Connector 4">
            <a:extLst>
              <a:ext uri="{FF2B5EF4-FFF2-40B4-BE49-F238E27FC236}">
                <a16:creationId xmlns:a16="http://schemas.microsoft.com/office/drawing/2014/main" id="{5FABFD4E-541A-7987-C225-686A4FBADCF9}"/>
              </a:ext>
            </a:extLst>
          </p:cNvPr>
          <p:cNvCxnSpPr>
            <a:cxnSpLocks/>
            <a:endCxn id="11" idx="2"/>
          </p:cNvCxnSpPr>
          <p:nvPr/>
        </p:nvCxnSpPr>
        <p:spPr>
          <a:xfrm flipV="1">
            <a:off x="876000" y="4120434"/>
            <a:ext cx="10202967" cy="19179"/>
          </a:xfrm>
          <a:prstGeom prst="line">
            <a:avLst/>
          </a:prstGeom>
          <a:ln w="57150">
            <a:solidFill>
              <a:srgbClr val="0EA74D"/>
            </a:solidFill>
          </a:ln>
        </p:spPr>
        <p:style>
          <a:lnRef idx="2">
            <a:schemeClr val="accent1"/>
          </a:lnRef>
          <a:fillRef idx="0">
            <a:schemeClr val="accent1"/>
          </a:fillRef>
          <a:effectRef idx="1">
            <a:schemeClr val="accent1"/>
          </a:effectRef>
          <a:fontRef idx="minor">
            <a:schemeClr val="tx1"/>
          </a:fontRef>
        </p:style>
      </p:cxnSp>
      <p:sp>
        <p:nvSpPr>
          <p:cNvPr id="6" name="Oval 5">
            <a:extLst>
              <a:ext uri="{FF2B5EF4-FFF2-40B4-BE49-F238E27FC236}">
                <a16:creationId xmlns:a16="http://schemas.microsoft.com/office/drawing/2014/main" id="{3467348C-742E-6AF4-8172-C673BD791734}"/>
              </a:ext>
            </a:extLst>
          </p:cNvPr>
          <p:cNvSpPr/>
          <p:nvPr/>
        </p:nvSpPr>
        <p:spPr>
          <a:xfrm>
            <a:off x="638297" y="3841875"/>
            <a:ext cx="581267" cy="577051"/>
          </a:xfrm>
          <a:prstGeom prst="ellipse">
            <a:avLst/>
          </a:prstGeom>
          <a:solidFill>
            <a:srgbClr val="0EA74D"/>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US" sz="4400" b="1"/>
              <a:t>1</a:t>
            </a:r>
            <a:endParaRPr lang="en-CA" sz="4400" b="1"/>
          </a:p>
        </p:txBody>
      </p:sp>
      <p:sp>
        <p:nvSpPr>
          <p:cNvPr id="7" name="Oval 6">
            <a:extLst>
              <a:ext uri="{FF2B5EF4-FFF2-40B4-BE49-F238E27FC236}">
                <a16:creationId xmlns:a16="http://schemas.microsoft.com/office/drawing/2014/main" id="{488AFBE5-2CEB-CC00-73DC-97A9DB4D6984}"/>
              </a:ext>
            </a:extLst>
          </p:cNvPr>
          <p:cNvSpPr/>
          <p:nvPr/>
        </p:nvSpPr>
        <p:spPr>
          <a:xfrm>
            <a:off x="3254624" y="3818950"/>
            <a:ext cx="580345" cy="577051"/>
          </a:xfrm>
          <a:prstGeom prst="ellipse">
            <a:avLst/>
          </a:prstGeom>
          <a:solidFill>
            <a:srgbClr val="0EA74D"/>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US" sz="4400" b="1"/>
              <a:t>2</a:t>
            </a:r>
            <a:endParaRPr lang="en-CA" sz="4400" b="1"/>
          </a:p>
        </p:txBody>
      </p:sp>
      <p:sp>
        <p:nvSpPr>
          <p:cNvPr id="8" name="Oval 7">
            <a:extLst>
              <a:ext uri="{FF2B5EF4-FFF2-40B4-BE49-F238E27FC236}">
                <a16:creationId xmlns:a16="http://schemas.microsoft.com/office/drawing/2014/main" id="{06E3CF90-F910-123F-ABAB-2023FC8800D0}"/>
              </a:ext>
            </a:extLst>
          </p:cNvPr>
          <p:cNvSpPr/>
          <p:nvPr/>
        </p:nvSpPr>
        <p:spPr>
          <a:xfrm>
            <a:off x="5878405" y="3824458"/>
            <a:ext cx="595553" cy="595553"/>
          </a:xfrm>
          <a:prstGeom prst="ellipse">
            <a:avLst/>
          </a:prstGeom>
          <a:solidFill>
            <a:srgbClr val="B6D763"/>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US" sz="4400" b="1"/>
              <a:t>3</a:t>
            </a:r>
            <a:endParaRPr lang="en-CA" sz="4400" b="1"/>
          </a:p>
        </p:txBody>
      </p:sp>
      <p:sp>
        <p:nvSpPr>
          <p:cNvPr id="9" name="Oval 8">
            <a:extLst>
              <a:ext uri="{FF2B5EF4-FFF2-40B4-BE49-F238E27FC236}">
                <a16:creationId xmlns:a16="http://schemas.microsoft.com/office/drawing/2014/main" id="{24299D73-3411-B4DA-8010-C59BB0CF7207}"/>
              </a:ext>
            </a:extLst>
          </p:cNvPr>
          <p:cNvSpPr/>
          <p:nvPr/>
        </p:nvSpPr>
        <p:spPr>
          <a:xfrm>
            <a:off x="7937834" y="3823258"/>
            <a:ext cx="605698" cy="605698"/>
          </a:xfrm>
          <a:prstGeom prst="ellipse">
            <a:avLst/>
          </a:prstGeom>
          <a:solidFill>
            <a:schemeClr val="bg1">
              <a:lumMod val="65000"/>
            </a:schemeClr>
          </a:solidFill>
          <a:ln w="38100">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US" sz="4400" b="1"/>
              <a:t>4</a:t>
            </a:r>
            <a:endParaRPr lang="en-CA" sz="4400" b="1"/>
          </a:p>
        </p:txBody>
      </p:sp>
      <p:sp>
        <p:nvSpPr>
          <p:cNvPr id="10" name="Oval 9">
            <a:extLst>
              <a:ext uri="{FF2B5EF4-FFF2-40B4-BE49-F238E27FC236}">
                <a16:creationId xmlns:a16="http://schemas.microsoft.com/office/drawing/2014/main" id="{4159647D-A7FF-F645-BEB1-2FBCF025EA42}"/>
              </a:ext>
            </a:extLst>
          </p:cNvPr>
          <p:cNvSpPr/>
          <p:nvPr/>
        </p:nvSpPr>
        <p:spPr>
          <a:xfrm>
            <a:off x="9689889" y="3823336"/>
            <a:ext cx="601342" cy="601342"/>
          </a:xfrm>
          <a:prstGeom prst="ellipse">
            <a:avLst/>
          </a:prstGeom>
          <a:solidFill>
            <a:schemeClr val="bg1">
              <a:lumMod val="65000"/>
            </a:schemeClr>
          </a:solidFill>
          <a:ln w="38100">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US" sz="4400" b="1"/>
              <a:t>5</a:t>
            </a:r>
            <a:endParaRPr lang="en-CA" sz="4400" b="1"/>
          </a:p>
        </p:txBody>
      </p:sp>
      <p:sp>
        <p:nvSpPr>
          <p:cNvPr id="11" name="Oval 10">
            <a:extLst>
              <a:ext uri="{FF2B5EF4-FFF2-40B4-BE49-F238E27FC236}">
                <a16:creationId xmlns:a16="http://schemas.microsoft.com/office/drawing/2014/main" id="{F881B173-FF89-692D-315C-4C50CBE33573}"/>
              </a:ext>
            </a:extLst>
          </p:cNvPr>
          <p:cNvSpPr/>
          <p:nvPr/>
        </p:nvSpPr>
        <p:spPr>
          <a:xfrm>
            <a:off x="11078967" y="3821941"/>
            <a:ext cx="596985" cy="596985"/>
          </a:xfrm>
          <a:prstGeom prst="ellipse">
            <a:avLst/>
          </a:prstGeom>
          <a:solidFill>
            <a:schemeClr val="bg1">
              <a:lumMod val="65000"/>
            </a:schemeClr>
          </a:solidFill>
          <a:ln w="38100">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US" sz="4400" b="1"/>
              <a:t>6</a:t>
            </a:r>
            <a:endParaRPr lang="en-CA" sz="4400" b="1"/>
          </a:p>
        </p:txBody>
      </p:sp>
      <p:cxnSp>
        <p:nvCxnSpPr>
          <p:cNvPr id="12" name="Straight Connector 11">
            <a:extLst>
              <a:ext uri="{FF2B5EF4-FFF2-40B4-BE49-F238E27FC236}">
                <a16:creationId xmlns:a16="http://schemas.microsoft.com/office/drawing/2014/main" id="{B0E7F6B8-6899-D1D0-CC9F-E7C5BDC6FF9A}"/>
              </a:ext>
            </a:extLst>
          </p:cNvPr>
          <p:cNvCxnSpPr>
            <a:cxnSpLocks/>
          </p:cNvCxnSpPr>
          <p:nvPr/>
        </p:nvCxnSpPr>
        <p:spPr>
          <a:xfrm>
            <a:off x="2101728" y="4116077"/>
            <a:ext cx="0" cy="819110"/>
          </a:xfrm>
          <a:prstGeom prst="line">
            <a:avLst/>
          </a:prstGeom>
          <a:ln w="57150">
            <a:solidFill>
              <a:srgbClr val="0EA74D"/>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ECD64784-EE9E-1B40-1715-E679908C15C0}"/>
              </a:ext>
            </a:extLst>
          </p:cNvPr>
          <p:cNvCxnSpPr>
            <a:cxnSpLocks/>
          </p:cNvCxnSpPr>
          <p:nvPr/>
        </p:nvCxnSpPr>
        <p:spPr>
          <a:xfrm>
            <a:off x="4953166" y="4139613"/>
            <a:ext cx="0" cy="803676"/>
          </a:xfrm>
          <a:prstGeom prst="line">
            <a:avLst/>
          </a:prstGeom>
          <a:ln w="57150">
            <a:solidFill>
              <a:srgbClr val="0EA74D"/>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8203713C-EF37-2C97-C7BD-0F10696481A1}"/>
              </a:ext>
            </a:extLst>
          </p:cNvPr>
          <p:cNvCxnSpPr>
            <a:cxnSpLocks/>
          </p:cNvCxnSpPr>
          <p:nvPr/>
        </p:nvCxnSpPr>
        <p:spPr>
          <a:xfrm>
            <a:off x="7272005" y="4119178"/>
            <a:ext cx="0" cy="733564"/>
          </a:xfrm>
          <a:prstGeom prst="line">
            <a:avLst/>
          </a:prstGeom>
          <a:ln w="57150">
            <a:solidFill>
              <a:srgbClr val="0EA74D"/>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C8784B17-4E67-737F-0134-12B29FFA6282}"/>
              </a:ext>
            </a:extLst>
          </p:cNvPr>
          <p:cNvCxnSpPr>
            <a:cxnSpLocks/>
          </p:cNvCxnSpPr>
          <p:nvPr/>
        </p:nvCxnSpPr>
        <p:spPr>
          <a:xfrm>
            <a:off x="9200338" y="4107476"/>
            <a:ext cx="0" cy="735348"/>
          </a:xfrm>
          <a:prstGeom prst="line">
            <a:avLst/>
          </a:prstGeom>
          <a:ln w="57150">
            <a:solidFill>
              <a:srgbClr val="0EA74D"/>
            </a:solidFill>
          </a:ln>
        </p:spPr>
        <p:style>
          <a:lnRef idx="2">
            <a:schemeClr val="accent1"/>
          </a:lnRef>
          <a:fillRef idx="0">
            <a:schemeClr val="accent1"/>
          </a:fillRef>
          <a:effectRef idx="1">
            <a:schemeClr val="accent1"/>
          </a:effectRef>
          <a:fontRef idx="minor">
            <a:schemeClr val="tx1"/>
          </a:fontRef>
        </p:style>
      </p:cxnSp>
      <p:sp>
        <p:nvSpPr>
          <p:cNvPr id="17" name="Isosceles Triangle 16">
            <a:extLst>
              <a:ext uri="{FF2B5EF4-FFF2-40B4-BE49-F238E27FC236}">
                <a16:creationId xmlns:a16="http://schemas.microsoft.com/office/drawing/2014/main" id="{849968C7-1625-1E45-31FA-D955F9DD8BE5}"/>
              </a:ext>
            </a:extLst>
          </p:cNvPr>
          <p:cNvSpPr/>
          <p:nvPr/>
        </p:nvSpPr>
        <p:spPr>
          <a:xfrm>
            <a:off x="6968502" y="4880796"/>
            <a:ext cx="604270" cy="469988"/>
          </a:xfrm>
          <a:prstGeom prst="triangle">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bIns="182880" rtlCol="0" anchor="ctr"/>
          <a:lstStyle/>
          <a:p>
            <a:pPr algn="ctr"/>
            <a:r>
              <a:rPr lang="en-US" sz="2400" b="1" dirty="0"/>
              <a:t>?</a:t>
            </a:r>
            <a:endParaRPr lang="en-CA" sz="2400" b="1" dirty="0"/>
          </a:p>
        </p:txBody>
      </p:sp>
      <p:sp>
        <p:nvSpPr>
          <p:cNvPr id="18" name="Isosceles Triangle 17">
            <a:extLst>
              <a:ext uri="{FF2B5EF4-FFF2-40B4-BE49-F238E27FC236}">
                <a16:creationId xmlns:a16="http://schemas.microsoft.com/office/drawing/2014/main" id="{FE4B981A-46A1-FC86-6615-276611964F7D}"/>
              </a:ext>
            </a:extLst>
          </p:cNvPr>
          <p:cNvSpPr/>
          <p:nvPr/>
        </p:nvSpPr>
        <p:spPr>
          <a:xfrm>
            <a:off x="8901804" y="4873679"/>
            <a:ext cx="597068" cy="464386"/>
          </a:xfrm>
          <a:prstGeom prst="triangle">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bIns="182880" rtlCol="0" anchor="ctr"/>
          <a:lstStyle/>
          <a:p>
            <a:pPr algn="ctr"/>
            <a:r>
              <a:rPr lang="en-US" sz="2400" b="1"/>
              <a:t>?</a:t>
            </a:r>
            <a:endParaRPr lang="en-CA" sz="2400" b="1"/>
          </a:p>
        </p:txBody>
      </p:sp>
      <p:sp>
        <p:nvSpPr>
          <p:cNvPr id="19" name="Rectangle: Rounded Corners 18">
            <a:extLst>
              <a:ext uri="{FF2B5EF4-FFF2-40B4-BE49-F238E27FC236}">
                <a16:creationId xmlns:a16="http://schemas.microsoft.com/office/drawing/2014/main" id="{22D19069-814D-1F9F-8B21-ED5E0CB91C5D}"/>
              </a:ext>
            </a:extLst>
          </p:cNvPr>
          <p:cNvSpPr/>
          <p:nvPr/>
        </p:nvSpPr>
        <p:spPr>
          <a:xfrm>
            <a:off x="5513481" y="2771217"/>
            <a:ext cx="1366134" cy="2655801"/>
          </a:xfrm>
          <a:prstGeom prst="roundRect">
            <a:avLst>
              <a:gd name="adj" fmla="val 29644"/>
            </a:avLst>
          </a:prstGeom>
          <a:noFill/>
          <a:ln w="38100">
            <a:solidFill>
              <a:srgbClr val="B6D763"/>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0" name="TextBox 19">
            <a:extLst>
              <a:ext uri="{FF2B5EF4-FFF2-40B4-BE49-F238E27FC236}">
                <a16:creationId xmlns:a16="http://schemas.microsoft.com/office/drawing/2014/main" id="{A0C85076-0CD6-84F8-602E-0802F4663C72}"/>
              </a:ext>
            </a:extLst>
          </p:cNvPr>
          <p:cNvSpPr txBox="1"/>
          <p:nvPr/>
        </p:nvSpPr>
        <p:spPr>
          <a:xfrm>
            <a:off x="5597458" y="1871499"/>
            <a:ext cx="1282933" cy="307777"/>
          </a:xfrm>
          <a:prstGeom prst="rect">
            <a:avLst/>
          </a:prstGeom>
          <a:solidFill>
            <a:srgbClr val="B6D763"/>
          </a:solidFill>
          <a:ln>
            <a:solidFill>
              <a:srgbClr val="B6D763"/>
            </a:solidFill>
          </a:ln>
        </p:spPr>
        <p:txBody>
          <a:bodyPr wrap="square" rtlCol="0">
            <a:spAutoFit/>
          </a:bodyPr>
          <a:lstStyle/>
          <a:p>
            <a:pPr algn="ctr"/>
            <a:r>
              <a:rPr lang="en-US" sz="1400">
                <a:solidFill>
                  <a:schemeClr val="bg1"/>
                </a:solidFill>
              </a:rPr>
              <a:t>WE ARE HERE</a:t>
            </a:r>
            <a:endParaRPr lang="en-CA" sz="1400">
              <a:solidFill>
                <a:schemeClr val="bg1"/>
              </a:solidFill>
            </a:endParaRPr>
          </a:p>
        </p:txBody>
      </p:sp>
      <p:pic>
        <p:nvPicPr>
          <p:cNvPr id="21" name="Graphic 20" descr="Checkmark with solid fill">
            <a:extLst>
              <a:ext uri="{FF2B5EF4-FFF2-40B4-BE49-F238E27FC236}">
                <a16:creationId xmlns:a16="http://schemas.microsoft.com/office/drawing/2014/main" id="{772C606A-915F-9C3C-1CEA-B8B9F4CF0DD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964955" y="5067320"/>
            <a:ext cx="273546" cy="273546"/>
          </a:xfrm>
          <a:prstGeom prst="rect">
            <a:avLst/>
          </a:prstGeom>
        </p:spPr>
      </p:pic>
      <p:grpSp>
        <p:nvGrpSpPr>
          <p:cNvPr id="39" name="Group 38">
            <a:extLst>
              <a:ext uri="{FF2B5EF4-FFF2-40B4-BE49-F238E27FC236}">
                <a16:creationId xmlns:a16="http://schemas.microsoft.com/office/drawing/2014/main" id="{FEBBE013-E855-F602-F0E0-A9A8C9C3F910}"/>
              </a:ext>
            </a:extLst>
          </p:cNvPr>
          <p:cNvGrpSpPr/>
          <p:nvPr/>
        </p:nvGrpSpPr>
        <p:grpSpPr>
          <a:xfrm>
            <a:off x="4663084" y="4886826"/>
            <a:ext cx="580164" cy="451239"/>
            <a:chOff x="4644621" y="4891564"/>
            <a:chExt cx="580164" cy="451239"/>
          </a:xfrm>
        </p:grpSpPr>
        <p:sp>
          <p:nvSpPr>
            <p:cNvPr id="16" name="Isosceles Triangle 15">
              <a:extLst>
                <a:ext uri="{FF2B5EF4-FFF2-40B4-BE49-F238E27FC236}">
                  <a16:creationId xmlns:a16="http://schemas.microsoft.com/office/drawing/2014/main" id="{0DD639DC-DA4B-CED2-25A7-C5A3740B6E19}"/>
                </a:ext>
              </a:extLst>
            </p:cNvPr>
            <p:cNvSpPr/>
            <p:nvPr/>
          </p:nvSpPr>
          <p:spPr>
            <a:xfrm>
              <a:off x="4644621" y="4891564"/>
              <a:ext cx="580164" cy="451239"/>
            </a:xfrm>
            <a:prstGeom prst="triangle">
              <a:avLst/>
            </a:prstGeom>
            <a:solidFill>
              <a:srgbClr val="0EA74D"/>
            </a:solidFill>
            <a:ln>
              <a:noFill/>
            </a:ln>
          </p:spPr>
          <p:style>
            <a:lnRef idx="2">
              <a:schemeClr val="accent1">
                <a:shade val="15000"/>
              </a:schemeClr>
            </a:lnRef>
            <a:fillRef idx="1">
              <a:schemeClr val="accent1"/>
            </a:fillRef>
            <a:effectRef idx="0">
              <a:schemeClr val="accent1"/>
            </a:effectRef>
            <a:fontRef idx="minor">
              <a:schemeClr val="lt1"/>
            </a:fontRef>
          </p:style>
          <p:txBody>
            <a:bodyPr bIns="182880" rtlCol="0" anchor="ctr"/>
            <a:lstStyle/>
            <a:p>
              <a:pPr algn="ctr"/>
              <a:endParaRPr lang="en-CA" sz="2400" b="1" dirty="0"/>
            </a:p>
          </p:txBody>
        </p:sp>
        <p:pic>
          <p:nvPicPr>
            <p:cNvPr id="28" name="Graphic 27" descr="Checkmark with solid fill">
              <a:extLst>
                <a:ext uri="{FF2B5EF4-FFF2-40B4-BE49-F238E27FC236}">
                  <a16:creationId xmlns:a16="http://schemas.microsoft.com/office/drawing/2014/main" id="{F1F09171-3BC9-A361-EE5A-C049A7612A8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797297" y="5067320"/>
              <a:ext cx="255202" cy="255202"/>
            </a:xfrm>
            <a:prstGeom prst="rect">
              <a:avLst/>
            </a:prstGeom>
          </p:spPr>
        </p:pic>
      </p:grpSp>
      <p:sp>
        <p:nvSpPr>
          <p:cNvPr id="48" name="TextBox 47">
            <a:extLst>
              <a:ext uri="{FF2B5EF4-FFF2-40B4-BE49-F238E27FC236}">
                <a16:creationId xmlns:a16="http://schemas.microsoft.com/office/drawing/2014/main" id="{BA4400CD-6433-3095-7A93-9017999443B8}"/>
              </a:ext>
            </a:extLst>
          </p:cNvPr>
          <p:cNvSpPr txBox="1"/>
          <p:nvPr/>
        </p:nvSpPr>
        <p:spPr>
          <a:xfrm>
            <a:off x="306373" y="4497043"/>
            <a:ext cx="1244594" cy="461665"/>
          </a:xfrm>
          <a:prstGeom prst="rect">
            <a:avLst/>
          </a:prstGeom>
          <a:noFill/>
        </p:spPr>
        <p:txBody>
          <a:bodyPr wrap="square">
            <a:spAutoFit/>
          </a:bodyPr>
          <a:lstStyle/>
          <a:p>
            <a:pPr algn="ctr"/>
            <a:r>
              <a:rPr lang="en-CA" sz="1200"/>
              <a:t>Identify Opportunity</a:t>
            </a:r>
          </a:p>
        </p:txBody>
      </p:sp>
      <p:sp>
        <p:nvSpPr>
          <p:cNvPr id="49" name="TextBox 48">
            <a:extLst>
              <a:ext uri="{FF2B5EF4-FFF2-40B4-BE49-F238E27FC236}">
                <a16:creationId xmlns:a16="http://schemas.microsoft.com/office/drawing/2014/main" id="{DEAB948A-44F9-59EC-8204-AFE1C98BD7AC}"/>
              </a:ext>
            </a:extLst>
          </p:cNvPr>
          <p:cNvSpPr txBox="1"/>
          <p:nvPr/>
        </p:nvSpPr>
        <p:spPr>
          <a:xfrm>
            <a:off x="2978203" y="4564707"/>
            <a:ext cx="1244594" cy="276999"/>
          </a:xfrm>
          <a:prstGeom prst="rect">
            <a:avLst/>
          </a:prstGeom>
          <a:noFill/>
        </p:spPr>
        <p:txBody>
          <a:bodyPr wrap="square">
            <a:spAutoFit/>
          </a:bodyPr>
          <a:lstStyle/>
          <a:p>
            <a:pPr algn="ctr"/>
            <a:r>
              <a:rPr lang="en-CA" sz="1200"/>
              <a:t>Feasibility</a:t>
            </a:r>
          </a:p>
        </p:txBody>
      </p:sp>
      <p:sp>
        <p:nvSpPr>
          <p:cNvPr id="50" name="TextBox 49">
            <a:extLst>
              <a:ext uri="{FF2B5EF4-FFF2-40B4-BE49-F238E27FC236}">
                <a16:creationId xmlns:a16="http://schemas.microsoft.com/office/drawing/2014/main" id="{07569AFD-5FCC-F2BB-F390-F0837EEA117D}"/>
              </a:ext>
            </a:extLst>
          </p:cNvPr>
          <p:cNvSpPr txBox="1"/>
          <p:nvPr/>
        </p:nvSpPr>
        <p:spPr>
          <a:xfrm>
            <a:off x="5565585" y="4494297"/>
            <a:ext cx="1141333" cy="830997"/>
          </a:xfrm>
          <a:prstGeom prst="rect">
            <a:avLst/>
          </a:prstGeom>
          <a:noFill/>
        </p:spPr>
        <p:txBody>
          <a:bodyPr wrap="square">
            <a:spAutoFit/>
          </a:bodyPr>
          <a:lstStyle/>
          <a:p>
            <a:pPr algn="ctr"/>
            <a:r>
              <a:rPr lang="en-CA" sz="1200"/>
              <a:t>Front-End Engineering and Design (FEED)</a:t>
            </a:r>
          </a:p>
        </p:txBody>
      </p:sp>
      <p:sp>
        <p:nvSpPr>
          <p:cNvPr id="51" name="TextBox 50">
            <a:extLst>
              <a:ext uri="{FF2B5EF4-FFF2-40B4-BE49-F238E27FC236}">
                <a16:creationId xmlns:a16="http://schemas.microsoft.com/office/drawing/2014/main" id="{9CBAEF6A-4DEA-7A65-CE07-EB9A020A30D4}"/>
              </a:ext>
            </a:extLst>
          </p:cNvPr>
          <p:cNvSpPr txBox="1"/>
          <p:nvPr/>
        </p:nvSpPr>
        <p:spPr>
          <a:xfrm>
            <a:off x="7650586" y="4558442"/>
            <a:ext cx="1244594" cy="646331"/>
          </a:xfrm>
          <a:prstGeom prst="rect">
            <a:avLst/>
          </a:prstGeom>
          <a:noFill/>
        </p:spPr>
        <p:txBody>
          <a:bodyPr wrap="square">
            <a:spAutoFit/>
          </a:bodyPr>
          <a:lstStyle/>
          <a:p>
            <a:pPr algn="ctr"/>
            <a:r>
              <a:rPr lang="en-CA" sz="1200"/>
              <a:t>Detailed Engineering and Permitting</a:t>
            </a:r>
          </a:p>
        </p:txBody>
      </p:sp>
      <p:sp>
        <p:nvSpPr>
          <p:cNvPr id="52" name="TextBox 51">
            <a:extLst>
              <a:ext uri="{FF2B5EF4-FFF2-40B4-BE49-F238E27FC236}">
                <a16:creationId xmlns:a16="http://schemas.microsoft.com/office/drawing/2014/main" id="{33A03AF8-6697-9227-5829-061CDD4463E0}"/>
              </a:ext>
            </a:extLst>
          </p:cNvPr>
          <p:cNvSpPr txBox="1"/>
          <p:nvPr/>
        </p:nvSpPr>
        <p:spPr>
          <a:xfrm>
            <a:off x="9476917" y="4604548"/>
            <a:ext cx="1244594" cy="276999"/>
          </a:xfrm>
          <a:prstGeom prst="rect">
            <a:avLst/>
          </a:prstGeom>
          <a:noFill/>
        </p:spPr>
        <p:txBody>
          <a:bodyPr wrap="square">
            <a:spAutoFit/>
          </a:bodyPr>
          <a:lstStyle/>
          <a:p>
            <a:pPr algn="ctr"/>
            <a:r>
              <a:rPr lang="en-CA" sz="1200"/>
              <a:t>Construction</a:t>
            </a:r>
          </a:p>
        </p:txBody>
      </p:sp>
      <p:sp>
        <p:nvSpPr>
          <p:cNvPr id="53" name="TextBox 52">
            <a:extLst>
              <a:ext uri="{FF2B5EF4-FFF2-40B4-BE49-F238E27FC236}">
                <a16:creationId xmlns:a16="http://schemas.microsoft.com/office/drawing/2014/main" id="{6CCEF88A-429A-D1B5-0AFF-E2296C9A9AAF}"/>
              </a:ext>
            </a:extLst>
          </p:cNvPr>
          <p:cNvSpPr txBox="1"/>
          <p:nvPr/>
        </p:nvSpPr>
        <p:spPr>
          <a:xfrm>
            <a:off x="10755162" y="4554036"/>
            <a:ext cx="1244594" cy="461665"/>
          </a:xfrm>
          <a:prstGeom prst="rect">
            <a:avLst/>
          </a:prstGeom>
          <a:noFill/>
        </p:spPr>
        <p:txBody>
          <a:bodyPr wrap="square">
            <a:spAutoFit/>
          </a:bodyPr>
          <a:lstStyle/>
          <a:p>
            <a:pPr algn="ctr"/>
            <a:r>
              <a:rPr lang="en-CA" sz="1200"/>
              <a:t>Asset Operation</a:t>
            </a:r>
          </a:p>
        </p:txBody>
      </p:sp>
      <p:sp>
        <p:nvSpPr>
          <p:cNvPr id="55" name="TextBox 54">
            <a:extLst>
              <a:ext uri="{FF2B5EF4-FFF2-40B4-BE49-F238E27FC236}">
                <a16:creationId xmlns:a16="http://schemas.microsoft.com/office/drawing/2014/main" id="{06556457-4C33-8B48-10E5-E15B73C47DA3}"/>
              </a:ext>
            </a:extLst>
          </p:cNvPr>
          <p:cNvSpPr txBox="1"/>
          <p:nvPr/>
        </p:nvSpPr>
        <p:spPr>
          <a:xfrm>
            <a:off x="114356" y="3252148"/>
            <a:ext cx="1628627" cy="430887"/>
          </a:xfrm>
          <a:prstGeom prst="rect">
            <a:avLst/>
          </a:prstGeom>
          <a:noFill/>
        </p:spPr>
        <p:txBody>
          <a:bodyPr wrap="square">
            <a:spAutoFit/>
          </a:bodyPr>
          <a:lstStyle/>
          <a:p>
            <a:pPr algn="ctr"/>
            <a:r>
              <a:rPr lang="iu-Cans-CA" sz="1100">
                <a:latin typeface="Pigiarniq" panose="020B0503040102020104"/>
              </a:rPr>
              <a:t>ᓇᓗᓇᐃᕐᓗᒋᑦ ᐱᕕᖃᕐᑎᑦᑎᔪᑦ</a:t>
            </a:r>
          </a:p>
        </p:txBody>
      </p:sp>
      <p:sp>
        <p:nvSpPr>
          <p:cNvPr id="56" name="TextBox 55">
            <a:extLst>
              <a:ext uri="{FF2B5EF4-FFF2-40B4-BE49-F238E27FC236}">
                <a16:creationId xmlns:a16="http://schemas.microsoft.com/office/drawing/2014/main" id="{93448519-7EB1-EF53-9037-5C116883256C}"/>
              </a:ext>
            </a:extLst>
          </p:cNvPr>
          <p:cNvSpPr txBox="1"/>
          <p:nvPr/>
        </p:nvSpPr>
        <p:spPr>
          <a:xfrm>
            <a:off x="2600254" y="3188579"/>
            <a:ext cx="2001415" cy="430887"/>
          </a:xfrm>
          <a:prstGeom prst="rect">
            <a:avLst/>
          </a:prstGeom>
          <a:noFill/>
        </p:spPr>
        <p:txBody>
          <a:bodyPr wrap="square">
            <a:spAutoFit/>
          </a:bodyPr>
          <a:lstStyle/>
          <a:p>
            <a:pPr algn="ctr"/>
            <a:r>
              <a:rPr lang="iu-Cans-CA" sz="1100" b="0" i="0">
                <a:solidFill>
                  <a:srgbClr val="000000"/>
                </a:solidFill>
                <a:effectLst/>
                <a:latin typeface="Pigiarniq"/>
              </a:rPr>
              <a:t>ᑲᔪᓯᔪᓐᓇᕐᒪᖔᑕ ᑲᔪᓯᔪᓐᓇᓐᖏᒻᒪᖔᑕᓘᓐᓃᑦ</a:t>
            </a:r>
            <a:endParaRPr lang="iu-Cans-CA" sz="1100">
              <a:latin typeface="Pigiarniq"/>
            </a:endParaRPr>
          </a:p>
        </p:txBody>
      </p:sp>
      <p:sp>
        <p:nvSpPr>
          <p:cNvPr id="57" name="TextBox 56">
            <a:extLst>
              <a:ext uri="{FF2B5EF4-FFF2-40B4-BE49-F238E27FC236}">
                <a16:creationId xmlns:a16="http://schemas.microsoft.com/office/drawing/2014/main" id="{5468F0A4-29A2-D2C5-4D0A-1440997FABB8}"/>
              </a:ext>
            </a:extLst>
          </p:cNvPr>
          <p:cNvSpPr txBox="1"/>
          <p:nvPr/>
        </p:nvSpPr>
        <p:spPr>
          <a:xfrm>
            <a:off x="5597458" y="2845060"/>
            <a:ext cx="1198180" cy="738664"/>
          </a:xfrm>
          <a:prstGeom prst="rect">
            <a:avLst/>
          </a:prstGeom>
          <a:noFill/>
        </p:spPr>
        <p:txBody>
          <a:bodyPr wrap="square">
            <a:spAutoFit/>
          </a:bodyPr>
          <a:lstStyle/>
          <a:p>
            <a:pPr algn="ctr"/>
            <a:r>
              <a:rPr lang="iu-Cans-CA" sz="1050" b="0" i="0">
                <a:solidFill>
                  <a:srgbClr val="000000"/>
                </a:solidFill>
                <a:effectLst/>
                <a:latin typeface="Pigiarniq" panose="020B0503040102020104"/>
              </a:rPr>
              <a:t>ᑮᓇᐅᔭᒃᓴᖃᑦᑎᑕᐅᓗᑎᒃ ᐸᕐᓇᐃᓗᑎᒃᓗ ᐊᒻᒪᓗ ᖃᓄᖅ ᓴᓇᓯᒪᓂᐊᕐᒪᖔᑦ</a:t>
            </a:r>
            <a:endParaRPr lang="iu-Cans-CA" sz="1050">
              <a:latin typeface="Pigiarniq" panose="020B0503040102020104"/>
            </a:endParaRPr>
          </a:p>
        </p:txBody>
      </p:sp>
      <p:sp>
        <p:nvSpPr>
          <p:cNvPr id="58" name="TextBox 57">
            <a:extLst>
              <a:ext uri="{FF2B5EF4-FFF2-40B4-BE49-F238E27FC236}">
                <a16:creationId xmlns:a16="http://schemas.microsoft.com/office/drawing/2014/main" id="{056D2D02-19D7-21C8-9697-C7AD42EF6517}"/>
              </a:ext>
            </a:extLst>
          </p:cNvPr>
          <p:cNvSpPr txBox="1"/>
          <p:nvPr/>
        </p:nvSpPr>
        <p:spPr>
          <a:xfrm>
            <a:off x="7464547" y="2936616"/>
            <a:ext cx="1628627" cy="600164"/>
          </a:xfrm>
          <a:prstGeom prst="rect">
            <a:avLst/>
          </a:prstGeom>
          <a:noFill/>
        </p:spPr>
        <p:txBody>
          <a:bodyPr wrap="square">
            <a:spAutoFit/>
          </a:bodyPr>
          <a:lstStyle/>
          <a:p>
            <a:pPr algn="ctr"/>
            <a:r>
              <a:rPr lang="iu-Cans-CA" sz="1100" b="0" i="0">
                <a:solidFill>
                  <a:srgbClr val="000000"/>
                </a:solidFill>
                <a:effectLst/>
                <a:latin typeface="Pigiarniq" panose="020B0503040102020104"/>
              </a:rPr>
              <a:t>ᓇᓗᓇᐃᑦᑎᐊᖅᓯᒪᔪᑦ ᓴᓇᔭᕆᐊᖃᖅᑐᓂᒃ ᐊᒻᒪᓗ ᐱᔪᓐᓇᐅᑎᒃᓴᖏᓐᓄᑦ</a:t>
            </a:r>
            <a:endParaRPr lang="iu-Cans-CA" sz="1100">
              <a:latin typeface="Pigiarniq" panose="020B0503040102020104"/>
            </a:endParaRPr>
          </a:p>
        </p:txBody>
      </p:sp>
      <p:sp>
        <p:nvSpPr>
          <p:cNvPr id="59" name="TextBox 58">
            <a:extLst>
              <a:ext uri="{FF2B5EF4-FFF2-40B4-BE49-F238E27FC236}">
                <a16:creationId xmlns:a16="http://schemas.microsoft.com/office/drawing/2014/main" id="{9AE885D0-A9C6-E6E8-9ABB-E52BF44EDBD2}"/>
              </a:ext>
            </a:extLst>
          </p:cNvPr>
          <p:cNvSpPr txBox="1"/>
          <p:nvPr/>
        </p:nvSpPr>
        <p:spPr>
          <a:xfrm>
            <a:off x="10801763" y="3238771"/>
            <a:ext cx="1229662" cy="430887"/>
          </a:xfrm>
          <a:prstGeom prst="rect">
            <a:avLst/>
          </a:prstGeom>
          <a:noFill/>
        </p:spPr>
        <p:txBody>
          <a:bodyPr wrap="square">
            <a:spAutoFit/>
          </a:bodyPr>
          <a:lstStyle/>
          <a:p>
            <a:pPr algn="ctr"/>
            <a:r>
              <a:rPr lang="iu-Cans-CA" sz="1100" b="0" i="0">
                <a:solidFill>
                  <a:srgbClr val="000000"/>
                </a:solidFill>
                <a:effectLst/>
                <a:latin typeface="Pigiarniq" panose="020B0503040102020104"/>
              </a:rPr>
              <a:t>ᐱᖁᑎᑦ ᐃᖏᕐᕋᓯᑎᑕᐅᓗᑎᒃ</a:t>
            </a:r>
            <a:endParaRPr lang="iu-Cans-CA" sz="1100">
              <a:latin typeface="Pigiarniq" panose="020B0503040102020104"/>
            </a:endParaRPr>
          </a:p>
        </p:txBody>
      </p:sp>
      <p:sp>
        <p:nvSpPr>
          <p:cNvPr id="60" name="TextBox 59">
            <a:extLst>
              <a:ext uri="{FF2B5EF4-FFF2-40B4-BE49-F238E27FC236}">
                <a16:creationId xmlns:a16="http://schemas.microsoft.com/office/drawing/2014/main" id="{5669EF45-2749-1DD1-54A8-1F066DE6900B}"/>
              </a:ext>
            </a:extLst>
          </p:cNvPr>
          <p:cNvSpPr txBox="1"/>
          <p:nvPr/>
        </p:nvSpPr>
        <p:spPr>
          <a:xfrm>
            <a:off x="9141467" y="3404265"/>
            <a:ext cx="1628627" cy="261610"/>
          </a:xfrm>
          <a:prstGeom prst="rect">
            <a:avLst/>
          </a:prstGeom>
          <a:noFill/>
        </p:spPr>
        <p:txBody>
          <a:bodyPr wrap="square">
            <a:spAutoFit/>
          </a:bodyPr>
          <a:lstStyle/>
          <a:p>
            <a:pPr algn="ctr"/>
            <a:r>
              <a:rPr lang="iu-Cans-CA" sz="1100" b="0" i="0">
                <a:solidFill>
                  <a:srgbClr val="000000"/>
                </a:solidFill>
                <a:effectLst/>
                <a:latin typeface="Pigiarniq" panose="020B0503040102020104"/>
              </a:rPr>
              <a:t>ᓴᓇᓗᑎᒃ</a:t>
            </a:r>
            <a:endParaRPr lang="iu-Cans-CA" sz="1100">
              <a:latin typeface="Pigiarniq" panose="020B0503040102020104"/>
            </a:endParaRPr>
          </a:p>
        </p:txBody>
      </p:sp>
      <p:sp>
        <p:nvSpPr>
          <p:cNvPr id="61" name="TextBox 60">
            <a:extLst>
              <a:ext uri="{FF2B5EF4-FFF2-40B4-BE49-F238E27FC236}">
                <a16:creationId xmlns:a16="http://schemas.microsoft.com/office/drawing/2014/main" id="{3057D90A-0481-4CE4-006A-A82666F8683E}"/>
              </a:ext>
            </a:extLst>
          </p:cNvPr>
          <p:cNvSpPr txBox="1"/>
          <p:nvPr/>
        </p:nvSpPr>
        <p:spPr>
          <a:xfrm>
            <a:off x="1165329" y="5478447"/>
            <a:ext cx="1890353" cy="600164"/>
          </a:xfrm>
          <a:prstGeom prst="rect">
            <a:avLst/>
          </a:prstGeom>
          <a:noFill/>
        </p:spPr>
        <p:txBody>
          <a:bodyPr wrap="square">
            <a:spAutoFit/>
          </a:bodyPr>
          <a:lstStyle/>
          <a:p>
            <a:pPr algn="ctr"/>
            <a:r>
              <a:rPr lang="iu-Cans-CA" sz="1100" b="0" i="0">
                <a:solidFill>
                  <a:srgbClr val="000000"/>
                </a:solidFill>
                <a:effectLst/>
                <a:latin typeface="Pigiarniq"/>
              </a:rPr>
              <a:t>ᓱᕈᖅᓴᐃᓐᖏᑦᑐᓂᒃ ᐆᒻᒪᖁᑎᖃᐅᑎᒃᓴᓂᒃ ᕿᓂᖅᑕᐅᒃᑲᓐᓂᕈᓐᓇᖅᐸ?</a:t>
            </a:r>
            <a:endParaRPr lang="iu-Cans-CA" sz="1100">
              <a:latin typeface="Pigiarniq"/>
            </a:endParaRPr>
          </a:p>
        </p:txBody>
      </p:sp>
      <p:sp>
        <p:nvSpPr>
          <p:cNvPr id="62" name="TextBox 61">
            <a:extLst>
              <a:ext uri="{FF2B5EF4-FFF2-40B4-BE49-F238E27FC236}">
                <a16:creationId xmlns:a16="http://schemas.microsoft.com/office/drawing/2014/main" id="{9C2E0A67-B29A-8DC9-8F09-AD0DDF848953}"/>
              </a:ext>
            </a:extLst>
          </p:cNvPr>
          <p:cNvSpPr txBox="1"/>
          <p:nvPr/>
        </p:nvSpPr>
        <p:spPr>
          <a:xfrm>
            <a:off x="1140594" y="6147093"/>
            <a:ext cx="1813257" cy="461665"/>
          </a:xfrm>
          <a:prstGeom prst="rect">
            <a:avLst/>
          </a:prstGeom>
          <a:noFill/>
        </p:spPr>
        <p:txBody>
          <a:bodyPr wrap="square">
            <a:spAutoFit/>
          </a:bodyPr>
          <a:lstStyle/>
          <a:p>
            <a:pPr algn="ctr"/>
            <a:r>
              <a:rPr lang="en-CA" sz="1200"/>
              <a:t>Should clean energy be further explored?</a:t>
            </a:r>
          </a:p>
        </p:txBody>
      </p:sp>
      <p:sp>
        <p:nvSpPr>
          <p:cNvPr id="63" name="TextBox 62">
            <a:extLst>
              <a:ext uri="{FF2B5EF4-FFF2-40B4-BE49-F238E27FC236}">
                <a16:creationId xmlns:a16="http://schemas.microsoft.com/office/drawing/2014/main" id="{612DC9BF-628D-250D-2DD1-A24A9CB98F67}"/>
              </a:ext>
            </a:extLst>
          </p:cNvPr>
          <p:cNvSpPr txBox="1"/>
          <p:nvPr/>
        </p:nvSpPr>
        <p:spPr>
          <a:xfrm>
            <a:off x="4067051" y="6159533"/>
            <a:ext cx="1498534" cy="461665"/>
          </a:xfrm>
          <a:prstGeom prst="rect">
            <a:avLst/>
          </a:prstGeom>
          <a:noFill/>
        </p:spPr>
        <p:txBody>
          <a:bodyPr wrap="square">
            <a:spAutoFit/>
          </a:bodyPr>
          <a:lstStyle/>
          <a:p>
            <a:pPr algn="ctr"/>
            <a:r>
              <a:rPr lang="en-CA" sz="1200"/>
              <a:t>What type of clean energy and where?</a:t>
            </a:r>
          </a:p>
        </p:txBody>
      </p:sp>
      <p:sp>
        <p:nvSpPr>
          <p:cNvPr id="64" name="TextBox 63">
            <a:extLst>
              <a:ext uri="{FF2B5EF4-FFF2-40B4-BE49-F238E27FC236}">
                <a16:creationId xmlns:a16="http://schemas.microsoft.com/office/drawing/2014/main" id="{0A7BCB1A-6A71-EA72-DAB7-82AEEED99E32}"/>
              </a:ext>
            </a:extLst>
          </p:cNvPr>
          <p:cNvSpPr txBox="1"/>
          <p:nvPr/>
        </p:nvSpPr>
        <p:spPr>
          <a:xfrm>
            <a:off x="6238924" y="6141023"/>
            <a:ext cx="2153327" cy="646331"/>
          </a:xfrm>
          <a:prstGeom prst="rect">
            <a:avLst/>
          </a:prstGeom>
          <a:noFill/>
        </p:spPr>
        <p:txBody>
          <a:bodyPr wrap="square">
            <a:spAutoFit/>
          </a:bodyPr>
          <a:lstStyle/>
          <a:p>
            <a:pPr algn="ctr"/>
            <a:r>
              <a:rPr lang="en-CA" sz="1200"/>
              <a:t>Does the concept make sense and should the Project advance to permitting?</a:t>
            </a:r>
          </a:p>
        </p:txBody>
      </p:sp>
      <p:sp>
        <p:nvSpPr>
          <p:cNvPr id="65" name="TextBox 64">
            <a:extLst>
              <a:ext uri="{FF2B5EF4-FFF2-40B4-BE49-F238E27FC236}">
                <a16:creationId xmlns:a16="http://schemas.microsoft.com/office/drawing/2014/main" id="{F38758C7-E9F4-572F-FC1E-5DAA706BA794}"/>
              </a:ext>
            </a:extLst>
          </p:cNvPr>
          <p:cNvSpPr txBox="1"/>
          <p:nvPr/>
        </p:nvSpPr>
        <p:spPr>
          <a:xfrm>
            <a:off x="8536743" y="6159533"/>
            <a:ext cx="1244594" cy="646331"/>
          </a:xfrm>
          <a:prstGeom prst="rect">
            <a:avLst/>
          </a:prstGeom>
          <a:noFill/>
        </p:spPr>
        <p:txBody>
          <a:bodyPr wrap="square">
            <a:spAutoFit/>
          </a:bodyPr>
          <a:lstStyle/>
          <a:p>
            <a:pPr algn="ctr"/>
            <a:r>
              <a:rPr lang="en-CA" sz="1200"/>
              <a:t>Should the project be built?</a:t>
            </a:r>
          </a:p>
        </p:txBody>
      </p:sp>
      <p:sp>
        <p:nvSpPr>
          <p:cNvPr id="66" name="TextBox 65">
            <a:extLst>
              <a:ext uri="{FF2B5EF4-FFF2-40B4-BE49-F238E27FC236}">
                <a16:creationId xmlns:a16="http://schemas.microsoft.com/office/drawing/2014/main" id="{DD9EBBF3-B731-9658-1D2B-80C902C86512}"/>
              </a:ext>
            </a:extLst>
          </p:cNvPr>
          <p:cNvSpPr txBox="1"/>
          <p:nvPr/>
        </p:nvSpPr>
        <p:spPr>
          <a:xfrm>
            <a:off x="3903789" y="5488830"/>
            <a:ext cx="1890353" cy="430887"/>
          </a:xfrm>
          <a:prstGeom prst="rect">
            <a:avLst/>
          </a:prstGeom>
          <a:noFill/>
        </p:spPr>
        <p:txBody>
          <a:bodyPr wrap="square">
            <a:spAutoFit/>
          </a:bodyPr>
          <a:lstStyle/>
          <a:p>
            <a:pPr algn="ctr"/>
            <a:r>
              <a:rPr lang="iu-Cans-CA" sz="1100" b="0" i="0">
                <a:solidFill>
                  <a:srgbClr val="000000"/>
                </a:solidFill>
                <a:effectLst/>
                <a:latin typeface="Pigiarniq" panose="020B0503040102020104"/>
              </a:rPr>
              <a:t>ᖃᓄᕆᑦᑐᓂᒃ ᓱᕈᖅᓴᐃᓐᖏᑦᑐᑦ ᐆᒻᒪᖁᑎᖃᐅᑎᑦ ᐊᒻᒪᓗ ᓇᓂ?</a:t>
            </a:r>
            <a:endParaRPr lang="iu-Cans-CA" sz="1100">
              <a:latin typeface="Pigiarniq" panose="020B0503040102020104"/>
            </a:endParaRPr>
          </a:p>
        </p:txBody>
      </p:sp>
      <p:sp>
        <p:nvSpPr>
          <p:cNvPr id="67" name="TextBox 66">
            <a:extLst>
              <a:ext uri="{FF2B5EF4-FFF2-40B4-BE49-F238E27FC236}">
                <a16:creationId xmlns:a16="http://schemas.microsoft.com/office/drawing/2014/main" id="{C95D04A4-AA04-0475-EF05-E1EE947FE643}"/>
              </a:ext>
            </a:extLst>
          </p:cNvPr>
          <p:cNvSpPr txBox="1"/>
          <p:nvPr/>
        </p:nvSpPr>
        <p:spPr>
          <a:xfrm>
            <a:off x="6219148" y="5479696"/>
            <a:ext cx="2285782" cy="600164"/>
          </a:xfrm>
          <a:prstGeom prst="rect">
            <a:avLst/>
          </a:prstGeom>
          <a:noFill/>
        </p:spPr>
        <p:txBody>
          <a:bodyPr wrap="square">
            <a:spAutoFit/>
          </a:bodyPr>
          <a:lstStyle/>
          <a:p>
            <a:pPr algn="ctr"/>
            <a:r>
              <a:rPr lang="iu-Cans-CA" sz="1100" b="0" i="0">
                <a:solidFill>
                  <a:srgbClr val="000000"/>
                </a:solidFill>
                <a:effectLst/>
                <a:latin typeface="Pigiarniq" panose="020B0503040102020104"/>
              </a:rPr>
              <a:t>ᐅᓇ ᑕᖏᖓ ᑐᑭᖃᖅᐸ ᐊᒻᒪᓗ ᓴᓇᔭᐅᓂᖓᓄᑦ ᐱᕚᓪᓕᕈᑎᒋᔪᓐᓇᖅᐸ ᐱᔪᓐᓇᐅᑎᑖᕈᓐᓇᕐᓂᐊᕐᒪᑕ?</a:t>
            </a:r>
            <a:endParaRPr lang="iu-Cans-CA" sz="1100">
              <a:latin typeface="Pigiarniq" panose="020B0503040102020104"/>
            </a:endParaRPr>
          </a:p>
        </p:txBody>
      </p:sp>
      <p:sp>
        <p:nvSpPr>
          <p:cNvPr id="68" name="TextBox 67">
            <a:extLst>
              <a:ext uri="{FF2B5EF4-FFF2-40B4-BE49-F238E27FC236}">
                <a16:creationId xmlns:a16="http://schemas.microsoft.com/office/drawing/2014/main" id="{6A71526C-D910-DC47-D01B-CCD88BC184AA}"/>
              </a:ext>
            </a:extLst>
          </p:cNvPr>
          <p:cNvSpPr txBox="1"/>
          <p:nvPr/>
        </p:nvSpPr>
        <p:spPr>
          <a:xfrm>
            <a:off x="8392251" y="5490402"/>
            <a:ext cx="1666423" cy="430887"/>
          </a:xfrm>
          <a:prstGeom prst="rect">
            <a:avLst/>
          </a:prstGeom>
          <a:noFill/>
        </p:spPr>
        <p:txBody>
          <a:bodyPr wrap="square">
            <a:spAutoFit/>
          </a:bodyPr>
          <a:lstStyle/>
          <a:p>
            <a:pPr algn="ctr"/>
            <a:r>
              <a:rPr lang="iu-Cans-CA" sz="1100" b="0" i="0">
                <a:solidFill>
                  <a:srgbClr val="000000"/>
                </a:solidFill>
                <a:effectLst/>
                <a:latin typeface="Pigiarniq" panose="020B0503040102020104"/>
              </a:rPr>
              <a:t>ᓴᓇᔭᐅᔪᒪᔪᖅ ᓴᓇᔭᐅᔭᕆᐊᖃᖅᐸ?</a:t>
            </a:r>
            <a:endParaRPr lang="iu-Cans-CA" sz="1100">
              <a:latin typeface="Pigiarniq" panose="020B0503040102020104"/>
            </a:endParaRPr>
          </a:p>
        </p:txBody>
      </p:sp>
      <p:sp>
        <p:nvSpPr>
          <p:cNvPr id="2" name="Google Shape;95;p16">
            <a:extLst>
              <a:ext uri="{FF2B5EF4-FFF2-40B4-BE49-F238E27FC236}">
                <a16:creationId xmlns:a16="http://schemas.microsoft.com/office/drawing/2014/main" id="{A3A5BE61-3119-14CE-A34C-F9D6E0EEC658}"/>
              </a:ext>
            </a:extLst>
          </p:cNvPr>
          <p:cNvSpPr txBox="1">
            <a:spLocks/>
          </p:cNvSpPr>
          <p:nvPr/>
        </p:nvSpPr>
        <p:spPr>
          <a:xfrm>
            <a:off x="682964" y="569267"/>
            <a:ext cx="6196652" cy="940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pPr>
            <a:r>
              <a:rPr lang="iu-Cans-CA" sz="2800" b="1">
                <a:effectLst/>
                <a:latin typeface="Pigiarniq Heavy" panose="020B0903040102020104" pitchFamily="34" charset="0"/>
                <a:ea typeface="Aptos" panose="020B0004020202020204" pitchFamily="34" charset="0"/>
                <a:cs typeface="Times New Roman" panose="02020603050405020304" pitchFamily="18" charset="0"/>
              </a:rPr>
              <a:t>ᐃᒪᓐᓇ ᐱᓕᕆᓯᒪᓕᖅᑐᒍᑦ</a:t>
            </a:r>
            <a:endParaRPr lang="en-GB" sz="4000" b="1">
              <a:solidFill>
                <a:srgbClr val="000201"/>
              </a:solidFill>
              <a:latin typeface="Raleway ExtraBold" pitchFamily="2" charset="0"/>
              <a:ea typeface="Raleway"/>
              <a:cs typeface="Raleway"/>
              <a:sym typeface="Raleway"/>
            </a:endParaRPr>
          </a:p>
          <a:p>
            <a:pPr>
              <a:lnSpc>
                <a:spcPct val="100000"/>
              </a:lnSpc>
              <a:spcBef>
                <a:spcPts val="0"/>
              </a:spcBef>
            </a:pPr>
            <a:r>
              <a:rPr lang="en-GB" sz="2800" b="1">
                <a:solidFill>
                  <a:srgbClr val="0EA74D"/>
                </a:solidFill>
                <a:latin typeface="Raleway"/>
                <a:ea typeface="Raleway"/>
                <a:cs typeface="Raleway"/>
                <a:sym typeface="Raleway"/>
              </a:rPr>
              <a:t>WHAT WE HAVE DONE</a:t>
            </a:r>
          </a:p>
        </p:txBody>
      </p:sp>
      <p:cxnSp>
        <p:nvCxnSpPr>
          <p:cNvPr id="3" name="Google Shape;96;p16">
            <a:extLst>
              <a:ext uri="{FF2B5EF4-FFF2-40B4-BE49-F238E27FC236}">
                <a16:creationId xmlns:a16="http://schemas.microsoft.com/office/drawing/2014/main" id="{6A30C93E-543E-4901-EB55-5A7764B9D542}"/>
              </a:ext>
            </a:extLst>
          </p:cNvPr>
          <p:cNvCxnSpPr/>
          <p:nvPr/>
        </p:nvCxnSpPr>
        <p:spPr>
          <a:xfrm rot="10800000">
            <a:off x="566160" y="624667"/>
            <a:ext cx="0" cy="829600"/>
          </a:xfrm>
          <a:prstGeom prst="straightConnector1">
            <a:avLst/>
          </a:prstGeom>
          <a:noFill/>
          <a:ln w="28575" cap="flat" cmpd="sng">
            <a:solidFill>
              <a:srgbClr val="A3CD3C"/>
            </a:solidFill>
            <a:prstDash val="solid"/>
            <a:round/>
            <a:headEnd type="none" w="med" len="med"/>
            <a:tailEnd type="none" w="med" len="med"/>
          </a:ln>
        </p:spPr>
      </p:cxnSp>
      <p:sp>
        <p:nvSpPr>
          <p:cNvPr id="23" name="TextBox 22">
            <a:extLst>
              <a:ext uri="{FF2B5EF4-FFF2-40B4-BE49-F238E27FC236}">
                <a16:creationId xmlns:a16="http://schemas.microsoft.com/office/drawing/2014/main" id="{074E2C75-5D12-9B74-8BD5-07A10D12E837}"/>
              </a:ext>
            </a:extLst>
          </p:cNvPr>
          <p:cNvSpPr txBox="1"/>
          <p:nvPr/>
        </p:nvSpPr>
        <p:spPr>
          <a:xfrm>
            <a:off x="5597458" y="1500349"/>
            <a:ext cx="1282933" cy="276999"/>
          </a:xfrm>
          <a:prstGeom prst="rect">
            <a:avLst/>
          </a:prstGeom>
          <a:solidFill>
            <a:srgbClr val="B6D763"/>
          </a:solidFill>
          <a:ln>
            <a:solidFill>
              <a:srgbClr val="B6D763"/>
            </a:solidFill>
          </a:ln>
        </p:spPr>
        <p:txBody>
          <a:bodyPr wrap="square" rtlCol="0">
            <a:spAutoFit/>
          </a:bodyPr>
          <a:lstStyle/>
          <a:p>
            <a:pPr algn="ctr"/>
            <a:r>
              <a:rPr lang="iu-Cans-CA" sz="1200" b="1" i="0">
                <a:solidFill>
                  <a:srgbClr val="FFFFFF"/>
                </a:solidFill>
                <a:effectLst/>
                <a:latin typeface="Pigiarniq" panose="020B0503040102020104"/>
              </a:rPr>
              <a:t>ᐅᕙᓃᑉᐳᒍᑦ</a:t>
            </a:r>
            <a:endParaRPr lang="en-CA" sz="1200">
              <a:latin typeface="Pigiarniq" panose="020B0503040102020104"/>
            </a:endParaRPr>
          </a:p>
        </p:txBody>
      </p:sp>
      <p:pic>
        <p:nvPicPr>
          <p:cNvPr id="25" name="Graphic 24" descr="Marker with solid fill">
            <a:extLst>
              <a:ext uri="{FF2B5EF4-FFF2-40B4-BE49-F238E27FC236}">
                <a16:creationId xmlns:a16="http://schemas.microsoft.com/office/drawing/2014/main" id="{478E3698-571F-7A83-5F14-D5A341CFEE4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893490" y="2144765"/>
            <a:ext cx="598571" cy="598571"/>
          </a:xfrm>
          <a:prstGeom prst="rect">
            <a:avLst/>
          </a:prstGeom>
        </p:spPr>
      </p:pic>
      <p:sp>
        <p:nvSpPr>
          <p:cNvPr id="4" name="Rectangle: Rounded Corners 3">
            <a:extLst>
              <a:ext uri="{FF2B5EF4-FFF2-40B4-BE49-F238E27FC236}">
                <a16:creationId xmlns:a16="http://schemas.microsoft.com/office/drawing/2014/main" id="{7F9A6CD8-EB09-E9FD-CE8B-4262F6A9B132}"/>
              </a:ext>
            </a:extLst>
          </p:cNvPr>
          <p:cNvSpPr/>
          <p:nvPr/>
        </p:nvSpPr>
        <p:spPr>
          <a:xfrm rot="5400000">
            <a:off x="10017950" y="1080586"/>
            <a:ext cx="1366776" cy="2162175"/>
          </a:xfrm>
          <a:prstGeom prst="roundRect">
            <a:avLst>
              <a:gd name="adj" fmla="val 29644"/>
            </a:avLst>
          </a:prstGeom>
          <a:noFill/>
          <a:ln w="28575">
            <a:solidFill>
              <a:schemeClr val="tx1"/>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2" name="Oval 21">
            <a:extLst>
              <a:ext uri="{FF2B5EF4-FFF2-40B4-BE49-F238E27FC236}">
                <a16:creationId xmlns:a16="http://schemas.microsoft.com/office/drawing/2014/main" id="{B7C06392-8D89-9DA9-35C2-94D8A6DE8816}"/>
              </a:ext>
            </a:extLst>
          </p:cNvPr>
          <p:cNvSpPr/>
          <p:nvPr/>
        </p:nvSpPr>
        <p:spPr>
          <a:xfrm>
            <a:off x="9848474" y="1610171"/>
            <a:ext cx="522655" cy="522655"/>
          </a:xfrm>
          <a:prstGeom prst="ellipse">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4" name="Isosceles Triangle 23">
            <a:extLst>
              <a:ext uri="{FF2B5EF4-FFF2-40B4-BE49-F238E27FC236}">
                <a16:creationId xmlns:a16="http://schemas.microsoft.com/office/drawing/2014/main" id="{052DB14F-31A6-4547-1557-E3F19AD95B27}"/>
              </a:ext>
            </a:extLst>
          </p:cNvPr>
          <p:cNvSpPr/>
          <p:nvPr/>
        </p:nvSpPr>
        <p:spPr>
          <a:xfrm>
            <a:off x="9822635" y="2221321"/>
            <a:ext cx="580164" cy="451239"/>
          </a:xfrm>
          <a:prstGeom prst="triangle">
            <a:avLst/>
          </a:prstGeom>
          <a:ln>
            <a:solidFill>
              <a:schemeClr val="tx1"/>
            </a:solidFill>
          </a:ln>
        </p:spPr>
        <p:style>
          <a:lnRef idx="2">
            <a:schemeClr val="accent3"/>
          </a:lnRef>
          <a:fillRef idx="1">
            <a:schemeClr val="lt1"/>
          </a:fillRef>
          <a:effectRef idx="0">
            <a:schemeClr val="accent3"/>
          </a:effectRef>
          <a:fontRef idx="minor">
            <a:schemeClr val="dk1"/>
          </a:fontRef>
        </p:style>
        <p:txBody>
          <a:bodyPr bIns="182880" rtlCol="0" anchor="ctr"/>
          <a:lstStyle/>
          <a:p>
            <a:pPr algn="ctr"/>
            <a:endParaRPr lang="en-CA" sz="2400" b="1"/>
          </a:p>
        </p:txBody>
      </p:sp>
      <p:sp>
        <p:nvSpPr>
          <p:cNvPr id="27" name="TextBox 26">
            <a:extLst>
              <a:ext uri="{FF2B5EF4-FFF2-40B4-BE49-F238E27FC236}">
                <a16:creationId xmlns:a16="http://schemas.microsoft.com/office/drawing/2014/main" id="{1577A75F-65DC-397B-6412-32A93CDBBF0B}"/>
              </a:ext>
            </a:extLst>
          </p:cNvPr>
          <p:cNvSpPr txBox="1"/>
          <p:nvPr/>
        </p:nvSpPr>
        <p:spPr>
          <a:xfrm>
            <a:off x="10402799" y="1700242"/>
            <a:ext cx="1628626" cy="431144"/>
          </a:xfrm>
          <a:prstGeom prst="rect">
            <a:avLst/>
          </a:prstGeom>
          <a:noFill/>
        </p:spPr>
        <p:txBody>
          <a:bodyPr wrap="square">
            <a:spAutoFit/>
          </a:bodyPr>
          <a:lstStyle/>
          <a:p>
            <a:pPr>
              <a:lnSpc>
                <a:spcPts val="1200"/>
              </a:lnSpc>
            </a:pPr>
            <a:r>
              <a:rPr lang="iu-Cans-CA" sz="1200" b="0" i="0">
                <a:solidFill>
                  <a:srgbClr val="000000"/>
                </a:solidFill>
                <a:effectLst/>
                <a:latin typeface="YAGcHFY7kVQ 0"/>
              </a:rPr>
              <a:t>ᓱᒃᑲᖅᑕᕐᓂᖓ</a:t>
            </a:r>
            <a:endParaRPr lang="iu-Cans-CA" sz="1200">
              <a:solidFill>
                <a:srgbClr val="000000"/>
              </a:solidFill>
              <a:effectLst/>
              <a:latin typeface="YAGcHFY7kVQ 0"/>
            </a:endParaRPr>
          </a:p>
          <a:p>
            <a:pPr>
              <a:lnSpc>
                <a:spcPts val="1500"/>
              </a:lnSpc>
            </a:pPr>
            <a:r>
              <a:rPr lang="en-CA" sz="1200" b="0" i="0">
                <a:solidFill>
                  <a:srgbClr val="000000"/>
                </a:solidFill>
                <a:effectLst/>
                <a:latin typeface="YAFdJjbTu24 1"/>
              </a:rPr>
              <a:t>Project Phase</a:t>
            </a:r>
            <a:endParaRPr lang="en-CA" sz="1200">
              <a:solidFill>
                <a:srgbClr val="000000"/>
              </a:solidFill>
              <a:effectLst/>
              <a:latin typeface="YAFdJjbTu24 1"/>
            </a:endParaRPr>
          </a:p>
        </p:txBody>
      </p:sp>
      <p:sp>
        <p:nvSpPr>
          <p:cNvPr id="29" name="TextBox 28">
            <a:extLst>
              <a:ext uri="{FF2B5EF4-FFF2-40B4-BE49-F238E27FC236}">
                <a16:creationId xmlns:a16="http://schemas.microsoft.com/office/drawing/2014/main" id="{8E7FA3C5-AF82-4297-09B6-F8F70DE2ADEA}"/>
              </a:ext>
            </a:extLst>
          </p:cNvPr>
          <p:cNvSpPr txBox="1"/>
          <p:nvPr/>
        </p:nvSpPr>
        <p:spPr>
          <a:xfrm>
            <a:off x="10385332" y="2221321"/>
            <a:ext cx="1749297" cy="431144"/>
          </a:xfrm>
          <a:prstGeom prst="rect">
            <a:avLst/>
          </a:prstGeom>
          <a:noFill/>
        </p:spPr>
        <p:txBody>
          <a:bodyPr wrap="square">
            <a:spAutoFit/>
          </a:bodyPr>
          <a:lstStyle/>
          <a:p>
            <a:pPr>
              <a:lnSpc>
                <a:spcPts val="1200"/>
              </a:lnSpc>
            </a:pPr>
            <a:r>
              <a:rPr lang="iu-Cans-CA" sz="1200" b="0" i="0">
                <a:solidFill>
                  <a:srgbClr val="000000"/>
                </a:solidFill>
                <a:effectLst/>
                <a:latin typeface="YAGcHFY7kVQ 0"/>
              </a:rPr>
              <a:t>ᐃᓱᒪᓕᐅᕆᔭᕆᐊᓕᑦ</a:t>
            </a:r>
            <a:endParaRPr lang="iu-Cans-CA" sz="1200">
              <a:solidFill>
                <a:srgbClr val="000000"/>
              </a:solidFill>
              <a:effectLst/>
              <a:latin typeface="YAGcHFY7kVQ 0"/>
            </a:endParaRPr>
          </a:p>
          <a:p>
            <a:pPr>
              <a:lnSpc>
                <a:spcPts val="1500"/>
              </a:lnSpc>
            </a:pPr>
            <a:r>
              <a:rPr lang="en-CA" sz="1200" b="0" i="0">
                <a:solidFill>
                  <a:srgbClr val="000000"/>
                </a:solidFill>
                <a:effectLst/>
                <a:latin typeface="YAFdJjbTu24 1"/>
              </a:rPr>
              <a:t>Decision Gate</a:t>
            </a:r>
            <a:endParaRPr lang="en-CA" sz="1200">
              <a:solidFill>
                <a:srgbClr val="000000"/>
              </a:solidFill>
              <a:effectLst/>
              <a:latin typeface="YAFdJjbTu24 1"/>
            </a:endParaRPr>
          </a:p>
        </p:txBody>
      </p:sp>
      <p:grpSp>
        <p:nvGrpSpPr>
          <p:cNvPr id="35" name="Group 34">
            <a:extLst>
              <a:ext uri="{FF2B5EF4-FFF2-40B4-BE49-F238E27FC236}">
                <a16:creationId xmlns:a16="http://schemas.microsoft.com/office/drawing/2014/main" id="{62D96C65-EA15-8754-32FB-53873A5E22D3}"/>
              </a:ext>
            </a:extLst>
          </p:cNvPr>
          <p:cNvGrpSpPr/>
          <p:nvPr/>
        </p:nvGrpSpPr>
        <p:grpSpPr>
          <a:xfrm>
            <a:off x="1299523" y="1729531"/>
            <a:ext cx="1973678" cy="2361988"/>
            <a:chOff x="1634936" y="1733560"/>
            <a:chExt cx="1973678" cy="2361988"/>
          </a:xfrm>
        </p:grpSpPr>
        <p:sp>
          <p:nvSpPr>
            <p:cNvPr id="71" name="Rectangle: Rounded Corners 70">
              <a:extLst>
                <a:ext uri="{FF2B5EF4-FFF2-40B4-BE49-F238E27FC236}">
                  <a16:creationId xmlns:a16="http://schemas.microsoft.com/office/drawing/2014/main" id="{B479A860-BF7F-4303-5AC7-2B24D95B8615}"/>
                </a:ext>
              </a:extLst>
            </p:cNvPr>
            <p:cNvSpPr/>
            <p:nvPr/>
          </p:nvSpPr>
          <p:spPr>
            <a:xfrm>
              <a:off x="1634936" y="1733560"/>
              <a:ext cx="1973678" cy="115106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CA" sz="1200" dirty="0">
                  <a:latin typeface="Pigiarniq" panose="020B0503040102020104"/>
                </a:rPr>
                <a:t>“</a:t>
              </a:r>
              <a:r>
                <a:rPr lang="iu-Cans-CA" sz="1200" kern="100" dirty="0">
                  <a:effectLst/>
                  <a:latin typeface="Pigiarniq" panose="020B0503040102020104"/>
                  <a:ea typeface="Calibri" panose="020F0502020204030204" pitchFamily="34" charset="0"/>
                  <a:cs typeface="Times New Roman" panose="02020603050405020304" pitchFamily="18" charset="0"/>
                </a:rPr>
                <a:t>ᐅᖃᓪᓚᖃᑎᒌᒃᑕ ᐃᒪᕐᒥᒃ </a:t>
              </a:r>
              <a:r>
                <a:rPr lang="iu-Cans-CA" sz="1400" kern="100" dirty="0">
                  <a:effectLst/>
                  <a:latin typeface="Pigiarniq" panose="020B0503040102020104"/>
                  <a:ea typeface="Calibri" panose="020F0502020204030204" pitchFamily="34" charset="0"/>
                  <a:cs typeface="Times New Roman" panose="02020603050405020304" pitchFamily="18" charset="0"/>
                </a:rPr>
                <a:t>ᐆᒻᒪᖁᑎᖃᐅᑎᖃᕐᓂᕐᒥᒃ</a:t>
              </a:r>
              <a:r>
                <a:rPr lang="en-CA" sz="1200" dirty="0">
                  <a:latin typeface="Pigiarniq" panose="020B0503040102020104"/>
                </a:rPr>
                <a:t>” </a:t>
              </a:r>
            </a:p>
            <a:p>
              <a:pPr algn="ctr">
                <a:spcAft>
                  <a:spcPts val="600"/>
                </a:spcAft>
              </a:pPr>
              <a:r>
                <a:rPr lang="en-CA" sz="1200" dirty="0">
                  <a:latin typeface="Pigiarniq" panose="020B0503040102020104"/>
                </a:rPr>
                <a:t> </a:t>
              </a:r>
              <a:r>
                <a:rPr lang="iu-Cans-CA" sz="1400" dirty="0">
                  <a:effectLst/>
                  <a:latin typeface="Pigiarniq" panose="020B0503040102020104"/>
                  <a:ea typeface="Calibri" panose="020F0502020204030204" pitchFamily="34" charset="0"/>
                  <a:cs typeface="Times New Roman" panose="02020603050405020304" pitchFamily="18" charset="0"/>
                </a:rPr>
                <a:t>ᔫᓐ 202</a:t>
              </a:r>
              <a:r>
                <a:rPr lang="en-CA" sz="1400" dirty="0">
                  <a:latin typeface="Pigiarniq" panose="020B0503040102020104"/>
                  <a:ea typeface="Calibri" panose="020F0502020204030204" pitchFamily="34" charset="0"/>
                  <a:cs typeface="Times New Roman" panose="02020603050405020304" pitchFamily="18" charset="0"/>
                </a:rPr>
                <a:t>3</a:t>
              </a:r>
              <a:r>
                <a:rPr lang="iu-Cans-CA" sz="1400" dirty="0">
                  <a:effectLst/>
                  <a:latin typeface="Pigiarniq" panose="020B0503040102020104"/>
                  <a:ea typeface="Calibri" panose="020F0502020204030204" pitchFamily="34" charset="0"/>
                  <a:cs typeface="Times New Roman" panose="02020603050405020304" pitchFamily="18" charset="0"/>
                </a:rPr>
                <a:t> </a:t>
              </a:r>
              <a:endParaRPr lang="en-CA" sz="1400" dirty="0">
                <a:effectLst/>
                <a:latin typeface="Pigiarniq" panose="020B0503040102020104"/>
                <a:ea typeface="Calibri" panose="020F0502020204030204" pitchFamily="34" charset="0"/>
                <a:cs typeface="Times New Roman" panose="02020603050405020304" pitchFamily="18" charset="0"/>
              </a:endParaRPr>
            </a:p>
            <a:p>
              <a:pPr algn="ctr"/>
              <a:r>
                <a:rPr lang="en-CA" sz="1400" dirty="0"/>
                <a:t>“Let’s Talk Energy”  </a:t>
              </a:r>
            </a:p>
            <a:p>
              <a:pPr algn="ctr"/>
              <a:r>
                <a:rPr lang="en-CA" sz="1400" dirty="0"/>
                <a:t>June 2023</a:t>
              </a:r>
            </a:p>
          </p:txBody>
        </p:sp>
        <p:cxnSp>
          <p:nvCxnSpPr>
            <p:cNvPr id="31" name="Straight Arrow Connector 30">
              <a:extLst>
                <a:ext uri="{FF2B5EF4-FFF2-40B4-BE49-F238E27FC236}">
                  <a16:creationId xmlns:a16="http://schemas.microsoft.com/office/drawing/2014/main" id="{E51E6421-D699-9606-A971-9D7648EB933C}"/>
                </a:ext>
              </a:extLst>
            </p:cNvPr>
            <p:cNvCxnSpPr>
              <a:cxnSpLocks/>
              <a:stCxn id="71" idx="2"/>
            </p:cNvCxnSpPr>
            <p:nvPr/>
          </p:nvCxnSpPr>
          <p:spPr>
            <a:xfrm>
              <a:off x="2621775" y="2884623"/>
              <a:ext cx="1036" cy="1210925"/>
            </a:xfrm>
            <a:prstGeom prst="straightConnector1">
              <a:avLst/>
            </a:prstGeom>
            <a:ln w="57150">
              <a:prstDash val="dash"/>
              <a:tailEnd type="oval"/>
            </a:ln>
          </p:spPr>
          <p:style>
            <a:lnRef idx="2">
              <a:schemeClr val="accent1"/>
            </a:lnRef>
            <a:fillRef idx="0">
              <a:schemeClr val="accent1"/>
            </a:fillRef>
            <a:effectRef idx="1">
              <a:schemeClr val="accent1"/>
            </a:effectRef>
            <a:fontRef idx="minor">
              <a:schemeClr val="tx1"/>
            </a:fontRef>
          </p:style>
        </p:cxnSp>
      </p:grpSp>
      <p:grpSp>
        <p:nvGrpSpPr>
          <p:cNvPr id="36" name="Group 35">
            <a:extLst>
              <a:ext uri="{FF2B5EF4-FFF2-40B4-BE49-F238E27FC236}">
                <a16:creationId xmlns:a16="http://schemas.microsoft.com/office/drawing/2014/main" id="{DA328653-7430-87BF-B2EB-A82B6C63A143}"/>
              </a:ext>
            </a:extLst>
          </p:cNvPr>
          <p:cNvGrpSpPr/>
          <p:nvPr/>
        </p:nvGrpSpPr>
        <p:grpSpPr>
          <a:xfrm>
            <a:off x="3437638" y="1739396"/>
            <a:ext cx="2001416" cy="2347963"/>
            <a:chOff x="3512065" y="1739396"/>
            <a:chExt cx="2001416" cy="2347963"/>
          </a:xfrm>
        </p:grpSpPr>
        <p:sp>
          <p:nvSpPr>
            <p:cNvPr id="72" name="Rectangle: Rounded Corners 71">
              <a:extLst>
                <a:ext uri="{FF2B5EF4-FFF2-40B4-BE49-F238E27FC236}">
                  <a16:creationId xmlns:a16="http://schemas.microsoft.com/office/drawing/2014/main" id="{DEDD83E0-A0F9-D95C-981D-7DFE0E3829AA}"/>
                </a:ext>
              </a:extLst>
            </p:cNvPr>
            <p:cNvSpPr/>
            <p:nvPr/>
          </p:nvSpPr>
          <p:spPr>
            <a:xfrm>
              <a:off x="3512065" y="1739396"/>
              <a:ext cx="2001416" cy="113015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Aft>
                  <a:spcPts val="600"/>
                </a:spcAft>
              </a:pPr>
              <a:r>
                <a:rPr lang="en-CA" sz="1600" dirty="0"/>
                <a:t>“</a:t>
              </a:r>
              <a:r>
                <a:rPr lang="iu-Cans-CA" sz="1200" kern="100" dirty="0">
                  <a:effectLst/>
                  <a:latin typeface="Pigiarniq" panose="020B0503040102020104"/>
                  <a:ea typeface="Calibri" panose="020F0502020204030204" pitchFamily="34" charset="0"/>
                  <a:cs typeface="Times New Roman" panose="02020603050405020304" pitchFamily="18" charset="0"/>
                </a:rPr>
                <a:t>ᑐᓴᖅᑕᐅᔪᓐᓇᖅᐳᓯ ᐅᖃᐅᓯᒃᓴᑦᓯᓐᓂᒃ</a:t>
              </a:r>
              <a:r>
                <a:rPr lang="en-CA" sz="1200" dirty="0">
                  <a:latin typeface="Pigiarniq" panose="020B0503040102020104"/>
                </a:rPr>
                <a:t>” </a:t>
              </a:r>
              <a:br>
                <a:rPr lang="en-CA" sz="1200" dirty="0">
                  <a:latin typeface="Pigiarniq" panose="020B0503040102020104"/>
                </a:rPr>
              </a:br>
              <a:r>
                <a:rPr lang="iu-Cans-CA" sz="1200" dirty="0">
                  <a:effectLst/>
                  <a:latin typeface="Pigiarniq" panose="020B0503040102020104"/>
                  <a:ea typeface="Calibri" panose="020F0502020204030204" pitchFamily="34" charset="0"/>
                  <a:cs typeface="Times New Roman" panose="02020603050405020304" pitchFamily="18" charset="0"/>
                </a:rPr>
                <a:t>ᓄᕕᐱᕆ</a:t>
              </a:r>
              <a:r>
                <a:rPr lang="en-CA" sz="1200" dirty="0">
                  <a:latin typeface="Pigiarniq" panose="020B0503040102020104"/>
                </a:rPr>
                <a:t> 2023</a:t>
              </a:r>
            </a:p>
            <a:p>
              <a:pPr algn="ctr"/>
              <a:r>
                <a:rPr lang="en-CA" sz="1400" dirty="0">
                  <a:latin typeface="Aptos" panose="020B0004020202020204" pitchFamily="34" charset="0"/>
                </a:rPr>
                <a:t>“Have your Say” </a:t>
              </a:r>
              <a:br>
                <a:rPr lang="en-CA" sz="1400" dirty="0">
                  <a:latin typeface="Aptos" panose="020B0004020202020204" pitchFamily="34" charset="0"/>
                </a:rPr>
              </a:br>
              <a:r>
                <a:rPr lang="en-CA" sz="1400" dirty="0">
                  <a:latin typeface="Aptos" panose="020B0004020202020204" pitchFamily="34" charset="0"/>
                </a:rPr>
                <a:t>November 2023</a:t>
              </a:r>
            </a:p>
          </p:txBody>
        </p:sp>
        <p:cxnSp>
          <p:nvCxnSpPr>
            <p:cNvPr id="32" name="Straight Arrow Connector 31">
              <a:extLst>
                <a:ext uri="{FF2B5EF4-FFF2-40B4-BE49-F238E27FC236}">
                  <a16:creationId xmlns:a16="http://schemas.microsoft.com/office/drawing/2014/main" id="{56F00FB9-A2C3-78DD-AE90-A7420BC80663}"/>
                </a:ext>
              </a:extLst>
            </p:cNvPr>
            <p:cNvCxnSpPr>
              <a:cxnSpLocks/>
              <a:stCxn id="72" idx="2"/>
            </p:cNvCxnSpPr>
            <p:nvPr/>
          </p:nvCxnSpPr>
          <p:spPr>
            <a:xfrm>
              <a:off x="4512773" y="2869549"/>
              <a:ext cx="9247" cy="1217810"/>
            </a:xfrm>
            <a:prstGeom prst="straightConnector1">
              <a:avLst/>
            </a:prstGeom>
            <a:ln w="57150">
              <a:prstDash val="dash"/>
              <a:tailEnd type="oval"/>
            </a:ln>
          </p:spPr>
          <p:style>
            <a:lnRef idx="2">
              <a:schemeClr val="accent1"/>
            </a:lnRef>
            <a:fillRef idx="0">
              <a:schemeClr val="accent1"/>
            </a:fillRef>
            <a:effectRef idx="1">
              <a:schemeClr val="accent1"/>
            </a:effectRef>
            <a:fontRef idx="minor">
              <a:schemeClr val="tx1"/>
            </a:fontRef>
          </p:style>
        </p:cxnSp>
      </p:grpSp>
      <p:sp>
        <p:nvSpPr>
          <p:cNvPr id="37" name="Slide Number Placeholder 36">
            <a:extLst>
              <a:ext uri="{FF2B5EF4-FFF2-40B4-BE49-F238E27FC236}">
                <a16:creationId xmlns:a16="http://schemas.microsoft.com/office/drawing/2014/main" id="{E1FF7C7A-909D-2436-E504-A65F40F3B573}"/>
              </a:ext>
            </a:extLst>
          </p:cNvPr>
          <p:cNvSpPr>
            <a:spLocks noGrp="1"/>
          </p:cNvSpPr>
          <p:nvPr>
            <p:ph type="sldNum" sz="quarter" idx="12"/>
          </p:nvPr>
        </p:nvSpPr>
        <p:spPr/>
        <p:txBody>
          <a:bodyPr/>
          <a:lstStyle/>
          <a:p>
            <a:fld id="{AF049A9E-1475-4F8C-BAA2-4B222D5E000A}" type="slidenum">
              <a:rPr lang="en-CA" smtClean="0"/>
              <a:t>8</a:t>
            </a:fld>
            <a:endParaRPr lang="en-CA"/>
          </a:p>
        </p:txBody>
      </p:sp>
    </p:spTree>
    <p:extLst>
      <p:ext uri="{BB962C8B-B14F-4D97-AF65-F5344CB8AC3E}">
        <p14:creationId xmlns:p14="http://schemas.microsoft.com/office/powerpoint/2010/main" val="2509455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35"/>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D5567D-AAA1-45E4-CCF7-13B0D8FE38C1}"/>
            </a:ext>
          </a:extLst>
        </p:cNvPr>
        <p:cNvGrpSpPr/>
        <p:nvPr/>
      </p:nvGrpSpPr>
      <p:grpSpPr>
        <a:xfrm>
          <a:off x="0" y="0"/>
          <a:ext cx="0" cy="0"/>
          <a:chOff x="0" y="0"/>
          <a:chExt cx="0" cy="0"/>
        </a:xfrm>
      </p:grpSpPr>
      <p:sp>
        <p:nvSpPr>
          <p:cNvPr id="33" name="Oval 30">
            <a:extLst>
              <a:ext uri="{FF2B5EF4-FFF2-40B4-BE49-F238E27FC236}">
                <a16:creationId xmlns:a16="http://schemas.microsoft.com/office/drawing/2014/main" id="{D3E50B20-6DCD-D5B2-ACB4-F187F28961B7}"/>
              </a:ext>
            </a:extLst>
          </p:cNvPr>
          <p:cNvSpPr/>
          <p:nvPr/>
        </p:nvSpPr>
        <p:spPr>
          <a:xfrm>
            <a:off x="5796542" y="5098723"/>
            <a:ext cx="664788" cy="732710"/>
          </a:xfrm>
          <a:custGeom>
            <a:avLst/>
            <a:gdLst>
              <a:gd name="connsiteX0" fmla="*/ 0 w 557303"/>
              <a:gd name="connsiteY0" fmla="*/ 249832 h 499663"/>
              <a:gd name="connsiteX1" fmla="*/ 278652 w 557303"/>
              <a:gd name="connsiteY1" fmla="*/ 0 h 499663"/>
              <a:gd name="connsiteX2" fmla="*/ 557304 w 557303"/>
              <a:gd name="connsiteY2" fmla="*/ 249832 h 499663"/>
              <a:gd name="connsiteX3" fmla="*/ 278652 w 557303"/>
              <a:gd name="connsiteY3" fmla="*/ 499664 h 499663"/>
              <a:gd name="connsiteX4" fmla="*/ 0 w 557303"/>
              <a:gd name="connsiteY4" fmla="*/ 249832 h 499663"/>
              <a:gd name="connsiteX0" fmla="*/ 892 w 558196"/>
              <a:gd name="connsiteY0" fmla="*/ 274597 h 524429"/>
              <a:gd name="connsiteX1" fmla="*/ 359554 w 558196"/>
              <a:gd name="connsiteY1" fmla="*/ 0 h 524429"/>
              <a:gd name="connsiteX2" fmla="*/ 558196 w 558196"/>
              <a:gd name="connsiteY2" fmla="*/ 274597 h 524429"/>
              <a:gd name="connsiteX3" fmla="*/ 279544 w 558196"/>
              <a:gd name="connsiteY3" fmla="*/ 524429 h 524429"/>
              <a:gd name="connsiteX4" fmla="*/ 892 w 558196"/>
              <a:gd name="connsiteY4" fmla="*/ 274597 h 524429"/>
              <a:gd name="connsiteX0" fmla="*/ 707 w 558011"/>
              <a:gd name="connsiteY0" fmla="*/ 274597 h 511094"/>
              <a:gd name="connsiteX1" fmla="*/ 359369 w 558011"/>
              <a:gd name="connsiteY1" fmla="*/ 0 h 511094"/>
              <a:gd name="connsiteX2" fmla="*/ 558011 w 558011"/>
              <a:gd name="connsiteY2" fmla="*/ 274597 h 511094"/>
              <a:gd name="connsiteX3" fmla="*/ 286979 w 558011"/>
              <a:gd name="connsiteY3" fmla="*/ 511094 h 511094"/>
              <a:gd name="connsiteX4" fmla="*/ 707 w 558011"/>
              <a:gd name="connsiteY4" fmla="*/ 274597 h 511094"/>
              <a:gd name="connsiteX0" fmla="*/ 455 w 588239"/>
              <a:gd name="connsiteY0" fmla="*/ 179062 h 514242"/>
              <a:gd name="connsiteX1" fmla="*/ 389597 w 588239"/>
              <a:gd name="connsiteY1" fmla="*/ 1620 h 514242"/>
              <a:gd name="connsiteX2" fmla="*/ 588239 w 588239"/>
              <a:gd name="connsiteY2" fmla="*/ 276217 h 514242"/>
              <a:gd name="connsiteX3" fmla="*/ 317207 w 588239"/>
              <a:gd name="connsiteY3" fmla="*/ 512714 h 514242"/>
              <a:gd name="connsiteX4" fmla="*/ 455 w 588239"/>
              <a:gd name="connsiteY4" fmla="*/ 179062 h 514242"/>
              <a:gd name="connsiteX0" fmla="*/ 1689 w 589473"/>
              <a:gd name="connsiteY0" fmla="*/ 179208 h 576757"/>
              <a:gd name="connsiteX1" fmla="*/ 390831 w 589473"/>
              <a:gd name="connsiteY1" fmla="*/ 1766 h 576757"/>
              <a:gd name="connsiteX2" fmla="*/ 589473 w 589473"/>
              <a:gd name="connsiteY2" fmla="*/ 276363 h 576757"/>
              <a:gd name="connsiteX3" fmla="*/ 263196 w 589473"/>
              <a:gd name="connsiteY3" fmla="*/ 575725 h 576757"/>
              <a:gd name="connsiteX4" fmla="*/ 1689 w 589473"/>
              <a:gd name="connsiteY4" fmla="*/ 179208 h 576757"/>
              <a:gd name="connsiteX0" fmla="*/ 2356 w 521410"/>
              <a:gd name="connsiteY0" fmla="*/ 222668 h 574683"/>
              <a:gd name="connsiteX1" fmla="*/ 322768 w 521410"/>
              <a:gd name="connsiteY1" fmla="*/ 402 h 574683"/>
              <a:gd name="connsiteX2" fmla="*/ 521410 w 521410"/>
              <a:gd name="connsiteY2" fmla="*/ 274999 h 574683"/>
              <a:gd name="connsiteX3" fmla="*/ 195133 w 521410"/>
              <a:gd name="connsiteY3" fmla="*/ 574361 h 574683"/>
              <a:gd name="connsiteX4" fmla="*/ 2356 w 521410"/>
              <a:gd name="connsiteY4" fmla="*/ 222668 h 5746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1410" h="574683">
                <a:moveTo>
                  <a:pt x="2356" y="222668"/>
                </a:moveTo>
                <a:cubicBezTo>
                  <a:pt x="23628" y="127008"/>
                  <a:pt x="236259" y="-8320"/>
                  <a:pt x="322768" y="402"/>
                </a:cubicBezTo>
                <a:cubicBezTo>
                  <a:pt x="409277" y="9124"/>
                  <a:pt x="521410" y="137021"/>
                  <a:pt x="521410" y="274999"/>
                </a:cubicBezTo>
                <a:cubicBezTo>
                  <a:pt x="521410" y="412977"/>
                  <a:pt x="281642" y="583083"/>
                  <a:pt x="195133" y="574361"/>
                </a:cubicBezTo>
                <a:cubicBezTo>
                  <a:pt x="108624" y="565639"/>
                  <a:pt x="-18916" y="318328"/>
                  <a:pt x="2356" y="222668"/>
                </a:cubicBezTo>
                <a:close/>
              </a:path>
            </a:pathLst>
          </a:custGeom>
          <a:solidFill>
            <a:srgbClr val="A3CD3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2" name="Oval 30">
            <a:extLst>
              <a:ext uri="{FF2B5EF4-FFF2-40B4-BE49-F238E27FC236}">
                <a16:creationId xmlns:a16="http://schemas.microsoft.com/office/drawing/2014/main" id="{D7AF9AC2-0358-99F8-3A60-0E14EA39A1A5}"/>
              </a:ext>
            </a:extLst>
          </p:cNvPr>
          <p:cNvSpPr/>
          <p:nvPr/>
        </p:nvSpPr>
        <p:spPr>
          <a:xfrm>
            <a:off x="5624156" y="3707916"/>
            <a:ext cx="751567" cy="735354"/>
          </a:xfrm>
          <a:custGeom>
            <a:avLst/>
            <a:gdLst>
              <a:gd name="connsiteX0" fmla="*/ 0 w 557303"/>
              <a:gd name="connsiteY0" fmla="*/ 249832 h 499663"/>
              <a:gd name="connsiteX1" fmla="*/ 278652 w 557303"/>
              <a:gd name="connsiteY1" fmla="*/ 0 h 499663"/>
              <a:gd name="connsiteX2" fmla="*/ 557304 w 557303"/>
              <a:gd name="connsiteY2" fmla="*/ 249832 h 499663"/>
              <a:gd name="connsiteX3" fmla="*/ 278652 w 557303"/>
              <a:gd name="connsiteY3" fmla="*/ 499664 h 499663"/>
              <a:gd name="connsiteX4" fmla="*/ 0 w 557303"/>
              <a:gd name="connsiteY4" fmla="*/ 249832 h 499663"/>
              <a:gd name="connsiteX0" fmla="*/ 892 w 558196"/>
              <a:gd name="connsiteY0" fmla="*/ 274597 h 524429"/>
              <a:gd name="connsiteX1" fmla="*/ 359554 w 558196"/>
              <a:gd name="connsiteY1" fmla="*/ 0 h 524429"/>
              <a:gd name="connsiteX2" fmla="*/ 558196 w 558196"/>
              <a:gd name="connsiteY2" fmla="*/ 274597 h 524429"/>
              <a:gd name="connsiteX3" fmla="*/ 279544 w 558196"/>
              <a:gd name="connsiteY3" fmla="*/ 524429 h 524429"/>
              <a:gd name="connsiteX4" fmla="*/ 892 w 558196"/>
              <a:gd name="connsiteY4" fmla="*/ 274597 h 524429"/>
              <a:gd name="connsiteX0" fmla="*/ 707 w 558011"/>
              <a:gd name="connsiteY0" fmla="*/ 274597 h 511094"/>
              <a:gd name="connsiteX1" fmla="*/ 359369 w 558011"/>
              <a:gd name="connsiteY1" fmla="*/ 0 h 511094"/>
              <a:gd name="connsiteX2" fmla="*/ 558011 w 558011"/>
              <a:gd name="connsiteY2" fmla="*/ 274597 h 511094"/>
              <a:gd name="connsiteX3" fmla="*/ 286979 w 558011"/>
              <a:gd name="connsiteY3" fmla="*/ 511094 h 511094"/>
              <a:gd name="connsiteX4" fmla="*/ 707 w 558011"/>
              <a:gd name="connsiteY4" fmla="*/ 274597 h 511094"/>
              <a:gd name="connsiteX0" fmla="*/ 455 w 588239"/>
              <a:gd name="connsiteY0" fmla="*/ 179062 h 514242"/>
              <a:gd name="connsiteX1" fmla="*/ 389597 w 588239"/>
              <a:gd name="connsiteY1" fmla="*/ 1620 h 514242"/>
              <a:gd name="connsiteX2" fmla="*/ 588239 w 588239"/>
              <a:gd name="connsiteY2" fmla="*/ 276217 h 514242"/>
              <a:gd name="connsiteX3" fmla="*/ 317207 w 588239"/>
              <a:gd name="connsiteY3" fmla="*/ 512714 h 514242"/>
              <a:gd name="connsiteX4" fmla="*/ 455 w 588239"/>
              <a:gd name="connsiteY4" fmla="*/ 179062 h 514242"/>
              <a:gd name="connsiteX0" fmla="*/ 1689 w 589473"/>
              <a:gd name="connsiteY0" fmla="*/ 179208 h 576757"/>
              <a:gd name="connsiteX1" fmla="*/ 390831 w 589473"/>
              <a:gd name="connsiteY1" fmla="*/ 1766 h 576757"/>
              <a:gd name="connsiteX2" fmla="*/ 589473 w 589473"/>
              <a:gd name="connsiteY2" fmla="*/ 276363 h 576757"/>
              <a:gd name="connsiteX3" fmla="*/ 263196 w 589473"/>
              <a:gd name="connsiteY3" fmla="*/ 575725 h 576757"/>
              <a:gd name="connsiteX4" fmla="*/ 1689 w 589473"/>
              <a:gd name="connsiteY4" fmla="*/ 179208 h 5767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9473" h="576757">
                <a:moveTo>
                  <a:pt x="1689" y="179208"/>
                </a:moveTo>
                <a:cubicBezTo>
                  <a:pt x="22961" y="83548"/>
                  <a:pt x="292867" y="-14426"/>
                  <a:pt x="390831" y="1766"/>
                </a:cubicBezTo>
                <a:cubicBezTo>
                  <a:pt x="488795" y="17958"/>
                  <a:pt x="589473" y="138385"/>
                  <a:pt x="589473" y="276363"/>
                </a:cubicBezTo>
                <a:cubicBezTo>
                  <a:pt x="589473" y="414341"/>
                  <a:pt x="361160" y="591917"/>
                  <a:pt x="263196" y="575725"/>
                </a:cubicBezTo>
                <a:cubicBezTo>
                  <a:pt x="165232" y="559533"/>
                  <a:pt x="-19583" y="274868"/>
                  <a:pt x="1689" y="179208"/>
                </a:cubicBezTo>
                <a:close/>
              </a:path>
            </a:pathLst>
          </a:custGeom>
          <a:solidFill>
            <a:srgbClr val="A3CD3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1" name="Oval 30">
            <a:extLst>
              <a:ext uri="{FF2B5EF4-FFF2-40B4-BE49-F238E27FC236}">
                <a16:creationId xmlns:a16="http://schemas.microsoft.com/office/drawing/2014/main" id="{40690B70-0AF1-702C-371D-81D27718A1C4}"/>
              </a:ext>
            </a:extLst>
          </p:cNvPr>
          <p:cNvSpPr/>
          <p:nvPr/>
        </p:nvSpPr>
        <p:spPr>
          <a:xfrm>
            <a:off x="5858987" y="2201272"/>
            <a:ext cx="688676" cy="630773"/>
          </a:xfrm>
          <a:custGeom>
            <a:avLst/>
            <a:gdLst>
              <a:gd name="connsiteX0" fmla="*/ 0 w 557303"/>
              <a:gd name="connsiteY0" fmla="*/ 249832 h 499663"/>
              <a:gd name="connsiteX1" fmla="*/ 278652 w 557303"/>
              <a:gd name="connsiteY1" fmla="*/ 0 h 499663"/>
              <a:gd name="connsiteX2" fmla="*/ 557304 w 557303"/>
              <a:gd name="connsiteY2" fmla="*/ 249832 h 499663"/>
              <a:gd name="connsiteX3" fmla="*/ 278652 w 557303"/>
              <a:gd name="connsiteY3" fmla="*/ 499664 h 499663"/>
              <a:gd name="connsiteX4" fmla="*/ 0 w 557303"/>
              <a:gd name="connsiteY4" fmla="*/ 249832 h 499663"/>
              <a:gd name="connsiteX0" fmla="*/ 892 w 558196"/>
              <a:gd name="connsiteY0" fmla="*/ 274597 h 524429"/>
              <a:gd name="connsiteX1" fmla="*/ 359554 w 558196"/>
              <a:gd name="connsiteY1" fmla="*/ 0 h 524429"/>
              <a:gd name="connsiteX2" fmla="*/ 558196 w 558196"/>
              <a:gd name="connsiteY2" fmla="*/ 274597 h 524429"/>
              <a:gd name="connsiteX3" fmla="*/ 279544 w 558196"/>
              <a:gd name="connsiteY3" fmla="*/ 524429 h 524429"/>
              <a:gd name="connsiteX4" fmla="*/ 892 w 558196"/>
              <a:gd name="connsiteY4" fmla="*/ 274597 h 524429"/>
              <a:gd name="connsiteX0" fmla="*/ 707 w 558011"/>
              <a:gd name="connsiteY0" fmla="*/ 274597 h 511094"/>
              <a:gd name="connsiteX1" fmla="*/ 359369 w 558011"/>
              <a:gd name="connsiteY1" fmla="*/ 0 h 511094"/>
              <a:gd name="connsiteX2" fmla="*/ 558011 w 558011"/>
              <a:gd name="connsiteY2" fmla="*/ 274597 h 511094"/>
              <a:gd name="connsiteX3" fmla="*/ 286979 w 558011"/>
              <a:gd name="connsiteY3" fmla="*/ 511094 h 511094"/>
              <a:gd name="connsiteX4" fmla="*/ 707 w 558011"/>
              <a:gd name="connsiteY4" fmla="*/ 274597 h 5110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8011" h="511094">
                <a:moveTo>
                  <a:pt x="707" y="274597"/>
                </a:moveTo>
                <a:cubicBezTo>
                  <a:pt x="12772" y="189415"/>
                  <a:pt x="205474" y="0"/>
                  <a:pt x="359369" y="0"/>
                </a:cubicBezTo>
                <a:cubicBezTo>
                  <a:pt x="513264" y="0"/>
                  <a:pt x="558011" y="136619"/>
                  <a:pt x="558011" y="274597"/>
                </a:cubicBezTo>
                <a:cubicBezTo>
                  <a:pt x="558011" y="412575"/>
                  <a:pt x="440874" y="511094"/>
                  <a:pt x="286979" y="511094"/>
                </a:cubicBezTo>
                <a:cubicBezTo>
                  <a:pt x="133084" y="511094"/>
                  <a:pt x="-11358" y="359779"/>
                  <a:pt x="707" y="274597"/>
                </a:cubicBezTo>
                <a:close/>
              </a:path>
            </a:pathLst>
          </a:custGeom>
          <a:solidFill>
            <a:srgbClr val="A3CD3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 name="Google Shape;95;p16">
            <a:extLst>
              <a:ext uri="{FF2B5EF4-FFF2-40B4-BE49-F238E27FC236}">
                <a16:creationId xmlns:a16="http://schemas.microsoft.com/office/drawing/2014/main" id="{8EFAD748-F9B6-E2BE-D605-9832AF42CC2F}"/>
              </a:ext>
            </a:extLst>
          </p:cNvPr>
          <p:cNvSpPr txBox="1">
            <a:spLocks/>
          </p:cNvSpPr>
          <p:nvPr/>
        </p:nvSpPr>
        <p:spPr>
          <a:xfrm>
            <a:off x="676616" y="569267"/>
            <a:ext cx="8305455" cy="940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pPr>
            <a:r>
              <a:rPr lang="iu-Cans-CA" sz="2400" b="1">
                <a:effectLst/>
                <a:latin typeface="Pigiarniq Heavy" panose="020B0903040102020104" pitchFamily="34" charset="0"/>
                <a:ea typeface="Calibri" panose="020F0502020204030204" pitchFamily="34" charset="0"/>
                <a:cs typeface="Times New Roman" panose="02020603050405020304" pitchFamily="18" charset="0"/>
              </a:rPr>
              <a:t>ᐃᖃᓗᐃᑦ ᓄᒃᑭᒃᓴᐅᑏᑦ ᓴᓇᔭᐅᔪᖅ ᑐᕌᖅᑕᖏᑦ</a:t>
            </a:r>
            <a:endParaRPr lang="en-CA" sz="2400" b="1">
              <a:effectLst/>
              <a:latin typeface="Pigiarniq Heavy" panose="020B0903040102020104" pitchFamily="34" charset="0"/>
              <a:ea typeface="Calibri" panose="020F0502020204030204" pitchFamily="34" charset="0"/>
              <a:cs typeface="Times New Roman" panose="02020603050405020304" pitchFamily="18" charset="0"/>
            </a:endParaRPr>
          </a:p>
          <a:p>
            <a:pPr>
              <a:lnSpc>
                <a:spcPct val="100000"/>
              </a:lnSpc>
              <a:spcBef>
                <a:spcPts val="0"/>
              </a:spcBef>
            </a:pPr>
            <a:r>
              <a:rPr lang="en-GB" sz="2800" b="1">
                <a:solidFill>
                  <a:srgbClr val="0EA74D"/>
                </a:solidFill>
                <a:latin typeface="Raleway"/>
                <a:ea typeface="Raleway"/>
                <a:cs typeface="Raleway"/>
                <a:sym typeface="Raleway"/>
              </a:rPr>
              <a:t>IQALUIT NUKKIKSAUTIIT PROJECT GOALS</a:t>
            </a:r>
          </a:p>
        </p:txBody>
      </p:sp>
      <p:sp>
        <p:nvSpPr>
          <p:cNvPr id="6" name="TextBox 5">
            <a:extLst>
              <a:ext uri="{FF2B5EF4-FFF2-40B4-BE49-F238E27FC236}">
                <a16:creationId xmlns:a16="http://schemas.microsoft.com/office/drawing/2014/main" id="{F0C1B818-04D7-7D30-7994-FC015907F82A}"/>
              </a:ext>
            </a:extLst>
          </p:cNvPr>
          <p:cNvSpPr txBox="1"/>
          <p:nvPr/>
        </p:nvSpPr>
        <p:spPr>
          <a:xfrm>
            <a:off x="676617" y="1706468"/>
            <a:ext cx="4736708" cy="1808700"/>
          </a:xfrm>
          <a:prstGeom prst="rect">
            <a:avLst/>
          </a:prstGeom>
          <a:noFill/>
        </p:spPr>
        <p:txBody>
          <a:bodyPr wrap="square">
            <a:spAutoFit/>
          </a:bodyPr>
          <a:lstStyle/>
          <a:p>
            <a:pPr>
              <a:lnSpc>
                <a:spcPct val="115000"/>
              </a:lnSpc>
            </a:pPr>
            <a:r>
              <a:rPr lang="iu-Cans-CA" sz="1400" b="1" kern="100">
                <a:effectLst/>
                <a:latin typeface="Pigiarniq"/>
                <a:ea typeface="Calibri" panose="020F0502020204030204" pitchFamily="34" charset="0"/>
                <a:cs typeface="Times New Roman" panose="02020603050405020304" pitchFamily="18" charset="0"/>
              </a:rPr>
              <a:t>ᐃᓅᓯᓕᕆᓂᖅ</a:t>
            </a:r>
            <a:endParaRPr lang="en-CA" sz="1400" kern="100">
              <a:effectLst/>
              <a:latin typeface="Pigiarniq"/>
              <a:ea typeface="Calibri" panose="020F0502020204030204" pitchFamily="34" charset="0"/>
              <a:cs typeface="Times New Roman" panose="02020603050405020304" pitchFamily="18" charset="0"/>
            </a:endParaRPr>
          </a:p>
          <a:p>
            <a:pPr marL="342900" lvl="0" indent="-342900">
              <a:lnSpc>
                <a:spcPct val="115000"/>
              </a:lnSpc>
              <a:buFont typeface="Arial" panose="020B0604020202020204" pitchFamily="34" charset="0"/>
              <a:buChar char="•"/>
              <a:tabLst>
                <a:tab pos="457200" algn="l"/>
              </a:tabLst>
            </a:pPr>
            <a:r>
              <a:rPr lang="iu-Cans-CA" sz="1200" kern="100">
                <a:effectLst/>
                <a:latin typeface="Pigiarniq"/>
                <a:ea typeface="Calibri" panose="020F0502020204030204" pitchFamily="34" charset="0"/>
                <a:cs typeface="Times New Roman" panose="02020603050405020304" pitchFamily="18" charset="0"/>
              </a:rPr>
              <a:t>ᐊᔪᖏᑎᑦᑎᔪᖅ ᐃᓄᐃᑦ ᓇᖕᒥᓂᖃᖅᑐᑦ ᐆᒻᒪᖁᑎᖃᐅᑎᒥᖕᓂᒃ ᐱᖁᑎᖃᕐᓗᑎᒃ</a:t>
            </a:r>
            <a:endParaRPr lang="en-CA" sz="1200" kern="100">
              <a:effectLst/>
              <a:latin typeface="Pigiarniq"/>
              <a:ea typeface="Calibri" panose="020F0502020204030204" pitchFamily="34" charset="0"/>
              <a:cs typeface="Times New Roman" panose="02020603050405020304" pitchFamily="18" charset="0"/>
            </a:endParaRPr>
          </a:p>
          <a:p>
            <a:pPr marL="342900" lvl="0" indent="-342900">
              <a:lnSpc>
                <a:spcPct val="115000"/>
              </a:lnSpc>
              <a:buFont typeface="Arial" panose="020B0604020202020204" pitchFamily="34" charset="0"/>
              <a:buChar char="•"/>
              <a:tabLst>
                <a:tab pos="457200" algn="l"/>
              </a:tabLst>
            </a:pPr>
            <a:r>
              <a:rPr lang="iu-Cans-CA" sz="1200" kern="100">
                <a:effectLst/>
                <a:latin typeface="Pigiarniq"/>
                <a:ea typeface="Calibri" panose="020F0502020204030204" pitchFamily="34" charset="0"/>
                <a:cs typeface="Times New Roman" panose="02020603050405020304" pitchFamily="18" charset="0"/>
              </a:rPr>
              <a:t>ᑲᔪᖏᖅᓴᐃᔪᑦ ᓄᓇᓕᖕᓂ ᒪᑭᒪᓇᓱᐊᕈᑎᒃᓴᐅᓗᑎᒃ ᐱᕈᕈᑕᐅᓗᑎᒃ ᐊᒻᒪᓗ ᐃᖅᑲᓇᐃᔮᖃᖅᑎᑦᑎᓗᓂ</a:t>
            </a:r>
            <a:endParaRPr lang="en-CA" sz="1200" kern="100">
              <a:effectLst/>
              <a:latin typeface="Pigiarniq"/>
              <a:ea typeface="Calibri" panose="020F0502020204030204" pitchFamily="34" charset="0"/>
              <a:cs typeface="Times New Roman" panose="02020603050405020304" pitchFamily="18" charset="0"/>
            </a:endParaRPr>
          </a:p>
          <a:p>
            <a:pPr marL="342900" lvl="0" indent="-342900">
              <a:lnSpc>
                <a:spcPct val="115000"/>
              </a:lnSpc>
              <a:buFont typeface="Arial" panose="020B0604020202020204" pitchFamily="34" charset="0"/>
              <a:buChar char="•"/>
              <a:tabLst>
                <a:tab pos="457200" algn="l"/>
              </a:tabLst>
            </a:pPr>
            <a:r>
              <a:rPr lang="iu-Cans-CA" sz="1200" kern="100">
                <a:effectLst/>
                <a:latin typeface="Pigiarniq"/>
                <a:ea typeface="Calibri" panose="020F0502020204030204" pitchFamily="34" charset="0"/>
                <a:cs typeface="Times New Roman" panose="02020603050405020304" pitchFamily="18" charset="0"/>
              </a:rPr>
              <a:t>ᐱᐅᓯᕚᓪᓕᕐᓗᓂ ᐃᖃᓗᐃᑦ ᐆᒻᒪᖁᑎᖃᐅᑎᖃᕐᕕᖓ ᐊᒻᒪᓗ ᐊᑦᑕᕐᓇᖅᑐᒦᖁᓇᒋᑦ</a:t>
            </a:r>
            <a:endParaRPr lang="en-CA" sz="1200" kern="100">
              <a:latin typeface="Pigiarniq"/>
              <a:ea typeface="Calibri" panose="020F0502020204030204" pitchFamily="34" charset="0"/>
              <a:cs typeface="Times New Roman" panose="02020603050405020304" pitchFamily="18" charset="0"/>
            </a:endParaRPr>
          </a:p>
          <a:p>
            <a:pPr marL="342900" lvl="0" indent="-342900">
              <a:lnSpc>
                <a:spcPct val="115000"/>
              </a:lnSpc>
              <a:buFont typeface="Arial" panose="020B0604020202020204" pitchFamily="34" charset="0"/>
              <a:buChar char="•"/>
              <a:tabLst>
                <a:tab pos="457200" algn="l"/>
              </a:tabLst>
            </a:pPr>
            <a:r>
              <a:rPr lang="iu-Cans-CA" sz="1200">
                <a:effectLst/>
                <a:latin typeface="Pigiarniq"/>
                <a:ea typeface="Calibri" panose="020F0502020204030204" pitchFamily="34" charset="0"/>
                <a:cs typeface="Times New Roman" panose="02020603050405020304" pitchFamily="18" charset="0"/>
              </a:rPr>
              <a:t>ᐃᓄᐃᑦ ᐋᓐᓂᐊᖃᑦᑕᓐᖏᓂᖅᓴᐅᓕᕐᓗᑎᒃ</a:t>
            </a:r>
            <a:endParaRPr lang="en-US" sz="1100">
              <a:solidFill>
                <a:srgbClr val="1D1C1D"/>
              </a:solidFill>
              <a:latin typeface="Pigiarniq"/>
              <a:cs typeface="Poppins" panose="00000500000000000000" pitchFamily="2" charset="0"/>
            </a:endParaRPr>
          </a:p>
        </p:txBody>
      </p:sp>
      <p:sp>
        <p:nvSpPr>
          <p:cNvPr id="11" name="TextBox 10">
            <a:extLst>
              <a:ext uri="{FF2B5EF4-FFF2-40B4-BE49-F238E27FC236}">
                <a16:creationId xmlns:a16="http://schemas.microsoft.com/office/drawing/2014/main" id="{0CB0D90B-24CC-120D-2C26-FA8532CFED5B}"/>
              </a:ext>
            </a:extLst>
          </p:cNvPr>
          <p:cNvSpPr txBox="1"/>
          <p:nvPr/>
        </p:nvSpPr>
        <p:spPr>
          <a:xfrm>
            <a:off x="676615" y="3651699"/>
            <a:ext cx="4521569" cy="959237"/>
          </a:xfrm>
          <a:prstGeom prst="rect">
            <a:avLst/>
          </a:prstGeom>
          <a:noFill/>
        </p:spPr>
        <p:txBody>
          <a:bodyPr wrap="square">
            <a:spAutoFit/>
          </a:bodyPr>
          <a:lstStyle/>
          <a:p>
            <a:pPr>
              <a:lnSpc>
                <a:spcPct val="115000"/>
              </a:lnSpc>
            </a:pPr>
            <a:r>
              <a:rPr lang="iu-Cans-CA" sz="1400" b="1" kern="100">
                <a:effectLst/>
                <a:latin typeface="Pigiarniq"/>
                <a:ea typeface="Calibri" panose="020F0502020204030204" pitchFamily="34" charset="0"/>
                <a:cs typeface="Times New Roman" panose="02020603050405020304" pitchFamily="18" charset="0"/>
              </a:rPr>
              <a:t>ᐊᕙᑎᒧᑦ</a:t>
            </a:r>
            <a:endParaRPr lang="en-CA" sz="1400" kern="100">
              <a:effectLst/>
              <a:latin typeface="Pigiarniq"/>
              <a:ea typeface="Calibri" panose="020F0502020204030204" pitchFamily="34" charset="0"/>
              <a:cs typeface="Times New Roman" panose="02020603050405020304" pitchFamily="18" charset="0"/>
            </a:endParaRPr>
          </a:p>
          <a:p>
            <a:pPr marL="285750" indent="-285750">
              <a:lnSpc>
                <a:spcPct val="115000"/>
              </a:lnSpc>
              <a:buFont typeface="Arial" panose="020B0604020202020204" pitchFamily="34" charset="0"/>
              <a:buChar char="•"/>
              <a:tabLst>
                <a:tab pos="914400" algn="l"/>
              </a:tabLst>
            </a:pPr>
            <a:r>
              <a:rPr lang="iu-Cans-CA" sz="1200" kern="100">
                <a:effectLst/>
                <a:latin typeface="Pigiarniq"/>
                <a:ea typeface="Calibri" panose="020F0502020204030204" pitchFamily="34" charset="0"/>
                <a:cs typeface="Times New Roman" panose="02020603050405020304" pitchFamily="18" charset="0"/>
              </a:rPr>
              <a:t>ᐊᑦᑎᒃᓯᑎᑦᑎᔪᖅ ᐃᖃᓗᐃᑦ ᐊᑐᓗᐊᕐᓂᖏᓐᓂᒃ ᑏᓱᒥᒃ ᐊᒻᒪᓗ </a:t>
            </a:r>
            <a:endParaRPr lang="en-CA" sz="1200" kern="100">
              <a:effectLst/>
              <a:latin typeface="Pigiarniq"/>
              <a:ea typeface="Calibri" panose="020F0502020204030204" pitchFamily="34" charset="0"/>
              <a:cs typeface="Times New Roman" panose="02020603050405020304" pitchFamily="18" charset="0"/>
            </a:endParaRPr>
          </a:p>
          <a:p>
            <a:pPr marL="285750" indent="-285750">
              <a:lnSpc>
                <a:spcPct val="115000"/>
              </a:lnSpc>
              <a:buFont typeface="Arial" panose="020B0604020202020204" pitchFamily="34" charset="0"/>
              <a:buChar char="•"/>
              <a:tabLst>
                <a:tab pos="914400" algn="l"/>
              </a:tabLst>
            </a:pPr>
            <a:r>
              <a:rPr lang="iu-Cans-CA" sz="1200" kern="100">
                <a:effectLst/>
                <a:latin typeface="Pigiarniq"/>
                <a:ea typeface="Calibri" panose="020F0502020204030204" pitchFamily="34" charset="0"/>
                <a:cs typeface="Times New Roman" panose="02020603050405020304" pitchFamily="18" charset="0"/>
              </a:rPr>
              <a:t>ᒥᑭᒡᓕᑎᑦᑎᔪᖅ ᐸᐅᕐᒥᒃ ᐃᓯᐊᕿᔪᒥᒃ</a:t>
            </a:r>
            <a:endParaRPr lang="en-CA" sz="1200" kern="100">
              <a:latin typeface="Pigiarniq"/>
              <a:ea typeface="Calibri" panose="020F0502020204030204" pitchFamily="34" charset="0"/>
              <a:cs typeface="Times New Roman" panose="02020603050405020304" pitchFamily="18" charset="0"/>
            </a:endParaRPr>
          </a:p>
          <a:p>
            <a:pPr marL="285750" indent="-285750">
              <a:lnSpc>
                <a:spcPct val="115000"/>
              </a:lnSpc>
              <a:buFont typeface="Arial" panose="020B0604020202020204" pitchFamily="34" charset="0"/>
              <a:buChar char="•"/>
              <a:tabLst>
                <a:tab pos="914400" algn="l"/>
              </a:tabLst>
            </a:pPr>
            <a:r>
              <a:rPr lang="iu-Cans-CA" sz="1200">
                <a:effectLst/>
                <a:latin typeface="Pigiarniq"/>
                <a:ea typeface="Calibri" panose="020F0502020204030204" pitchFamily="34" charset="0"/>
                <a:cs typeface="Times New Roman" panose="02020603050405020304" pitchFamily="18" charset="0"/>
              </a:rPr>
              <a:t>ᐱᐅᓯᕚᓪᓕᖅᓱᖅ ᓯᓚᕗᖅ ᐊᓂᖅᓵᖅᑐᕐᕕᒋᓪᓗᒍ</a:t>
            </a:r>
            <a:endParaRPr lang="en-US" sz="2000" b="0" i="0">
              <a:solidFill>
                <a:srgbClr val="1D1C1D"/>
              </a:solidFill>
              <a:effectLst/>
              <a:latin typeface="Pigiarniq"/>
              <a:cs typeface="Poppins" panose="00000500000000000000" pitchFamily="2" charset="0"/>
            </a:endParaRPr>
          </a:p>
        </p:txBody>
      </p:sp>
      <p:sp>
        <p:nvSpPr>
          <p:cNvPr id="15" name="TextBox 14">
            <a:extLst>
              <a:ext uri="{FF2B5EF4-FFF2-40B4-BE49-F238E27FC236}">
                <a16:creationId xmlns:a16="http://schemas.microsoft.com/office/drawing/2014/main" id="{A04F7D43-814E-D96A-C9C2-4912544BD011}"/>
              </a:ext>
            </a:extLst>
          </p:cNvPr>
          <p:cNvSpPr txBox="1"/>
          <p:nvPr/>
        </p:nvSpPr>
        <p:spPr>
          <a:xfrm>
            <a:off x="676618" y="4747466"/>
            <a:ext cx="4736707" cy="1383905"/>
          </a:xfrm>
          <a:prstGeom prst="rect">
            <a:avLst/>
          </a:prstGeom>
          <a:noFill/>
        </p:spPr>
        <p:txBody>
          <a:bodyPr wrap="square">
            <a:spAutoFit/>
          </a:bodyPr>
          <a:lstStyle/>
          <a:p>
            <a:pPr>
              <a:lnSpc>
                <a:spcPct val="115000"/>
              </a:lnSpc>
            </a:pPr>
            <a:r>
              <a:rPr lang="iu-Cans-CA" sz="1400" b="1" kern="100">
                <a:effectLst/>
                <a:latin typeface="Gadugi" panose="020B0502040204020203" pitchFamily="34" charset="0"/>
                <a:ea typeface="Calibri" panose="020F0502020204030204" pitchFamily="34" charset="0"/>
                <a:cs typeface="Times New Roman" panose="02020603050405020304" pitchFamily="18" charset="0"/>
              </a:rPr>
              <a:t>ᒪᑭᒪᓇᓱᐊᕐᓂᕐᒧᑦ</a:t>
            </a:r>
            <a:endParaRPr lang="en-CA" sz="1400" b="1" kern="100">
              <a:effectLst/>
              <a:latin typeface="Pigiarniq" panose="020B0503040102020104"/>
              <a:ea typeface="Calibri" panose="020F0502020204030204" pitchFamily="34" charset="0"/>
              <a:cs typeface="Times New Roman" panose="02020603050405020304" pitchFamily="18" charset="0"/>
            </a:endParaRPr>
          </a:p>
          <a:p>
            <a:pPr marL="342900" lvl="0" indent="-342900">
              <a:lnSpc>
                <a:spcPct val="115000"/>
              </a:lnSpc>
              <a:buFont typeface="Arial" panose="020B0604020202020204" pitchFamily="34" charset="0"/>
              <a:buChar char="•"/>
              <a:tabLst>
                <a:tab pos="457200" algn="l"/>
              </a:tabLst>
            </a:pPr>
            <a:r>
              <a:rPr lang="iu-Cans-CA" sz="1200" kern="100">
                <a:effectLst/>
                <a:latin typeface="Gadugi" panose="020B0502040204020203" pitchFamily="34" charset="0"/>
                <a:ea typeface="Calibri" panose="020F0502020204030204" pitchFamily="34" charset="0"/>
                <a:cs typeface="Gadugi" panose="020B0502040204020203" pitchFamily="34" charset="0"/>
              </a:rPr>
              <a:t>ᑮᓇᐅᔭᑦ ᐱᓯᒪᒐᔭᖅᑕᖏᑦ ᓄᓇᕗᑦ ᐃᓗᐊᓃᓪᓗᓂ</a:t>
            </a:r>
            <a:endParaRPr lang="en-CA" sz="1200" kern="100">
              <a:effectLst/>
              <a:latin typeface="Pigiarniq" panose="020B0503040102020104"/>
              <a:ea typeface="Calibri" panose="020F0502020204030204" pitchFamily="34" charset="0"/>
              <a:cs typeface="Times New Roman" panose="02020603050405020304" pitchFamily="18" charset="0"/>
            </a:endParaRPr>
          </a:p>
          <a:p>
            <a:pPr marL="342900" lvl="0" indent="-342900">
              <a:lnSpc>
                <a:spcPct val="115000"/>
              </a:lnSpc>
              <a:buFont typeface="Arial" panose="020B0604020202020204" pitchFamily="34" charset="0"/>
              <a:buChar char="•"/>
              <a:tabLst>
                <a:tab pos="457200" algn="l"/>
              </a:tabLst>
            </a:pPr>
            <a:r>
              <a:rPr lang="iu-Cans-CA" sz="1200" kern="100">
                <a:effectLst/>
                <a:latin typeface="Gadugi" panose="020B0502040204020203" pitchFamily="34" charset="0"/>
                <a:ea typeface="Calibri" panose="020F0502020204030204" pitchFamily="34" charset="0"/>
                <a:cs typeface="Times New Roman" panose="02020603050405020304" pitchFamily="18" charset="0"/>
              </a:rPr>
              <a:t>ᐊᑭᒡᓕᒋᐊᕐᓗᑎᒃ ᐆᒻᒪᖁᑎᖃᐅᑎᓄᑦ ᓄᓇᕗᒻᒥ (ᐊᐅᓚᑕᐅᔪᑦ ᓄᓇᕗᑦ ᒐᕙᒪᒃᑯᓂᑦ)</a:t>
            </a:r>
            <a:endParaRPr lang="en-CA" sz="1200" kern="100">
              <a:effectLst/>
              <a:latin typeface="Pigiarniq" panose="020B0503040102020104"/>
              <a:ea typeface="Calibri" panose="020F0502020204030204" pitchFamily="34" charset="0"/>
              <a:cs typeface="Times New Roman" panose="02020603050405020304" pitchFamily="18" charset="0"/>
            </a:endParaRPr>
          </a:p>
          <a:p>
            <a:pPr marL="342900" lvl="0" indent="-342900">
              <a:lnSpc>
                <a:spcPct val="115000"/>
              </a:lnSpc>
              <a:buFont typeface="Arial" panose="020B0604020202020204" pitchFamily="34" charset="0"/>
              <a:buChar char="•"/>
              <a:tabLst>
                <a:tab pos="457200" algn="l"/>
              </a:tabLst>
            </a:pPr>
            <a:r>
              <a:rPr lang="iu-Cans-CA" sz="1200" kern="100">
                <a:effectLst/>
                <a:latin typeface="Gadugi" panose="020B0502040204020203" pitchFamily="34" charset="0"/>
                <a:ea typeface="Calibri" panose="020F0502020204030204" pitchFamily="34" charset="0"/>
                <a:cs typeface="Times New Roman" panose="02020603050405020304" pitchFamily="18" charset="0"/>
              </a:rPr>
              <a:t>ᐊᑦᑎᒃᓯᒋᐊᖅᑎᑦᑎᔪᖅ ᐅᕝᕙᓘᓐᓃᑦ ᒐᕙᒪᒃᑯᓂᑦ ᐊᑭᒡᓕᒋᐊᕈᑎᖃᓐᖏᓪᓗᑎᒃ ᑎᑭᑎᑕᐅᖃᑦᑕᖅᑐᓄᑦ ᐃᓵᕿᓲᓄᑦ ᐅᖅᓱᐊᓗᖕᓄᑦ</a:t>
            </a:r>
            <a:endParaRPr lang="en-CA" sz="1200" kern="100">
              <a:effectLst/>
              <a:latin typeface="Pigiarniq" panose="020B0503040102020104"/>
              <a:ea typeface="Calibri" panose="020F0502020204030204" pitchFamily="34" charset="0"/>
              <a:cs typeface="Times New Roman" panose="02020603050405020304" pitchFamily="18" charset="0"/>
            </a:endParaRPr>
          </a:p>
        </p:txBody>
      </p:sp>
      <p:cxnSp>
        <p:nvCxnSpPr>
          <p:cNvPr id="5" name="Google Shape;96;p16">
            <a:extLst>
              <a:ext uri="{FF2B5EF4-FFF2-40B4-BE49-F238E27FC236}">
                <a16:creationId xmlns:a16="http://schemas.microsoft.com/office/drawing/2014/main" id="{56662B49-0BB3-28A4-F1D1-A35D46D49F96}"/>
              </a:ext>
            </a:extLst>
          </p:cNvPr>
          <p:cNvCxnSpPr/>
          <p:nvPr/>
        </p:nvCxnSpPr>
        <p:spPr>
          <a:xfrm rot="10800000">
            <a:off x="566160" y="624667"/>
            <a:ext cx="0" cy="829600"/>
          </a:xfrm>
          <a:prstGeom prst="straightConnector1">
            <a:avLst/>
          </a:prstGeom>
          <a:noFill/>
          <a:ln w="28575" cap="flat" cmpd="sng">
            <a:solidFill>
              <a:srgbClr val="A3CD3C"/>
            </a:solidFill>
            <a:prstDash val="solid"/>
            <a:round/>
            <a:headEnd type="none" w="med" len="med"/>
            <a:tailEnd type="none" w="med" len="med"/>
          </a:ln>
        </p:spPr>
      </p:cxnSp>
      <p:sp>
        <p:nvSpPr>
          <p:cNvPr id="2" name="TextBox 1">
            <a:extLst>
              <a:ext uri="{FF2B5EF4-FFF2-40B4-BE49-F238E27FC236}">
                <a16:creationId xmlns:a16="http://schemas.microsoft.com/office/drawing/2014/main" id="{2723D964-A8C7-AC4E-12A4-7527888E33D3}"/>
              </a:ext>
            </a:extLst>
          </p:cNvPr>
          <p:cNvSpPr txBox="1"/>
          <p:nvPr/>
        </p:nvSpPr>
        <p:spPr>
          <a:xfrm>
            <a:off x="6778674" y="1706468"/>
            <a:ext cx="4736709" cy="1600438"/>
          </a:xfrm>
          <a:prstGeom prst="rect">
            <a:avLst/>
          </a:prstGeom>
          <a:noFill/>
        </p:spPr>
        <p:txBody>
          <a:bodyPr wrap="square">
            <a:spAutoFit/>
          </a:bodyPr>
          <a:lstStyle/>
          <a:p>
            <a:r>
              <a:rPr lang="en-US" b="1">
                <a:cs typeface="Poppins" panose="00000500000000000000" pitchFamily="2" charset="0"/>
              </a:rPr>
              <a:t>Social</a:t>
            </a:r>
          </a:p>
          <a:p>
            <a:pPr marL="233363" indent="-169863">
              <a:buFont typeface="Arial" panose="020B0604020202020204" pitchFamily="34" charset="0"/>
              <a:buChar char="•"/>
            </a:pPr>
            <a:r>
              <a:rPr lang="en-US" sz="1600">
                <a:solidFill>
                  <a:srgbClr val="1D1C1D"/>
                </a:solidFill>
                <a:cs typeface="Poppins" panose="00000500000000000000" pitchFamily="2" charset="0"/>
              </a:rPr>
              <a:t>Enable Inuit ownership of energy assets</a:t>
            </a:r>
          </a:p>
          <a:p>
            <a:pPr marL="233363" indent="-169863">
              <a:buFont typeface="Arial" panose="020B0604020202020204" pitchFamily="34" charset="0"/>
              <a:buChar char="•"/>
            </a:pPr>
            <a:r>
              <a:rPr lang="en-US" sz="1600">
                <a:solidFill>
                  <a:srgbClr val="1D1C1D"/>
                </a:solidFill>
                <a:cs typeface="Poppins" panose="00000500000000000000" pitchFamily="2" charset="0"/>
              </a:rPr>
              <a:t>Encourage local economic growth and job creation</a:t>
            </a:r>
          </a:p>
          <a:p>
            <a:pPr marL="233363" indent="-169863">
              <a:buFont typeface="Arial" panose="020B0604020202020204" pitchFamily="34" charset="0"/>
              <a:buChar char="•"/>
            </a:pPr>
            <a:r>
              <a:rPr lang="en-US" sz="1600" b="0" i="0">
                <a:solidFill>
                  <a:srgbClr val="1D1C1D"/>
                </a:solidFill>
                <a:effectLst/>
                <a:cs typeface="Poppins" panose="00000500000000000000" pitchFamily="2" charset="0"/>
              </a:rPr>
              <a:t>Enhance </a:t>
            </a:r>
            <a:r>
              <a:rPr lang="en-US" sz="1600">
                <a:solidFill>
                  <a:srgbClr val="1D1C1D"/>
                </a:solidFill>
                <a:cs typeface="Poppins" panose="00000500000000000000" pitchFamily="2" charset="0"/>
              </a:rPr>
              <a:t>Iqaluit’s energy sovereignty and security </a:t>
            </a:r>
          </a:p>
          <a:p>
            <a:pPr marL="233363" indent="-169863">
              <a:buFont typeface="Arial" panose="020B0604020202020204" pitchFamily="34" charset="0"/>
              <a:buChar char="•"/>
            </a:pPr>
            <a:r>
              <a:rPr lang="en-US" sz="1600">
                <a:solidFill>
                  <a:srgbClr val="1D1C1D"/>
                </a:solidFill>
                <a:cs typeface="Poppins" panose="00000500000000000000" pitchFamily="2" charset="0"/>
              </a:rPr>
              <a:t>Improved public health </a:t>
            </a:r>
          </a:p>
        </p:txBody>
      </p:sp>
      <p:sp>
        <p:nvSpPr>
          <p:cNvPr id="3" name="TextBox 2">
            <a:extLst>
              <a:ext uri="{FF2B5EF4-FFF2-40B4-BE49-F238E27FC236}">
                <a16:creationId xmlns:a16="http://schemas.microsoft.com/office/drawing/2014/main" id="{F3BD5CCC-CB4E-2169-74BE-AA59BF49D9A0}"/>
              </a:ext>
            </a:extLst>
          </p:cNvPr>
          <p:cNvSpPr txBox="1"/>
          <p:nvPr/>
        </p:nvSpPr>
        <p:spPr>
          <a:xfrm>
            <a:off x="6801694" y="3465494"/>
            <a:ext cx="4225210" cy="1123384"/>
          </a:xfrm>
          <a:prstGeom prst="rect">
            <a:avLst/>
          </a:prstGeom>
          <a:noFill/>
        </p:spPr>
        <p:txBody>
          <a:bodyPr wrap="square">
            <a:spAutoFit/>
          </a:bodyPr>
          <a:lstStyle/>
          <a:p>
            <a:pPr marL="0" lvl="1"/>
            <a:r>
              <a:rPr lang="en-US" b="1" dirty="0">
                <a:cs typeface="Poppins" panose="00000500000000000000" pitchFamily="2" charset="0"/>
              </a:rPr>
              <a:t>Environmental</a:t>
            </a:r>
          </a:p>
          <a:p>
            <a:pPr marL="233363" lvl="1" indent="-168275">
              <a:buFont typeface="Arial" panose="020B0604020202020204" pitchFamily="34" charset="0"/>
              <a:buChar char="•"/>
            </a:pPr>
            <a:r>
              <a:rPr lang="en-US" sz="1600" b="0" i="0" dirty="0">
                <a:solidFill>
                  <a:srgbClr val="1D1C1D"/>
                </a:solidFill>
                <a:effectLst/>
                <a:cs typeface="Poppins" panose="00000500000000000000" pitchFamily="2" charset="0"/>
              </a:rPr>
              <a:t>Reduce Iqaluit’s dependency on diesel </a:t>
            </a:r>
          </a:p>
          <a:p>
            <a:pPr marL="233363" lvl="1" indent="-168275">
              <a:buFont typeface="Arial" panose="020B0604020202020204" pitchFamily="34" charset="0"/>
              <a:buChar char="•"/>
            </a:pPr>
            <a:r>
              <a:rPr lang="en-US" sz="1600" dirty="0">
                <a:solidFill>
                  <a:srgbClr val="1D1C1D"/>
                </a:solidFill>
                <a:cs typeface="Poppins" panose="00000500000000000000" pitchFamily="2" charset="0"/>
              </a:rPr>
              <a:t>M</a:t>
            </a:r>
            <a:r>
              <a:rPr lang="en-US" sz="1600" b="0" i="0" dirty="0">
                <a:solidFill>
                  <a:srgbClr val="1D1C1D"/>
                </a:solidFill>
                <a:effectLst/>
                <a:cs typeface="Poppins" panose="00000500000000000000" pitchFamily="2" charset="0"/>
              </a:rPr>
              <a:t>inimize carbon emissions</a:t>
            </a:r>
          </a:p>
          <a:p>
            <a:pPr marL="233363" lvl="1" indent="-168275">
              <a:buFont typeface="Arial" panose="020B0604020202020204" pitchFamily="34" charset="0"/>
              <a:buChar char="•"/>
            </a:pPr>
            <a:r>
              <a:rPr lang="en-US" sz="1600" dirty="0">
                <a:solidFill>
                  <a:srgbClr val="1D1C1D"/>
                </a:solidFill>
                <a:cs typeface="Poppins" panose="00000500000000000000" pitchFamily="2" charset="0"/>
              </a:rPr>
              <a:t>I</a:t>
            </a:r>
            <a:r>
              <a:rPr lang="en-US" sz="1600" b="0" i="0" dirty="0">
                <a:solidFill>
                  <a:srgbClr val="1D1C1D"/>
                </a:solidFill>
                <a:effectLst/>
                <a:cs typeface="Poppins" panose="00000500000000000000" pitchFamily="2" charset="0"/>
              </a:rPr>
              <a:t>mproved environmental quality</a:t>
            </a:r>
          </a:p>
        </p:txBody>
      </p:sp>
      <p:sp>
        <p:nvSpPr>
          <p:cNvPr id="10" name="TextBox 9">
            <a:extLst>
              <a:ext uri="{FF2B5EF4-FFF2-40B4-BE49-F238E27FC236}">
                <a16:creationId xmlns:a16="http://schemas.microsoft.com/office/drawing/2014/main" id="{045F5915-AF41-764B-B1DD-6DCB23E8A200}"/>
              </a:ext>
            </a:extLst>
          </p:cNvPr>
          <p:cNvSpPr txBox="1"/>
          <p:nvPr/>
        </p:nvSpPr>
        <p:spPr>
          <a:xfrm>
            <a:off x="6778674" y="4747466"/>
            <a:ext cx="5022435" cy="1384995"/>
          </a:xfrm>
          <a:prstGeom prst="rect">
            <a:avLst/>
          </a:prstGeom>
          <a:noFill/>
        </p:spPr>
        <p:txBody>
          <a:bodyPr wrap="square">
            <a:spAutoFit/>
          </a:bodyPr>
          <a:lstStyle/>
          <a:p>
            <a:pPr indent="-223837"/>
            <a:r>
              <a:rPr lang="en-US" b="1" dirty="0">
                <a:cs typeface="Poppins" panose="00000500000000000000" pitchFamily="2" charset="0"/>
              </a:rPr>
              <a:t>Economic</a:t>
            </a:r>
          </a:p>
          <a:p>
            <a:pPr marL="233363" indent="-169863">
              <a:buFont typeface="Arial" panose="020B0604020202020204" pitchFamily="34" charset="0"/>
              <a:buChar char="•"/>
            </a:pPr>
            <a:r>
              <a:rPr lang="en-US" sz="1600" b="0" i="0" dirty="0">
                <a:solidFill>
                  <a:srgbClr val="1D1C1D"/>
                </a:solidFill>
                <a:effectLst/>
                <a:cs typeface="Poppins" panose="00000500000000000000" pitchFamily="2" charset="0"/>
              </a:rPr>
              <a:t>Keep money within Nunavut</a:t>
            </a:r>
          </a:p>
          <a:p>
            <a:pPr marL="233363" indent="-169863" algn="l">
              <a:buFont typeface="Arial" panose="020B0604020202020204" pitchFamily="34" charset="0"/>
              <a:buChar char="•"/>
            </a:pPr>
            <a:r>
              <a:rPr lang="en-US" sz="1600" b="0" i="0" dirty="0">
                <a:solidFill>
                  <a:srgbClr val="1D1C1D"/>
                </a:solidFill>
                <a:effectLst/>
                <a:cs typeface="Poppins" panose="00000500000000000000" pitchFamily="2" charset="0"/>
              </a:rPr>
              <a:t>Lower energy costs in Nunavut (controlled by GN)</a:t>
            </a:r>
          </a:p>
          <a:p>
            <a:pPr marL="233363" indent="-169863" algn="l">
              <a:buFont typeface="Arial" panose="020B0604020202020204" pitchFamily="34" charset="0"/>
              <a:buChar char="•"/>
            </a:pPr>
            <a:r>
              <a:rPr lang="en-US" sz="1600" b="0" i="0" dirty="0">
                <a:solidFill>
                  <a:srgbClr val="1D1C1D"/>
                </a:solidFill>
                <a:effectLst/>
                <a:cs typeface="Poppins" panose="00000500000000000000" pitchFamily="2" charset="0"/>
              </a:rPr>
              <a:t>Lower or no government subsidies for imported fossil fuels</a:t>
            </a:r>
          </a:p>
        </p:txBody>
      </p:sp>
      <p:pic>
        <p:nvPicPr>
          <p:cNvPr id="14" name="Google Shape;271;p25">
            <a:extLst>
              <a:ext uri="{FF2B5EF4-FFF2-40B4-BE49-F238E27FC236}">
                <a16:creationId xmlns:a16="http://schemas.microsoft.com/office/drawing/2014/main" id="{07B35EDF-CA3B-0B7A-77CA-4AAA0DD79E76}"/>
              </a:ext>
            </a:extLst>
          </p:cNvPr>
          <p:cNvPicPr preferRelativeResize="0"/>
          <p:nvPr/>
        </p:nvPicPr>
        <p:blipFill>
          <a:blip r:embed="rId3">
            <a:alphaModFix/>
          </a:blip>
          <a:stretch>
            <a:fillRect/>
          </a:stretch>
        </p:blipFill>
        <p:spPr>
          <a:xfrm>
            <a:off x="10552816" y="477911"/>
            <a:ext cx="948176" cy="1063700"/>
          </a:xfrm>
          <a:prstGeom prst="rect">
            <a:avLst/>
          </a:prstGeom>
          <a:noFill/>
          <a:ln>
            <a:noFill/>
          </a:ln>
        </p:spPr>
      </p:pic>
      <p:pic>
        <p:nvPicPr>
          <p:cNvPr id="22" name="Graphic 21" descr="Open hand with plant outline">
            <a:extLst>
              <a:ext uri="{FF2B5EF4-FFF2-40B4-BE49-F238E27FC236}">
                <a16:creationId xmlns:a16="http://schemas.microsoft.com/office/drawing/2014/main" id="{70F4237F-AAB4-F8E4-A667-1F3EAED41FB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788575" y="3641369"/>
            <a:ext cx="735354" cy="735354"/>
          </a:xfrm>
          <a:prstGeom prst="rect">
            <a:avLst/>
          </a:prstGeom>
        </p:spPr>
      </p:pic>
      <p:pic>
        <p:nvPicPr>
          <p:cNvPr id="26" name="Graphic 25" descr="Bank outline">
            <a:extLst>
              <a:ext uri="{FF2B5EF4-FFF2-40B4-BE49-F238E27FC236}">
                <a16:creationId xmlns:a16="http://schemas.microsoft.com/office/drawing/2014/main" id="{F1B51A18-6055-0296-5C65-79B8B4FED65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894525" y="5233578"/>
            <a:ext cx="664278" cy="664278"/>
          </a:xfrm>
          <a:prstGeom prst="rect">
            <a:avLst/>
          </a:prstGeom>
        </p:spPr>
      </p:pic>
      <p:grpSp>
        <p:nvGrpSpPr>
          <p:cNvPr id="28" name="Group 27">
            <a:extLst>
              <a:ext uri="{FF2B5EF4-FFF2-40B4-BE49-F238E27FC236}">
                <a16:creationId xmlns:a16="http://schemas.microsoft.com/office/drawing/2014/main" id="{43BA5D32-EA3F-4574-53F8-D867FF414299}"/>
              </a:ext>
            </a:extLst>
          </p:cNvPr>
          <p:cNvGrpSpPr/>
          <p:nvPr/>
        </p:nvGrpSpPr>
        <p:grpSpPr>
          <a:xfrm>
            <a:off x="5728323" y="2115707"/>
            <a:ext cx="735354" cy="823344"/>
            <a:chOff x="5728323" y="2115707"/>
            <a:chExt cx="735354" cy="823344"/>
          </a:xfrm>
        </p:grpSpPr>
        <p:pic>
          <p:nvPicPr>
            <p:cNvPr id="20" name="Graphic 19" descr="Users outline">
              <a:extLst>
                <a:ext uri="{FF2B5EF4-FFF2-40B4-BE49-F238E27FC236}">
                  <a16:creationId xmlns:a16="http://schemas.microsoft.com/office/drawing/2014/main" id="{2DDE88DB-5290-0BC8-BBD8-3DFF3DB53FE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728323" y="2203698"/>
              <a:ext cx="735353" cy="735353"/>
            </a:xfrm>
            <a:prstGeom prst="rect">
              <a:avLst/>
            </a:prstGeom>
          </p:spPr>
        </p:pic>
        <p:sp>
          <p:nvSpPr>
            <p:cNvPr id="27" name="Oval 26">
              <a:extLst>
                <a:ext uri="{FF2B5EF4-FFF2-40B4-BE49-F238E27FC236}">
                  <a16:creationId xmlns:a16="http://schemas.microsoft.com/office/drawing/2014/main" id="{ABFA5BFC-B025-E02B-F7F9-93AB8E614184}"/>
                </a:ext>
              </a:extLst>
            </p:cNvPr>
            <p:cNvSpPr/>
            <p:nvPr/>
          </p:nvSpPr>
          <p:spPr>
            <a:xfrm>
              <a:off x="5728323" y="2115707"/>
              <a:ext cx="735354" cy="735354"/>
            </a:xfrm>
            <a:prstGeom prst="ellipse">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grpSp>
      <p:sp>
        <p:nvSpPr>
          <p:cNvPr id="29" name="Oval 28">
            <a:extLst>
              <a:ext uri="{FF2B5EF4-FFF2-40B4-BE49-F238E27FC236}">
                <a16:creationId xmlns:a16="http://schemas.microsoft.com/office/drawing/2014/main" id="{2C9E54CB-88BA-EF44-AB07-6CF13F3370E5}"/>
              </a:ext>
            </a:extLst>
          </p:cNvPr>
          <p:cNvSpPr/>
          <p:nvPr/>
        </p:nvSpPr>
        <p:spPr>
          <a:xfrm>
            <a:off x="5788575" y="3619926"/>
            <a:ext cx="735354" cy="735354"/>
          </a:xfrm>
          <a:prstGeom prst="ellipse">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0" name="Oval 29">
            <a:extLst>
              <a:ext uri="{FF2B5EF4-FFF2-40B4-BE49-F238E27FC236}">
                <a16:creationId xmlns:a16="http://schemas.microsoft.com/office/drawing/2014/main" id="{6A79C37C-53A7-9FFA-3446-84BFB5124E1A}"/>
              </a:ext>
            </a:extLst>
          </p:cNvPr>
          <p:cNvSpPr/>
          <p:nvPr/>
        </p:nvSpPr>
        <p:spPr>
          <a:xfrm>
            <a:off x="5858987" y="5186713"/>
            <a:ext cx="735354" cy="735354"/>
          </a:xfrm>
          <a:prstGeom prst="ellipse">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 name="Slide Number Placeholder 6">
            <a:extLst>
              <a:ext uri="{FF2B5EF4-FFF2-40B4-BE49-F238E27FC236}">
                <a16:creationId xmlns:a16="http://schemas.microsoft.com/office/drawing/2014/main" id="{33727D8D-EC9E-3824-47E0-2327CD1B8411}"/>
              </a:ext>
            </a:extLst>
          </p:cNvPr>
          <p:cNvSpPr>
            <a:spLocks noGrp="1"/>
          </p:cNvSpPr>
          <p:nvPr>
            <p:ph type="sldNum" sz="quarter" idx="12"/>
          </p:nvPr>
        </p:nvSpPr>
        <p:spPr/>
        <p:txBody>
          <a:bodyPr/>
          <a:lstStyle/>
          <a:p>
            <a:fld id="{AF049A9E-1475-4F8C-BAA2-4B222D5E000A}" type="slidenum">
              <a:rPr lang="en-CA" smtClean="0"/>
              <a:t>9</a:t>
            </a:fld>
            <a:endParaRPr lang="en-CA"/>
          </a:p>
        </p:txBody>
      </p:sp>
    </p:spTree>
    <p:extLst>
      <p:ext uri="{BB962C8B-B14F-4D97-AF65-F5344CB8AC3E}">
        <p14:creationId xmlns:p14="http://schemas.microsoft.com/office/powerpoint/2010/main" val="31505523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ADDEA1-7AEB-16E9-A676-B1B31071EF0A}"/>
            </a:ext>
          </a:extLst>
        </p:cNvPr>
        <p:cNvGrpSpPr/>
        <p:nvPr/>
      </p:nvGrpSpPr>
      <p:grpSpPr>
        <a:xfrm>
          <a:off x="0" y="0"/>
          <a:ext cx="0" cy="0"/>
          <a:chOff x="0" y="0"/>
          <a:chExt cx="0" cy="0"/>
        </a:xfrm>
      </p:grpSpPr>
      <p:pic>
        <p:nvPicPr>
          <p:cNvPr id="9" name="Picture 8" descr="A group of people standing in a field with a helicopter&#10;&#10;Description automatically generated">
            <a:extLst>
              <a:ext uri="{FF2B5EF4-FFF2-40B4-BE49-F238E27FC236}">
                <a16:creationId xmlns:a16="http://schemas.microsoft.com/office/drawing/2014/main" id="{3D6D3779-5249-72D3-B015-C4039A40F3C4}"/>
              </a:ext>
            </a:extLst>
          </p:cNvPr>
          <p:cNvPicPr>
            <a:picLocks noChangeAspect="1"/>
          </p:cNvPicPr>
          <p:nvPr/>
        </p:nvPicPr>
        <p:blipFill>
          <a:blip r:embed="rId3">
            <a:extLst>
              <a:ext uri="{28A0092B-C50C-407E-A947-70E740481C1C}">
                <a14:useLocalDpi xmlns:a14="http://schemas.microsoft.com/office/drawing/2010/main" val="0"/>
              </a:ext>
            </a:extLst>
          </a:blip>
          <a:srcRect l="11283" t="1355" r="14421" b="22865"/>
          <a:stretch/>
        </p:blipFill>
        <p:spPr>
          <a:xfrm>
            <a:off x="-51357" y="1"/>
            <a:ext cx="12243357" cy="7024552"/>
          </a:xfrm>
          <a:prstGeom prst="rect">
            <a:avLst/>
          </a:prstGeom>
        </p:spPr>
      </p:pic>
      <p:sp>
        <p:nvSpPr>
          <p:cNvPr id="11" name="Subtitle 2">
            <a:extLst>
              <a:ext uri="{FF2B5EF4-FFF2-40B4-BE49-F238E27FC236}">
                <a16:creationId xmlns:a16="http://schemas.microsoft.com/office/drawing/2014/main" id="{6F2DE035-401F-CE08-6902-4EA837C21B72}"/>
              </a:ext>
            </a:extLst>
          </p:cNvPr>
          <p:cNvSpPr txBox="1">
            <a:spLocks/>
          </p:cNvSpPr>
          <p:nvPr/>
        </p:nvSpPr>
        <p:spPr>
          <a:xfrm>
            <a:off x="-51358" y="0"/>
            <a:ext cx="12243357" cy="7024553"/>
          </a:xfrm>
          <a:prstGeom prst="rect">
            <a:avLst/>
          </a:prstGeom>
          <a:gradFill>
            <a:gsLst>
              <a:gs pos="0">
                <a:schemeClr val="accent1">
                  <a:lumMod val="5000"/>
                  <a:lumOff val="95000"/>
                  <a:alpha val="8000"/>
                </a:schemeClr>
              </a:gs>
              <a:gs pos="28000">
                <a:schemeClr val="bg1">
                  <a:alpha val="74000"/>
                </a:schemeClr>
              </a:gs>
              <a:gs pos="47000">
                <a:schemeClr val="bg1">
                  <a:alpha val="74000"/>
                </a:schemeClr>
              </a:gs>
              <a:gs pos="66000">
                <a:schemeClr val="bg1">
                  <a:alpha val="0"/>
                </a:schemeClr>
              </a:gs>
            </a:gsLst>
            <a:lin ang="5400000" scaled="1"/>
          </a:gradFill>
        </p:spPr>
        <p:txBody>
          <a:bodyPr vert="horz" lIns="91440" tIns="45720" rIns="91440" bIns="45720" rtlCol="0" anchor="ctr"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CA" b="1">
              <a:latin typeface="Raleway" pitchFamily="2" charset="0"/>
            </a:endParaRPr>
          </a:p>
        </p:txBody>
      </p:sp>
      <p:sp>
        <p:nvSpPr>
          <p:cNvPr id="3" name="Content Placeholder 2">
            <a:extLst>
              <a:ext uri="{FF2B5EF4-FFF2-40B4-BE49-F238E27FC236}">
                <a16:creationId xmlns:a16="http://schemas.microsoft.com/office/drawing/2014/main" id="{F0BBCB00-D9B7-163A-79DE-EE00C730B786}"/>
              </a:ext>
            </a:extLst>
          </p:cNvPr>
          <p:cNvSpPr>
            <a:spLocks noGrp="1"/>
          </p:cNvSpPr>
          <p:nvPr>
            <p:ph idx="1"/>
          </p:nvPr>
        </p:nvSpPr>
        <p:spPr>
          <a:xfrm>
            <a:off x="6554414" y="1554621"/>
            <a:ext cx="5464349" cy="3201744"/>
          </a:xfrm>
        </p:spPr>
        <p:txBody>
          <a:bodyPr>
            <a:normAutofit/>
          </a:bodyPr>
          <a:lstStyle/>
          <a:p>
            <a:r>
              <a:rPr lang="en-US" sz="1600"/>
              <a:t>Tetra Tech is the engineering team</a:t>
            </a:r>
          </a:p>
          <a:p>
            <a:r>
              <a:rPr lang="en-US" sz="1600"/>
              <a:t>3,500+ power projects</a:t>
            </a:r>
          </a:p>
          <a:p>
            <a:r>
              <a:rPr lang="en-US" sz="1600"/>
              <a:t>Worldwide experience with water power projects including projects in partnership with First Nations. </a:t>
            </a:r>
          </a:p>
          <a:p>
            <a:r>
              <a:rPr lang="en-US" sz="1600"/>
              <a:t>Supporting NNC with:</a:t>
            </a:r>
          </a:p>
          <a:p>
            <a:pPr lvl="1"/>
            <a:r>
              <a:rPr lang="en-US" sz="1600"/>
              <a:t>planning</a:t>
            </a:r>
          </a:p>
          <a:p>
            <a:pPr lvl="1"/>
            <a:r>
              <a:rPr lang="en-US" sz="1600"/>
              <a:t>environmental studies</a:t>
            </a:r>
          </a:p>
          <a:p>
            <a:pPr lvl="1"/>
            <a:r>
              <a:rPr lang="en-US" sz="1600"/>
              <a:t>engineering</a:t>
            </a:r>
          </a:p>
          <a:p>
            <a:pPr lvl="1"/>
            <a:r>
              <a:rPr lang="en-US" sz="1600"/>
              <a:t>construction management</a:t>
            </a:r>
          </a:p>
          <a:p>
            <a:endParaRPr lang="en-US" sz="1600"/>
          </a:p>
        </p:txBody>
      </p:sp>
      <p:sp>
        <p:nvSpPr>
          <p:cNvPr id="4" name="Google Shape;95;p16">
            <a:extLst>
              <a:ext uri="{FF2B5EF4-FFF2-40B4-BE49-F238E27FC236}">
                <a16:creationId xmlns:a16="http://schemas.microsoft.com/office/drawing/2014/main" id="{42AA1DE6-3D51-E322-1790-CC1CDAA70362}"/>
              </a:ext>
            </a:extLst>
          </p:cNvPr>
          <p:cNvSpPr txBox="1">
            <a:spLocks/>
          </p:cNvSpPr>
          <p:nvPr/>
        </p:nvSpPr>
        <p:spPr>
          <a:xfrm>
            <a:off x="602826" y="569267"/>
            <a:ext cx="6336180" cy="940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pPr>
            <a:r>
              <a:rPr lang="iu-Cans-CA" sz="2400" b="1">
                <a:effectLst/>
                <a:latin typeface="Pigiarniq Heavy" panose="020B0903040102020104" pitchFamily="34" charset="0"/>
                <a:ea typeface="Aptos" panose="020B0004020202020204" pitchFamily="34" charset="0"/>
                <a:cs typeface="Times New Roman" panose="02020603050405020304" pitchFamily="18" charset="0"/>
              </a:rPr>
              <a:t>ᑭᒃᑰᕙᑦ ᐃᑯᒪᓕᕆᔨᒃᑯᑦ ᐱᓕᕆᖃᑎᒌᑦ?</a:t>
            </a:r>
            <a:endParaRPr lang="en-CA" sz="2400" b="1">
              <a:effectLst/>
              <a:latin typeface="Raleway ExtraBold" pitchFamily="2" charset="0"/>
              <a:ea typeface="Aptos" panose="020B0004020202020204" pitchFamily="34" charset="0"/>
              <a:cs typeface="Times New Roman" panose="02020603050405020304" pitchFamily="18" charset="0"/>
            </a:endParaRPr>
          </a:p>
          <a:p>
            <a:pPr>
              <a:lnSpc>
                <a:spcPct val="100000"/>
              </a:lnSpc>
              <a:spcBef>
                <a:spcPts val="0"/>
              </a:spcBef>
            </a:pPr>
            <a:r>
              <a:rPr lang="en-GB" sz="2800" b="1">
                <a:solidFill>
                  <a:srgbClr val="0EA74D"/>
                </a:solidFill>
                <a:latin typeface="Raleway"/>
                <a:ea typeface="Raleway"/>
                <a:cs typeface="Raleway"/>
                <a:sym typeface="Raleway"/>
              </a:rPr>
              <a:t>WHO IS THE ENGINEERING TEAM?</a:t>
            </a:r>
          </a:p>
        </p:txBody>
      </p:sp>
      <p:sp>
        <p:nvSpPr>
          <p:cNvPr id="5" name="TextBox 4">
            <a:extLst>
              <a:ext uri="{FF2B5EF4-FFF2-40B4-BE49-F238E27FC236}">
                <a16:creationId xmlns:a16="http://schemas.microsoft.com/office/drawing/2014/main" id="{B787EEF5-1F26-C53D-1D09-1B3D54CA4623}"/>
              </a:ext>
            </a:extLst>
          </p:cNvPr>
          <p:cNvSpPr txBox="1"/>
          <p:nvPr/>
        </p:nvSpPr>
        <p:spPr>
          <a:xfrm>
            <a:off x="602826" y="1554621"/>
            <a:ext cx="6123092" cy="2863797"/>
          </a:xfrm>
          <a:prstGeom prst="rect">
            <a:avLst/>
          </a:prstGeom>
          <a:noFill/>
        </p:spPr>
        <p:txBody>
          <a:bodyPr wrap="square">
            <a:spAutoFit/>
          </a:bodyPr>
          <a:lstStyle/>
          <a:p>
            <a:pPr marL="342900" lvl="0" indent="-342900">
              <a:lnSpc>
                <a:spcPct val="107000"/>
              </a:lnSpc>
              <a:spcAft>
                <a:spcPts val="800"/>
              </a:spcAft>
              <a:buFont typeface="Arial" panose="020B0604020202020204" pitchFamily="34" charset="0"/>
              <a:buChar char="•"/>
              <a:tabLst>
                <a:tab pos="457200" algn="l"/>
              </a:tabLst>
            </a:pPr>
            <a:r>
              <a:rPr lang="en-US" sz="1400" kern="100">
                <a:effectLst/>
                <a:latin typeface="Pigiarniq" panose="020B0503040102020104" pitchFamily="34" charset="0"/>
                <a:ea typeface="Aptos" panose="020B0004020202020204" pitchFamily="34" charset="0"/>
                <a:cs typeface="Times New Roman" panose="02020603050405020304" pitchFamily="18" charset="0"/>
              </a:rPr>
              <a:t>Tetra Tech </a:t>
            </a:r>
            <a:r>
              <a:rPr lang="iu-Cans-CA" sz="1400" kern="100">
                <a:effectLst/>
                <a:latin typeface="Pigiarniq" panose="020B0503040102020104" pitchFamily="34" charset="0"/>
                <a:ea typeface="Aptos" panose="020B0004020202020204" pitchFamily="34" charset="0"/>
                <a:cs typeface="Times New Roman" panose="02020603050405020304" pitchFamily="18" charset="0"/>
              </a:rPr>
              <a:t>ᐅᑯᐊ ᐃᑯᒪᓕᕆᔨᒃᑯᑦ ᐊᐅᓚᐅᓯᕆᔨᑦ ᐱᓕᕆᖃᑎᒌᒍᔪᑦ</a:t>
            </a:r>
            <a:endParaRPr lang="en-CA" sz="1400" kern="100">
              <a:effectLst/>
              <a:latin typeface="Pigiarniq" panose="020B05030401020201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400" kern="100">
                <a:effectLst/>
                <a:latin typeface="Pigiarniq" panose="020B0503040102020104" pitchFamily="34" charset="0"/>
                <a:ea typeface="Aptos" panose="020B0004020202020204" pitchFamily="34" charset="0"/>
                <a:cs typeface="Times New Roman" panose="02020603050405020304" pitchFamily="18" charset="0"/>
              </a:rPr>
              <a:t>3,500+ </a:t>
            </a:r>
            <a:r>
              <a:rPr lang="iu-Cans-CA" sz="1400" kern="100">
                <a:effectLst/>
                <a:latin typeface="Pigiarniq" panose="020B0503040102020104" pitchFamily="34" charset="0"/>
                <a:ea typeface="Aptos" panose="020B0004020202020204" pitchFamily="34" charset="0"/>
                <a:cs typeface="Times New Roman" panose="02020603050405020304" pitchFamily="18" charset="0"/>
              </a:rPr>
              <a:t>ᓴᖕᖏᓂᖃᖅᑐᒥᒃ ᓴᓇᔪᑦ</a:t>
            </a:r>
            <a:endParaRPr lang="en-CA" sz="1400" kern="100">
              <a:effectLst/>
              <a:latin typeface="Pigiarniq" panose="020B05030401020201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iu-Cans-CA" sz="1400" kern="100">
                <a:effectLst/>
                <a:latin typeface="Pigiarniq" panose="020B0503040102020104" pitchFamily="34" charset="0"/>
                <a:ea typeface="Aptos" panose="020B0004020202020204" pitchFamily="34" charset="0"/>
                <a:cs typeface="Times New Roman" panose="02020603050405020304" pitchFamily="18" charset="0"/>
              </a:rPr>
              <a:t>ᓯᓚᕐᔪᐊᓕᒫᒃᑯᑦ ᐱᓕᕆᖃᑦᑕᖅᓯᒪᓂᑯᑦ ᐃᒫᒍᑦ ᐆᒻᒪᖁᑎᖃᐅᑎᓕᖅᖢᑎᒃ ᐃᓚᒋᔭᐅᕗᑦ ᓴᓇᔭᐅᔪᓂᑦ ᐱᓕᕆᖃᑎᒋᓪᓗᒋᑦ ᐊᓪᓚᐃᑦ.</a:t>
            </a:r>
            <a:endParaRPr lang="en-CA" sz="1400" kern="100">
              <a:effectLst/>
              <a:latin typeface="Pigiarniq" panose="020B05030401020201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iu-Cans-CA" sz="1400" kern="100">
                <a:effectLst/>
                <a:latin typeface="Pigiarniq" panose="020B0503040102020104" pitchFamily="34" charset="0"/>
                <a:ea typeface="Aptos" panose="020B0004020202020204" pitchFamily="34" charset="0"/>
                <a:cs typeface="Times New Roman" panose="02020603050405020304" pitchFamily="18" charset="0"/>
              </a:rPr>
              <a:t>ᐃᑲᔪᖅᑐᑦ ᓄᓇᕗᑦ ᓄᒃᑭᒃᓴᐅᑏᑦ ᑯᐊᐳᕆᓴᓐ ᐅᑯᓂᖓ</a:t>
            </a:r>
            <a:r>
              <a:rPr lang="en-US" sz="1400" kern="100">
                <a:effectLst/>
                <a:latin typeface="Pigiarniq" panose="020B0503040102020104" pitchFamily="34" charset="0"/>
                <a:ea typeface="Aptos" panose="020B0004020202020204" pitchFamily="34" charset="0"/>
                <a:cs typeface="Times New Roman" panose="02020603050405020304" pitchFamily="18" charset="0"/>
              </a:rPr>
              <a:t>:</a:t>
            </a:r>
            <a:endParaRPr lang="en-CA" sz="1400" kern="100">
              <a:effectLst/>
              <a:latin typeface="Pigiarniq" panose="020B0503040102020104" pitchFamily="34" charset="0"/>
              <a:ea typeface="Aptos" panose="020B0004020202020204" pitchFamily="34" charset="0"/>
              <a:cs typeface="Times New Roman" panose="02020603050405020304" pitchFamily="18" charset="0"/>
            </a:endParaRPr>
          </a:p>
          <a:p>
            <a:pPr marL="742950" lvl="1" indent="-285750">
              <a:lnSpc>
                <a:spcPct val="107000"/>
              </a:lnSpc>
              <a:spcAft>
                <a:spcPts val="800"/>
              </a:spcAft>
              <a:buFont typeface="Arial" panose="020B0604020202020204" pitchFamily="34" charset="0"/>
              <a:buChar char="•"/>
              <a:tabLst>
                <a:tab pos="914400" algn="l"/>
              </a:tabLst>
            </a:pPr>
            <a:r>
              <a:rPr lang="iu-Cans-CA" sz="1400" kern="100">
                <a:effectLst/>
                <a:latin typeface="Pigiarniq" panose="020B0503040102020104" pitchFamily="34" charset="0"/>
                <a:ea typeface="Aptos" panose="020B0004020202020204" pitchFamily="34" charset="0"/>
                <a:cs typeface="Times New Roman" panose="02020603050405020304" pitchFamily="18" charset="0"/>
              </a:rPr>
              <a:t>ᐸᕐᓇᐃᓂᖅ</a:t>
            </a:r>
            <a:endParaRPr lang="en-CA" sz="1400" kern="100">
              <a:effectLst/>
              <a:latin typeface="Pigiarniq" panose="020B0503040102020104" pitchFamily="34" charset="0"/>
              <a:ea typeface="Aptos" panose="020B0004020202020204" pitchFamily="34" charset="0"/>
              <a:cs typeface="Times New Roman" panose="02020603050405020304" pitchFamily="18" charset="0"/>
            </a:endParaRPr>
          </a:p>
          <a:p>
            <a:pPr marL="742950" lvl="1" indent="-285750">
              <a:lnSpc>
                <a:spcPct val="107000"/>
              </a:lnSpc>
              <a:spcAft>
                <a:spcPts val="800"/>
              </a:spcAft>
              <a:buFont typeface="Arial" panose="020B0604020202020204" pitchFamily="34" charset="0"/>
              <a:buChar char="•"/>
              <a:tabLst>
                <a:tab pos="914400" algn="l"/>
              </a:tabLst>
            </a:pPr>
            <a:r>
              <a:rPr lang="iu-Cans-CA" sz="1400" kern="100">
                <a:effectLst/>
                <a:latin typeface="Pigiarniq" panose="020B0503040102020104" pitchFamily="34" charset="0"/>
                <a:ea typeface="Aptos" panose="020B0004020202020204" pitchFamily="34" charset="0"/>
                <a:cs typeface="Times New Roman" panose="02020603050405020304" pitchFamily="18" charset="0"/>
              </a:rPr>
              <a:t>ᐊᕙᑎᑦᑎᓂᒃ ᐃᓕᑦᑎᓇᓱᖕᓂᖅ</a:t>
            </a:r>
            <a:endParaRPr lang="en-CA" sz="1400" kern="100">
              <a:effectLst/>
              <a:latin typeface="Pigiarniq" panose="020B0503040102020104" pitchFamily="34" charset="0"/>
              <a:ea typeface="Aptos" panose="020B0004020202020204" pitchFamily="34" charset="0"/>
              <a:cs typeface="Times New Roman" panose="02020603050405020304" pitchFamily="18" charset="0"/>
            </a:endParaRPr>
          </a:p>
          <a:p>
            <a:pPr marL="742950" lvl="1" indent="-285750">
              <a:lnSpc>
                <a:spcPct val="107000"/>
              </a:lnSpc>
              <a:spcAft>
                <a:spcPts val="800"/>
              </a:spcAft>
              <a:buFont typeface="Arial" panose="020B0604020202020204" pitchFamily="34" charset="0"/>
              <a:buChar char="•"/>
              <a:tabLst>
                <a:tab pos="914400" algn="l"/>
              </a:tabLst>
            </a:pPr>
            <a:r>
              <a:rPr lang="iu-Cans-CA" sz="1400" kern="100">
                <a:effectLst/>
                <a:latin typeface="Pigiarniq" panose="020B0503040102020104" pitchFamily="34" charset="0"/>
                <a:ea typeface="Aptos" panose="020B0004020202020204" pitchFamily="34" charset="0"/>
                <a:cs typeface="Times New Roman" panose="02020603050405020304" pitchFamily="18" charset="0"/>
              </a:rPr>
              <a:t>ᐊᐅᓚᐅᓯᕆᓂᖅ</a:t>
            </a:r>
            <a:endParaRPr lang="en-CA" sz="1400" kern="100">
              <a:effectLst/>
              <a:latin typeface="Pigiarniq" panose="020B0503040102020104" pitchFamily="34" charset="0"/>
              <a:ea typeface="Aptos" panose="020B0004020202020204" pitchFamily="34" charset="0"/>
              <a:cs typeface="Times New Roman" panose="02020603050405020304" pitchFamily="18" charset="0"/>
            </a:endParaRPr>
          </a:p>
          <a:p>
            <a:pPr marL="742950" lvl="1" indent="-285750">
              <a:lnSpc>
                <a:spcPct val="107000"/>
              </a:lnSpc>
              <a:spcAft>
                <a:spcPts val="800"/>
              </a:spcAft>
              <a:buFont typeface="Arial" panose="020B0604020202020204" pitchFamily="34" charset="0"/>
              <a:buChar char="•"/>
              <a:tabLst>
                <a:tab pos="914400" algn="l"/>
              </a:tabLst>
            </a:pPr>
            <a:r>
              <a:rPr lang="iu-Cans-CA" sz="1400" kern="100">
                <a:effectLst/>
                <a:latin typeface="Pigiarniq" panose="020B0503040102020104" pitchFamily="34" charset="0"/>
                <a:ea typeface="Aptos" panose="020B0004020202020204" pitchFamily="34" charset="0"/>
                <a:cs typeface="Times New Roman" panose="02020603050405020304" pitchFamily="18" charset="0"/>
              </a:rPr>
              <a:t>ᓇᑉᐸᖅᑕᐅᓕᖅᐸᑕ ᓴᓇᔭᐅᓗᑎᒃ ᐊᐅᓚᑦᑎᓂᖅ</a:t>
            </a:r>
            <a:endParaRPr lang="en-CA" sz="1400" kern="100">
              <a:effectLst/>
              <a:latin typeface="Pigiarniq" panose="020B0503040102020104" pitchFamily="34" charset="0"/>
              <a:ea typeface="Aptos" panose="020B0004020202020204" pitchFamily="34" charset="0"/>
              <a:cs typeface="Times New Roman" panose="02020603050405020304" pitchFamily="18" charset="0"/>
            </a:endParaRPr>
          </a:p>
        </p:txBody>
      </p:sp>
      <p:cxnSp>
        <p:nvCxnSpPr>
          <p:cNvPr id="2" name="Google Shape;96;p16">
            <a:extLst>
              <a:ext uri="{FF2B5EF4-FFF2-40B4-BE49-F238E27FC236}">
                <a16:creationId xmlns:a16="http://schemas.microsoft.com/office/drawing/2014/main" id="{54450E4A-8B38-18AA-668A-A3F4F6B14E2F}"/>
              </a:ext>
            </a:extLst>
          </p:cNvPr>
          <p:cNvCxnSpPr/>
          <p:nvPr/>
        </p:nvCxnSpPr>
        <p:spPr>
          <a:xfrm rot="10800000">
            <a:off x="566160" y="624667"/>
            <a:ext cx="0" cy="829600"/>
          </a:xfrm>
          <a:prstGeom prst="straightConnector1">
            <a:avLst/>
          </a:prstGeom>
          <a:noFill/>
          <a:ln w="28575" cap="flat" cmpd="sng">
            <a:solidFill>
              <a:srgbClr val="A3CD3C"/>
            </a:solidFill>
            <a:prstDash val="solid"/>
            <a:round/>
            <a:headEnd type="none" w="med" len="med"/>
            <a:tailEnd type="none" w="med" len="med"/>
          </a:ln>
        </p:spPr>
      </p:cxnSp>
      <p:sp>
        <p:nvSpPr>
          <p:cNvPr id="6" name="Slide Number Placeholder 5">
            <a:extLst>
              <a:ext uri="{FF2B5EF4-FFF2-40B4-BE49-F238E27FC236}">
                <a16:creationId xmlns:a16="http://schemas.microsoft.com/office/drawing/2014/main" id="{A3343169-3BC1-22CF-C891-4D6051F9083A}"/>
              </a:ext>
            </a:extLst>
          </p:cNvPr>
          <p:cNvSpPr>
            <a:spLocks noGrp="1"/>
          </p:cNvSpPr>
          <p:nvPr>
            <p:ph type="sldNum" sz="quarter" idx="12"/>
          </p:nvPr>
        </p:nvSpPr>
        <p:spPr/>
        <p:txBody>
          <a:bodyPr/>
          <a:lstStyle/>
          <a:p>
            <a:fld id="{AF049A9E-1475-4F8C-BAA2-4B222D5E000A}" type="slidenum">
              <a:rPr lang="en-CA" smtClean="0"/>
              <a:t>10</a:t>
            </a:fld>
            <a:endParaRPr lang="en-CA"/>
          </a:p>
        </p:txBody>
      </p:sp>
    </p:spTree>
    <p:extLst>
      <p:ext uri="{BB962C8B-B14F-4D97-AF65-F5344CB8AC3E}">
        <p14:creationId xmlns:p14="http://schemas.microsoft.com/office/powerpoint/2010/main" val="23523352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FC1EC-34A9-AD39-C8DF-3C60A0D8D7F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3F35216-0996-1B72-8502-3128801C8ED8}"/>
              </a:ext>
            </a:extLst>
          </p:cNvPr>
          <p:cNvSpPr/>
          <p:nvPr/>
        </p:nvSpPr>
        <p:spPr>
          <a:xfrm>
            <a:off x="566158" y="4905374"/>
            <a:ext cx="7546950" cy="1952625"/>
          </a:xfrm>
          <a:prstGeom prst="rect">
            <a:avLst/>
          </a:prstGeom>
          <a:solidFill>
            <a:schemeClr val="accent3">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 name="Content Placeholder 2">
            <a:extLst>
              <a:ext uri="{FF2B5EF4-FFF2-40B4-BE49-F238E27FC236}">
                <a16:creationId xmlns:a16="http://schemas.microsoft.com/office/drawing/2014/main" id="{9E2A1031-C664-74D1-6B4B-57169E2C44C9}"/>
              </a:ext>
            </a:extLst>
          </p:cNvPr>
          <p:cNvSpPr>
            <a:spLocks noGrp="1"/>
          </p:cNvSpPr>
          <p:nvPr>
            <p:ph idx="1"/>
          </p:nvPr>
        </p:nvSpPr>
        <p:spPr>
          <a:xfrm>
            <a:off x="699637" y="1759135"/>
            <a:ext cx="6487160" cy="1496594"/>
          </a:xfrm>
        </p:spPr>
        <p:txBody>
          <a:bodyPr>
            <a:normAutofit/>
          </a:bodyPr>
          <a:lstStyle/>
          <a:p>
            <a:pPr marL="0" indent="0">
              <a:lnSpc>
                <a:spcPct val="107000"/>
              </a:lnSpc>
              <a:spcAft>
                <a:spcPts val="800"/>
              </a:spcAft>
              <a:buNone/>
              <a:tabLst>
                <a:tab pos="457200" algn="l"/>
              </a:tabLst>
            </a:pPr>
            <a:r>
              <a:rPr lang="iu-Cans-CA" sz="1400" b="1" kern="100">
                <a:effectLst/>
                <a:latin typeface="Pigiarniq" panose="020B0503040102020104" pitchFamily="34" charset="0"/>
                <a:ea typeface="Aptos" panose="020B0004020202020204" pitchFamily="34" charset="0"/>
                <a:cs typeface="Times New Roman" panose="02020603050405020304" pitchFamily="18" charset="0"/>
              </a:rPr>
              <a:t>ᓇᓂ</a:t>
            </a:r>
            <a:r>
              <a:rPr lang="en-US" sz="1400" b="1" kern="100">
                <a:effectLst/>
                <a:latin typeface="Pigiarniq" panose="020B0503040102020104" pitchFamily="34" charset="0"/>
                <a:ea typeface="Aptos" panose="020B0004020202020204" pitchFamily="34" charset="0"/>
                <a:cs typeface="Times New Roman" panose="02020603050405020304" pitchFamily="18" charset="0"/>
              </a:rPr>
              <a:t>: </a:t>
            </a:r>
            <a:r>
              <a:rPr lang="iu-Cans-CA" sz="1400" kern="100">
                <a:effectLst/>
                <a:latin typeface="Pigiarniq" panose="020B0503040102020104" pitchFamily="34" charset="0"/>
                <a:ea typeface="Aptos" panose="020B0004020202020204" pitchFamily="34" charset="0"/>
                <a:cs typeface="Times New Roman" panose="02020603050405020304" pitchFamily="18" charset="0"/>
              </a:rPr>
              <a:t>ᓯᑯᐊᒥᔅ, ᐳᑎᓯ ᑲᓚᑉᐱᐊ ᓄᓇᖁᑎᖓᑦ ᓯᑯᐊᒥᔅ ᐊᓪᓚᐃᑦ</a:t>
            </a:r>
            <a:endParaRPr lang="en-CA" sz="1400" kern="100">
              <a:effectLst/>
              <a:latin typeface="Pigiarniq" panose="020B0503040102020104" pitchFamily="34" charset="0"/>
              <a:ea typeface="Aptos" panose="020B0004020202020204" pitchFamily="34" charset="0"/>
              <a:cs typeface="Times New Roman" panose="02020603050405020304" pitchFamily="18" charset="0"/>
            </a:endParaRPr>
          </a:p>
          <a:p>
            <a:pPr marL="0" indent="0">
              <a:lnSpc>
                <a:spcPct val="107000"/>
              </a:lnSpc>
              <a:spcAft>
                <a:spcPts val="800"/>
              </a:spcAft>
              <a:buNone/>
              <a:tabLst>
                <a:tab pos="457200" algn="l"/>
              </a:tabLst>
            </a:pPr>
            <a:r>
              <a:rPr lang="iu-Cans-CA" sz="1400" b="1" kern="100">
                <a:effectLst/>
                <a:latin typeface="Pigiarniq" panose="020B0503040102020104" pitchFamily="34" charset="0"/>
                <a:ea typeface="Aptos" panose="020B0004020202020204" pitchFamily="34" charset="0"/>
                <a:cs typeface="Times New Roman" panose="02020603050405020304" pitchFamily="18" charset="0"/>
              </a:rPr>
              <a:t>ᖃᓄᖅ</a:t>
            </a:r>
            <a:r>
              <a:rPr lang="en-US" sz="1400" b="1" kern="100">
                <a:effectLst/>
                <a:latin typeface="Pigiarniq" panose="020B0503040102020104" pitchFamily="34" charset="0"/>
                <a:ea typeface="Aptos" panose="020B0004020202020204" pitchFamily="34" charset="0"/>
                <a:cs typeface="Times New Roman" panose="02020603050405020304" pitchFamily="18" charset="0"/>
              </a:rPr>
              <a:t>: </a:t>
            </a:r>
            <a:r>
              <a:rPr lang="en-US" sz="1400" kern="100">
                <a:effectLst/>
                <a:latin typeface="Pigiarniq" panose="020B0503040102020104" pitchFamily="34" charset="0"/>
                <a:ea typeface="Aptos" panose="020B0004020202020204" pitchFamily="34" charset="0"/>
                <a:cs typeface="Times New Roman" panose="02020603050405020304" pitchFamily="18" charset="0"/>
              </a:rPr>
              <a:t>15 MW </a:t>
            </a:r>
            <a:r>
              <a:rPr lang="iu-Cans-CA" sz="1400" kern="100">
                <a:effectLst/>
                <a:latin typeface="Pigiarniq" panose="020B0503040102020104" pitchFamily="34" charset="0"/>
                <a:ea typeface="Aptos" panose="020B0004020202020204" pitchFamily="34" charset="0"/>
                <a:cs typeface="Times New Roman" panose="02020603050405020304" pitchFamily="18" charset="0"/>
              </a:rPr>
              <a:t>ᒥᒐ ᒍᐊᑦ ᐃᒫᓂᑦ ᐆᒻᒪᖁᑎᖃᐅᑎᖃᕐᕕᒃ</a:t>
            </a:r>
            <a:endParaRPr lang="en-CA" sz="1400" kern="100">
              <a:effectLst/>
              <a:latin typeface="Pigiarniq" panose="020B0503040102020104" pitchFamily="34" charset="0"/>
              <a:ea typeface="Aptos" panose="020B0004020202020204" pitchFamily="34" charset="0"/>
              <a:cs typeface="Times New Roman" panose="02020603050405020304" pitchFamily="18" charset="0"/>
            </a:endParaRPr>
          </a:p>
          <a:p>
            <a:pPr marL="0" indent="0">
              <a:buNone/>
            </a:pPr>
            <a:r>
              <a:rPr lang="iu-Cans-CA" sz="1400" b="1">
                <a:effectLst/>
                <a:latin typeface="Pigiarniq" panose="020B0503040102020104" pitchFamily="34" charset="0"/>
                <a:ea typeface="Aptos" panose="020B0004020202020204" pitchFamily="34" charset="0"/>
                <a:cs typeface="Times New Roman" panose="02020603050405020304" pitchFamily="18" charset="0"/>
              </a:rPr>
              <a:t>ᑭᓇ</a:t>
            </a:r>
            <a:r>
              <a:rPr lang="en-US" sz="1400" b="1">
                <a:effectLst/>
                <a:latin typeface="Pigiarniq" panose="020B0503040102020104" pitchFamily="34" charset="0"/>
                <a:ea typeface="Aptos" panose="020B0004020202020204" pitchFamily="34" charset="0"/>
                <a:cs typeface="Times New Roman" panose="02020603050405020304" pitchFamily="18" charset="0"/>
              </a:rPr>
              <a:t>: </a:t>
            </a:r>
            <a:r>
              <a:rPr lang="en-US" sz="1400" err="1">
                <a:effectLst/>
                <a:latin typeface="Pigiarniq" panose="020B0503040102020104" pitchFamily="34" charset="0"/>
                <a:ea typeface="Aptos" panose="020B0004020202020204" pitchFamily="34" charset="0"/>
                <a:cs typeface="Times New Roman" panose="02020603050405020304" pitchFamily="18" charset="0"/>
              </a:rPr>
              <a:t>BluEarth</a:t>
            </a:r>
            <a:r>
              <a:rPr lang="en-US" sz="1400">
                <a:effectLst/>
                <a:latin typeface="Pigiarniq" panose="020B0503040102020104" pitchFamily="34" charset="0"/>
                <a:ea typeface="Aptos" panose="020B0004020202020204" pitchFamily="34" charset="0"/>
                <a:cs typeface="Times New Roman" panose="02020603050405020304" pitchFamily="18" charset="0"/>
              </a:rPr>
              <a:t> </a:t>
            </a:r>
            <a:r>
              <a:rPr lang="iu-Cans-CA" sz="1400">
                <a:effectLst/>
                <a:latin typeface="Pigiarniq" panose="020B0503040102020104" pitchFamily="34" charset="0"/>
                <a:ea typeface="Aptos" panose="020B0004020202020204" pitchFamily="34" charset="0"/>
                <a:cs typeface="Times New Roman" panose="02020603050405020304" pitchFamily="18" charset="0"/>
              </a:rPr>
              <a:t>ᓄᓇᒥᐅᑕᓕᕆᔪᑦ ᐱᓕᕆᖃᑎᒋᓪᓗᒋᑦ ᓯᑯᐊᒥᔅ ᐊᓪᓚᐃᑦ</a:t>
            </a:r>
            <a:endParaRPr lang="en-US" sz="2000">
              <a:latin typeface="Pigiarniq" panose="020B0503040102020104" pitchFamily="34" charset="0"/>
            </a:endParaRPr>
          </a:p>
        </p:txBody>
      </p:sp>
      <p:sp>
        <p:nvSpPr>
          <p:cNvPr id="4" name="Google Shape;95;p16">
            <a:extLst>
              <a:ext uri="{FF2B5EF4-FFF2-40B4-BE49-F238E27FC236}">
                <a16:creationId xmlns:a16="http://schemas.microsoft.com/office/drawing/2014/main" id="{1AFE0A33-EE0C-77CD-8BC8-3E6759891DF7}"/>
              </a:ext>
            </a:extLst>
          </p:cNvPr>
          <p:cNvSpPr txBox="1">
            <a:spLocks/>
          </p:cNvSpPr>
          <p:nvPr/>
        </p:nvSpPr>
        <p:spPr>
          <a:xfrm>
            <a:off x="699637" y="564533"/>
            <a:ext cx="10573299" cy="940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pPr>
            <a:r>
              <a:rPr lang="en-GB" sz="2800" b="1">
                <a:effectLst/>
                <a:latin typeface="Raleway ExtraBold" pitchFamily="2" charset="0"/>
                <a:ea typeface="Aptos" panose="020B0004020202020204" pitchFamily="34" charset="0"/>
                <a:cs typeface="Times New Roman" panose="02020603050405020304" pitchFamily="18" charset="0"/>
              </a:rPr>
              <a:t>TETRA TECH </a:t>
            </a:r>
            <a:r>
              <a:rPr lang="iu-Cans-CA" sz="2800" b="1">
                <a:effectLst/>
                <a:latin typeface="Pigiarniq Heavy" panose="020B0903040102020104" pitchFamily="34" charset="0"/>
                <a:ea typeface="Aptos" panose="020B0004020202020204" pitchFamily="34" charset="0"/>
                <a:cs typeface="Times New Roman" panose="02020603050405020304" pitchFamily="18" charset="0"/>
              </a:rPr>
              <a:t>ᓴᓇᔭᐅᔪᖅ ᐱᓕᕆᓚᐅᖅᓯᒪᔪᑦ</a:t>
            </a:r>
            <a:r>
              <a:rPr lang="en-GB" sz="2800" b="1">
                <a:effectLst/>
                <a:latin typeface="Raleway ExtraBold" pitchFamily="2" charset="0"/>
                <a:ea typeface="Aptos" panose="020B0004020202020204" pitchFamily="34" charset="0"/>
                <a:cs typeface="Times New Roman" panose="02020603050405020304" pitchFamily="18" charset="0"/>
              </a:rPr>
              <a:t> – CULLITON CREEK</a:t>
            </a:r>
          </a:p>
          <a:p>
            <a:pPr>
              <a:lnSpc>
                <a:spcPct val="100000"/>
              </a:lnSpc>
              <a:spcBef>
                <a:spcPts val="0"/>
              </a:spcBef>
            </a:pPr>
            <a:r>
              <a:rPr lang="en-GB" sz="2800" b="1">
                <a:solidFill>
                  <a:srgbClr val="0EA74D"/>
                </a:solidFill>
                <a:latin typeface="Raleway"/>
                <a:ea typeface="Raleway"/>
                <a:cs typeface="Raleway"/>
                <a:sym typeface="Raleway"/>
              </a:rPr>
              <a:t>TETRA TECH PROJECT EXPERIENCE– CULLITON CREEK</a:t>
            </a:r>
          </a:p>
        </p:txBody>
      </p:sp>
      <p:pic>
        <p:nvPicPr>
          <p:cNvPr id="9" name="Picture 2">
            <a:extLst>
              <a:ext uri="{FF2B5EF4-FFF2-40B4-BE49-F238E27FC236}">
                <a16:creationId xmlns:a16="http://schemas.microsoft.com/office/drawing/2014/main" id="{DC8623EB-AD1D-8A1B-F7E8-D831EF6DA22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06697" y="1733533"/>
            <a:ext cx="4198096" cy="2369893"/>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Culliton Creek goes on the grid - Pique Newsmagazine">
            <a:extLst>
              <a:ext uri="{FF2B5EF4-FFF2-40B4-BE49-F238E27FC236}">
                <a16:creationId xmlns:a16="http://schemas.microsoft.com/office/drawing/2014/main" id="{112B96DC-FB98-17D6-99C2-ED1D825904B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28932"/>
          <a:stretch/>
        </p:blipFill>
        <p:spPr bwMode="auto">
          <a:xfrm>
            <a:off x="9205745" y="3535112"/>
            <a:ext cx="2986866" cy="2625183"/>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Graphic 10" descr="Open quotation mark with solid fill">
            <a:extLst>
              <a:ext uri="{FF2B5EF4-FFF2-40B4-BE49-F238E27FC236}">
                <a16:creationId xmlns:a16="http://schemas.microsoft.com/office/drawing/2014/main" id="{30C5B184-8F9F-C968-EAB3-9A52DCE6EDE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44959" y="4708768"/>
            <a:ext cx="1110111" cy="1110111"/>
          </a:xfrm>
          <a:prstGeom prst="rect">
            <a:avLst/>
          </a:prstGeom>
        </p:spPr>
      </p:pic>
      <p:sp>
        <p:nvSpPr>
          <p:cNvPr id="13" name="TextBox 12">
            <a:extLst>
              <a:ext uri="{FF2B5EF4-FFF2-40B4-BE49-F238E27FC236}">
                <a16:creationId xmlns:a16="http://schemas.microsoft.com/office/drawing/2014/main" id="{B7096C93-846F-B6FC-7AA8-C0C5B15C25F4}"/>
              </a:ext>
            </a:extLst>
          </p:cNvPr>
          <p:cNvSpPr txBox="1"/>
          <p:nvPr/>
        </p:nvSpPr>
        <p:spPr>
          <a:xfrm>
            <a:off x="1391782" y="5302398"/>
            <a:ext cx="3548324" cy="1384995"/>
          </a:xfrm>
          <a:prstGeom prst="rect">
            <a:avLst/>
          </a:prstGeom>
          <a:noFill/>
        </p:spPr>
        <p:txBody>
          <a:bodyPr wrap="square">
            <a:spAutoFit/>
          </a:bodyPr>
          <a:lstStyle/>
          <a:p>
            <a:pPr marL="0" indent="0">
              <a:buNone/>
            </a:pPr>
            <a:r>
              <a:rPr lang="iu-Cans-CA" sz="1400" b="1" i="1">
                <a:solidFill>
                  <a:schemeClr val="bg1"/>
                </a:solidFill>
                <a:effectLst/>
                <a:latin typeface="Pigiarniq" panose="020B0503040102020104" pitchFamily="34" charset="0"/>
                <a:ea typeface="Aptos" panose="020B0004020202020204" pitchFamily="34" charset="0"/>
                <a:cs typeface="Times New Roman" panose="02020603050405020304" pitchFamily="18" charset="0"/>
              </a:rPr>
              <a:t>“</a:t>
            </a:r>
            <a:r>
              <a:rPr lang="iu-Cans-CA" sz="1400" b="1" i="1">
                <a:solidFill>
                  <a:schemeClr val="bg1"/>
                </a:solidFill>
                <a:effectLst/>
                <a:latin typeface="Pigiarniq" panose="020B0503040102020104" pitchFamily="34" charset="0"/>
                <a:ea typeface="Aptos" panose="020B0004020202020204" pitchFamily="34" charset="0"/>
                <a:cs typeface="Gadugi" panose="020B0502040204020203" pitchFamily="34" charset="0"/>
              </a:rPr>
              <a:t>ᓈᓚᑦᑎᐊᓲᑦ, ᑐᓴᓲᑦ ᖃᓄᖅ ᐅᖃᖅᑕᐅᔪᓂᒃ...ᖁᔭᓕᑦᑎᐊᖅᑐᑦ ᐃᓚᐅᑎᑕᐅᒐᒥᒃ: ᐊᑎᓕᐅᕆᓂᖅ, ᐱᔭᕆᐅᖅᓴᑎᑦᑎᓂᖅ, ᐃᓕᓐᓂᐊᕐᑎᑦᑎᓂᖅ ᐊᒻᒪᓗ ᑮᓇᐅᔭᓕᐅᖅᑎᑦᑎᓂᖅ ᓄᓇᓕᖕᓂ”</a:t>
            </a:r>
            <a:r>
              <a:rPr lang="iu-Cans-CA" sz="1400" b="1">
                <a:solidFill>
                  <a:schemeClr val="bg1"/>
                </a:solidFill>
                <a:effectLst/>
                <a:latin typeface="Pigiarniq" panose="020B0503040102020104" pitchFamily="34" charset="0"/>
                <a:ea typeface="Aptos" panose="020B0004020202020204" pitchFamily="34" charset="0"/>
                <a:cs typeface="Gadugi" panose="020B0502040204020203" pitchFamily="34" charset="0"/>
              </a:rPr>
              <a:t> </a:t>
            </a:r>
            <a:br>
              <a:rPr lang="en-CA" sz="1400" b="1">
                <a:solidFill>
                  <a:schemeClr val="bg1"/>
                </a:solidFill>
                <a:effectLst/>
                <a:latin typeface="Pigiarniq" panose="020B0503040102020104" pitchFamily="34" charset="0"/>
                <a:ea typeface="Aptos" panose="020B0004020202020204" pitchFamily="34" charset="0"/>
                <a:cs typeface="Gadugi" panose="020B0502040204020203" pitchFamily="34" charset="0"/>
              </a:rPr>
            </a:br>
            <a:r>
              <a:rPr lang="iu-Cans-CA" sz="1400" b="1">
                <a:solidFill>
                  <a:schemeClr val="bg1"/>
                </a:solidFill>
                <a:effectLst/>
                <a:latin typeface="Pigiarniq" panose="020B0503040102020104" pitchFamily="34" charset="0"/>
                <a:ea typeface="Aptos" panose="020B0004020202020204" pitchFamily="34" charset="0"/>
                <a:cs typeface="Gadugi" panose="020B0502040204020203" pitchFamily="34" charset="0"/>
              </a:rPr>
              <a:t>- ᐊᖓᔪᖅᑳᖅᖓ ᓯᑯᐊᒥᔅ ᐊᓪᓚᐃᑦ</a:t>
            </a:r>
            <a:endParaRPr lang="en-US" sz="1100" b="1">
              <a:solidFill>
                <a:schemeClr val="bg1"/>
              </a:solidFill>
              <a:latin typeface="Pigiarniq" panose="020B0503040102020104" pitchFamily="34" charset="0"/>
            </a:endParaRPr>
          </a:p>
        </p:txBody>
      </p:sp>
      <p:sp>
        <p:nvSpPr>
          <p:cNvPr id="10" name="TextBox 9">
            <a:extLst>
              <a:ext uri="{FF2B5EF4-FFF2-40B4-BE49-F238E27FC236}">
                <a16:creationId xmlns:a16="http://schemas.microsoft.com/office/drawing/2014/main" id="{762A7A13-646F-3852-AAAB-4665F84FF3FF}"/>
              </a:ext>
            </a:extLst>
          </p:cNvPr>
          <p:cNvSpPr txBox="1"/>
          <p:nvPr/>
        </p:nvSpPr>
        <p:spPr>
          <a:xfrm>
            <a:off x="4822923" y="5340972"/>
            <a:ext cx="3290185" cy="1384995"/>
          </a:xfrm>
          <a:prstGeom prst="rect">
            <a:avLst/>
          </a:prstGeom>
          <a:noFill/>
        </p:spPr>
        <p:txBody>
          <a:bodyPr wrap="square">
            <a:spAutoFit/>
          </a:bodyPr>
          <a:lstStyle/>
          <a:p>
            <a:pPr marL="0" indent="0">
              <a:buNone/>
            </a:pPr>
            <a:r>
              <a:rPr lang="en-US" sz="1400" b="1" i="1">
                <a:solidFill>
                  <a:schemeClr val="bg1"/>
                </a:solidFill>
              </a:rPr>
              <a:t>“They listen, they hear what the Nations are saying. . .  very appreciative of being involved; naming, training, education and finally bringing revenue for our Nation”</a:t>
            </a:r>
            <a:br>
              <a:rPr lang="en-US" sz="1400" b="1" i="1">
                <a:solidFill>
                  <a:schemeClr val="bg1"/>
                </a:solidFill>
              </a:rPr>
            </a:br>
            <a:r>
              <a:rPr lang="en-US" sz="1400" b="1" i="1">
                <a:solidFill>
                  <a:schemeClr val="bg1"/>
                </a:solidFill>
              </a:rPr>
              <a:t> </a:t>
            </a:r>
            <a:r>
              <a:rPr lang="en-US" sz="1400" b="1">
                <a:solidFill>
                  <a:schemeClr val="bg1"/>
                </a:solidFill>
              </a:rPr>
              <a:t>– Chief of Squamish First Nation</a:t>
            </a:r>
          </a:p>
        </p:txBody>
      </p:sp>
      <p:sp>
        <p:nvSpPr>
          <p:cNvPr id="12" name="Content Placeholder 2">
            <a:extLst>
              <a:ext uri="{FF2B5EF4-FFF2-40B4-BE49-F238E27FC236}">
                <a16:creationId xmlns:a16="http://schemas.microsoft.com/office/drawing/2014/main" id="{2C9B71ED-66FE-3237-0FA5-B08DC497E893}"/>
              </a:ext>
            </a:extLst>
          </p:cNvPr>
          <p:cNvSpPr txBox="1">
            <a:spLocks/>
          </p:cNvSpPr>
          <p:nvPr/>
        </p:nvSpPr>
        <p:spPr>
          <a:xfrm>
            <a:off x="699637" y="3309867"/>
            <a:ext cx="6106277" cy="1441849"/>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b="1"/>
              <a:t>Where</a:t>
            </a:r>
            <a:r>
              <a:rPr lang="en-US" sz="1600"/>
              <a:t>: Squamish, BC in the traditional territory of the Squamish Nation</a:t>
            </a:r>
          </a:p>
          <a:p>
            <a:pPr marL="0" indent="0">
              <a:buNone/>
            </a:pPr>
            <a:r>
              <a:rPr lang="en-US" sz="1600" b="1"/>
              <a:t>What</a:t>
            </a:r>
            <a:r>
              <a:rPr lang="en-US" sz="1600"/>
              <a:t>: 15 MW water power plant</a:t>
            </a:r>
          </a:p>
          <a:p>
            <a:pPr marL="0" indent="0">
              <a:buNone/>
            </a:pPr>
            <a:r>
              <a:rPr lang="en-US" sz="1600" b="1"/>
              <a:t>Who</a:t>
            </a:r>
            <a:r>
              <a:rPr lang="en-US" sz="1600"/>
              <a:t>: </a:t>
            </a:r>
            <a:r>
              <a:rPr lang="en-US" sz="1600" err="1"/>
              <a:t>BluEarth</a:t>
            </a:r>
            <a:r>
              <a:rPr lang="en-US" sz="1600"/>
              <a:t> Renewables in partnership with Squamish First Nation</a:t>
            </a:r>
          </a:p>
        </p:txBody>
      </p:sp>
      <p:cxnSp>
        <p:nvCxnSpPr>
          <p:cNvPr id="5" name="Google Shape;96;p16">
            <a:extLst>
              <a:ext uri="{FF2B5EF4-FFF2-40B4-BE49-F238E27FC236}">
                <a16:creationId xmlns:a16="http://schemas.microsoft.com/office/drawing/2014/main" id="{9B44E9E5-5BA7-82A8-621E-0EF8B6D1EC2D}"/>
              </a:ext>
            </a:extLst>
          </p:cNvPr>
          <p:cNvCxnSpPr/>
          <p:nvPr/>
        </p:nvCxnSpPr>
        <p:spPr>
          <a:xfrm rot="10800000">
            <a:off x="566160" y="624667"/>
            <a:ext cx="0" cy="829600"/>
          </a:xfrm>
          <a:prstGeom prst="straightConnector1">
            <a:avLst/>
          </a:prstGeom>
          <a:noFill/>
          <a:ln w="28575" cap="flat" cmpd="sng">
            <a:solidFill>
              <a:srgbClr val="A3CD3C"/>
            </a:solidFill>
            <a:prstDash val="solid"/>
            <a:round/>
            <a:headEnd type="none" w="med" len="med"/>
            <a:tailEnd type="none" w="med" len="med"/>
          </a:ln>
        </p:spPr>
      </p:cxnSp>
      <p:sp>
        <p:nvSpPr>
          <p:cNvPr id="7" name="Slide Number Placeholder 6">
            <a:extLst>
              <a:ext uri="{FF2B5EF4-FFF2-40B4-BE49-F238E27FC236}">
                <a16:creationId xmlns:a16="http://schemas.microsoft.com/office/drawing/2014/main" id="{FF31BBED-A925-5776-74AE-CC67808544DA}"/>
              </a:ext>
            </a:extLst>
          </p:cNvPr>
          <p:cNvSpPr>
            <a:spLocks noGrp="1"/>
          </p:cNvSpPr>
          <p:nvPr>
            <p:ph type="sldNum" sz="quarter" idx="12"/>
          </p:nvPr>
        </p:nvSpPr>
        <p:spPr/>
        <p:txBody>
          <a:bodyPr/>
          <a:lstStyle/>
          <a:p>
            <a:fld id="{AF049A9E-1475-4F8C-BAA2-4B222D5E000A}" type="slidenum">
              <a:rPr lang="en-CA" smtClean="0"/>
              <a:t>11</a:t>
            </a:fld>
            <a:endParaRPr lang="en-CA"/>
          </a:p>
        </p:txBody>
      </p:sp>
    </p:spTree>
    <p:extLst>
      <p:ext uri="{BB962C8B-B14F-4D97-AF65-F5344CB8AC3E}">
        <p14:creationId xmlns:p14="http://schemas.microsoft.com/office/powerpoint/2010/main" val="39860836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332DFE-3C99-24A3-7E20-D1D659466FD9}"/>
            </a:ext>
          </a:extLst>
        </p:cNvPr>
        <p:cNvGrpSpPr/>
        <p:nvPr/>
      </p:nvGrpSpPr>
      <p:grpSpPr>
        <a:xfrm>
          <a:off x="0" y="0"/>
          <a:ext cx="0" cy="0"/>
          <a:chOff x="0" y="0"/>
          <a:chExt cx="0" cy="0"/>
        </a:xfrm>
      </p:grpSpPr>
      <p:pic>
        <p:nvPicPr>
          <p:cNvPr id="2" name="Picture 3">
            <a:extLst>
              <a:ext uri="{FF2B5EF4-FFF2-40B4-BE49-F238E27FC236}">
                <a16:creationId xmlns:a16="http://schemas.microsoft.com/office/drawing/2014/main" id="{E3EC0516-2BEF-A916-9319-E9D44F4ABB1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94876" y="1571439"/>
            <a:ext cx="4012358" cy="3001113"/>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4">
            <a:extLst>
              <a:ext uri="{FF2B5EF4-FFF2-40B4-BE49-F238E27FC236}">
                <a16:creationId xmlns:a16="http://schemas.microsoft.com/office/drawing/2014/main" id="{492A14A2-F755-A957-1225-164A4C85887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6182" r="11583"/>
          <a:stretch/>
        </p:blipFill>
        <p:spPr bwMode="auto">
          <a:xfrm>
            <a:off x="6481309" y="3770157"/>
            <a:ext cx="3906782" cy="2777666"/>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Content Placeholder 2">
            <a:extLst>
              <a:ext uri="{FF2B5EF4-FFF2-40B4-BE49-F238E27FC236}">
                <a16:creationId xmlns:a16="http://schemas.microsoft.com/office/drawing/2014/main" id="{908E0D4E-6804-9B30-A130-566E6AA46128}"/>
              </a:ext>
            </a:extLst>
          </p:cNvPr>
          <p:cNvSpPr txBox="1">
            <a:spLocks/>
          </p:cNvSpPr>
          <p:nvPr/>
        </p:nvSpPr>
        <p:spPr>
          <a:xfrm>
            <a:off x="684298" y="4146751"/>
            <a:ext cx="4804772" cy="202447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b="1"/>
              <a:t>Where</a:t>
            </a:r>
            <a:r>
              <a:rPr lang="en-US" sz="1600"/>
              <a:t>: Revelstoke, BC</a:t>
            </a:r>
          </a:p>
          <a:p>
            <a:pPr marL="0" indent="0">
              <a:buNone/>
            </a:pPr>
            <a:r>
              <a:rPr lang="en-US" sz="1600" b="1"/>
              <a:t>What</a:t>
            </a:r>
            <a:r>
              <a:rPr lang="en-US" sz="1600"/>
              <a:t>: 45 MW</a:t>
            </a:r>
          </a:p>
          <a:p>
            <a:pPr marL="0" indent="0">
              <a:buNone/>
            </a:pPr>
            <a:r>
              <a:rPr lang="en-US" sz="1600" b="1"/>
              <a:t>Who</a:t>
            </a:r>
            <a:r>
              <a:rPr lang="en-US" sz="1600"/>
              <a:t>: Joint Venture between </a:t>
            </a:r>
            <a:r>
              <a:rPr lang="en-US" sz="1600">
                <a:solidFill>
                  <a:srgbClr val="231F20"/>
                </a:solidFill>
              </a:rPr>
              <a:t>Canadian Hydro Developers (B.C.) Inc. and Great Lakes Power Limited</a:t>
            </a:r>
          </a:p>
          <a:p>
            <a:pPr marL="0" indent="0">
              <a:buNone/>
            </a:pPr>
            <a:r>
              <a:rPr lang="en-US" sz="1600" b="1">
                <a:solidFill>
                  <a:srgbClr val="231F20"/>
                </a:solidFill>
              </a:rPr>
              <a:t>Dam Design</a:t>
            </a:r>
            <a:r>
              <a:rPr lang="en-US" sz="1600">
                <a:solidFill>
                  <a:srgbClr val="231F20"/>
                </a:solidFill>
              </a:rPr>
              <a:t>: sheet pile dam (similar to Iqaluit’s current concept)</a:t>
            </a:r>
          </a:p>
          <a:p>
            <a:pPr marL="0" indent="0">
              <a:buNone/>
            </a:pPr>
            <a:endParaRPr lang="en-US" sz="1600"/>
          </a:p>
        </p:txBody>
      </p:sp>
      <p:sp>
        <p:nvSpPr>
          <p:cNvPr id="6" name="TextBox 5">
            <a:extLst>
              <a:ext uri="{FF2B5EF4-FFF2-40B4-BE49-F238E27FC236}">
                <a16:creationId xmlns:a16="http://schemas.microsoft.com/office/drawing/2014/main" id="{DAFD16B2-9FFB-2C08-9A55-BDA638725A14}"/>
              </a:ext>
            </a:extLst>
          </p:cNvPr>
          <p:cNvSpPr txBox="1"/>
          <p:nvPr/>
        </p:nvSpPr>
        <p:spPr>
          <a:xfrm>
            <a:off x="682963" y="1836431"/>
            <a:ext cx="5648389" cy="1983556"/>
          </a:xfrm>
          <a:prstGeom prst="rect">
            <a:avLst/>
          </a:prstGeom>
          <a:noFill/>
        </p:spPr>
        <p:txBody>
          <a:bodyPr wrap="square">
            <a:spAutoFit/>
          </a:bodyPr>
          <a:lstStyle/>
          <a:p>
            <a:pPr>
              <a:lnSpc>
                <a:spcPct val="107000"/>
              </a:lnSpc>
              <a:spcAft>
                <a:spcPts val="800"/>
              </a:spcAft>
              <a:tabLst>
                <a:tab pos="457200" algn="l"/>
              </a:tabLst>
            </a:pPr>
            <a:r>
              <a:rPr lang="iu-Cans-CA" sz="1400" b="1" kern="100">
                <a:effectLst/>
                <a:latin typeface="Pigiarniq" panose="020B0503040102020104" pitchFamily="34" charset="0"/>
                <a:ea typeface="Aptos" panose="020B0004020202020204" pitchFamily="34" charset="0"/>
                <a:cs typeface="Times New Roman" panose="02020603050405020304" pitchFamily="18" charset="0"/>
              </a:rPr>
              <a:t>ᓇᓂ</a:t>
            </a:r>
            <a:r>
              <a:rPr lang="en-US" sz="1400" kern="100">
                <a:effectLst/>
                <a:latin typeface="Pigiarniq" panose="020B0503040102020104" pitchFamily="34" charset="0"/>
                <a:ea typeface="Aptos" panose="020B0004020202020204" pitchFamily="34" charset="0"/>
                <a:cs typeface="Times New Roman" panose="02020603050405020304" pitchFamily="18" charset="0"/>
              </a:rPr>
              <a:t>: </a:t>
            </a:r>
            <a:r>
              <a:rPr lang="iu-Cans-CA" sz="1400" kern="100">
                <a:effectLst/>
                <a:latin typeface="Pigiarniq" panose="020B0503040102020104" pitchFamily="34" charset="0"/>
                <a:ea typeface="Aptos" panose="020B0004020202020204" pitchFamily="34" charset="0"/>
                <a:cs typeface="Times New Roman" panose="02020603050405020304" pitchFamily="18" charset="0"/>
              </a:rPr>
              <a:t>ᐅᓕᕕᐅᓯᑐᓗᒃ, ᐳᑎᓯ ᑲᓚᑉᐱᐊ</a:t>
            </a:r>
            <a:endParaRPr lang="en-CA" sz="1400" kern="100">
              <a:effectLst/>
              <a:latin typeface="Pigiarniq" panose="020B0503040102020104" pitchFamily="34" charset="0"/>
              <a:ea typeface="Aptos" panose="020B0004020202020204" pitchFamily="34" charset="0"/>
              <a:cs typeface="Times New Roman" panose="02020603050405020304" pitchFamily="18" charset="0"/>
            </a:endParaRPr>
          </a:p>
          <a:p>
            <a:pPr>
              <a:lnSpc>
                <a:spcPct val="107000"/>
              </a:lnSpc>
              <a:spcAft>
                <a:spcPts val="800"/>
              </a:spcAft>
              <a:tabLst>
                <a:tab pos="457200" algn="l"/>
              </a:tabLst>
            </a:pPr>
            <a:r>
              <a:rPr lang="iu-Cans-CA" sz="1400" b="1" kern="100">
                <a:effectLst/>
                <a:latin typeface="Pigiarniq" panose="020B0503040102020104" pitchFamily="34" charset="0"/>
                <a:ea typeface="Aptos" panose="020B0004020202020204" pitchFamily="34" charset="0"/>
                <a:cs typeface="Times New Roman" panose="02020603050405020304" pitchFamily="18" charset="0"/>
              </a:rPr>
              <a:t>ᖃᓄᖅ</a:t>
            </a:r>
            <a:r>
              <a:rPr lang="en-US" sz="1400" kern="100">
                <a:effectLst/>
                <a:latin typeface="Pigiarniq" panose="020B0503040102020104" pitchFamily="34" charset="0"/>
                <a:ea typeface="Aptos" panose="020B0004020202020204" pitchFamily="34" charset="0"/>
                <a:cs typeface="Times New Roman" panose="02020603050405020304" pitchFamily="18" charset="0"/>
              </a:rPr>
              <a:t>: 45 </a:t>
            </a:r>
            <a:r>
              <a:rPr lang="iu-Cans-CA" sz="1400" kern="100">
                <a:effectLst/>
                <a:latin typeface="Pigiarniq" panose="020B0503040102020104" pitchFamily="34" charset="0"/>
                <a:ea typeface="Aptos" panose="020B0004020202020204" pitchFamily="34" charset="0"/>
                <a:cs typeface="Times New Roman" panose="02020603050405020304" pitchFamily="18" charset="0"/>
              </a:rPr>
              <a:t>ᒥᒐ ᒍᐊᑦ</a:t>
            </a:r>
            <a:endParaRPr lang="en-CA" sz="1400" kern="100">
              <a:effectLst/>
              <a:latin typeface="Pigiarniq" panose="020B0503040102020104" pitchFamily="34" charset="0"/>
              <a:ea typeface="Aptos" panose="020B0004020202020204" pitchFamily="34" charset="0"/>
              <a:cs typeface="Times New Roman" panose="02020603050405020304" pitchFamily="18" charset="0"/>
            </a:endParaRPr>
          </a:p>
          <a:p>
            <a:pPr>
              <a:lnSpc>
                <a:spcPct val="107000"/>
              </a:lnSpc>
              <a:spcAft>
                <a:spcPts val="800"/>
              </a:spcAft>
              <a:tabLst>
                <a:tab pos="457200" algn="l"/>
              </a:tabLst>
            </a:pPr>
            <a:r>
              <a:rPr lang="iu-Cans-CA" sz="1400" b="1" kern="100">
                <a:effectLst/>
                <a:latin typeface="Pigiarniq" panose="020B0503040102020104" pitchFamily="34" charset="0"/>
                <a:ea typeface="Aptos" panose="020B0004020202020204" pitchFamily="34" charset="0"/>
                <a:cs typeface="Times New Roman" panose="02020603050405020304" pitchFamily="18" charset="0"/>
              </a:rPr>
              <a:t>ᑭᓇ</a:t>
            </a:r>
            <a:r>
              <a:rPr lang="en-US" sz="1400" kern="100">
                <a:effectLst/>
                <a:latin typeface="Pigiarniq" panose="020B0503040102020104" pitchFamily="34" charset="0"/>
                <a:ea typeface="Aptos" panose="020B0004020202020204" pitchFamily="34" charset="0"/>
                <a:cs typeface="Times New Roman" panose="02020603050405020304" pitchFamily="18" charset="0"/>
              </a:rPr>
              <a:t>: </a:t>
            </a:r>
            <a:r>
              <a:rPr lang="iu-Cans-CA" sz="1400" kern="100">
                <a:effectLst/>
                <a:latin typeface="Pigiarniq" panose="020B0503040102020104" pitchFamily="34" charset="0"/>
                <a:ea typeface="Aptos" panose="020B0004020202020204" pitchFamily="34" charset="0"/>
                <a:cs typeface="Times New Roman" panose="02020603050405020304" pitchFamily="18" charset="0"/>
              </a:rPr>
              <a:t>ᑲᑐᑎᔭᐅᓯᒪᔪᖅ ᐊᕙᑖᓂᑦ ᑲᓇᑕᒥᐅᑦ ᐃᒫᒍᑦ ᐆᒻᒪᖁᑎᖃᐅᓯᐅᖅᑎᑦ (ᐱᑎᓯ ᑲᓚᑉᐱᐊ) ᑎᒥᖓ ᐊᒻᒪᓗ </a:t>
            </a:r>
            <a:r>
              <a:rPr lang="en-US" sz="1400" kern="100">
                <a:effectLst/>
                <a:latin typeface="Pigiarniq" panose="020B0503040102020104" pitchFamily="34" charset="0"/>
                <a:ea typeface="Aptos" panose="020B0004020202020204" pitchFamily="34" charset="0"/>
                <a:cs typeface="Times New Roman" panose="02020603050405020304" pitchFamily="18" charset="0"/>
              </a:rPr>
              <a:t>Great Lakes </a:t>
            </a:r>
            <a:r>
              <a:rPr lang="iu-Cans-CA" sz="1400" kern="100">
                <a:effectLst/>
                <a:latin typeface="Pigiarniq" panose="020B0503040102020104" pitchFamily="34" charset="0"/>
                <a:ea typeface="Aptos" panose="020B0004020202020204" pitchFamily="34" charset="0"/>
                <a:cs typeface="Times New Roman" panose="02020603050405020304" pitchFamily="18" charset="0"/>
              </a:rPr>
              <a:t>ᐆᒻᒪᖁᑎᖃᐅᑎᖃᕐᕕᒃ ᑎᒥᖓ</a:t>
            </a:r>
            <a:endParaRPr lang="en-CA" sz="1400" kern="100">
              <a:effectLst/>
              <a:latin typeface="Pigiarniq" panose="020B0503040102020104" pitchFamily="34" charset="0"/>
              <a:ea typeface="Aptos" panose="020B0004020202020204" pitchFamily="34" charset="0"/>
              <a:cs typeface="Times New Roman" panose="02020603050405020304" pitchFamily="18" charset="0"/>
            </a:endParaRPr>
          </a:p>
          <a:p>
            <a:r>
              <a:rPr lang="iu-Cans-CA" sz="1400" b="1">
                <a:effectLst/>
                <a:latin typeface="Pigiarniq" panose="020B0503040102020104" pitchFamily="34" charset="0"/>
                <a:ea typeface="Aptos" panose="020B0004020202020204" pitchFamily="34" charset="0"/>
                <a:cs typeface="Gadugi" panose="020B0502040204020203" pitchFamily="34" charset="0"/>
              </a:rPr>
              <a:t>ᑰᒃ ᓴᐳᓗᑖ ᑎᒥᖓᑕ ᓴᓇᓯᒪᓂᖓ</a:t>
            </a:r>
            <a:r>
              <a:rPr lang="en-US" sz="1400">
                <a:effectLst/>
                <a:latin typeface="Pigiarniq" panose="020B0503040102020104" pitchFamily="34" charset="0"/>
                <a:ea typeface="Aptos" panose="020B0004020202020204" pitchFamily="34" charset="0"/>
                <a:cs typeface="Times New Roman" panose="02020603050405020304" pitchFamily="18" charset="0"/>
              </a:rPr>
              <a:t>: </a:t>
            </a:r>
            <a:r>
              <a:rPr lang="iu-Cans-CA" sz="1400">
                <a:effectLst/>
                <a:latin typeface="Pigiarniq" panose="020B0503040102020104" pitchFamily="34" charset="0"/>
                <a:ea typeface="Aptos" panose="020B0004020202020204" pitchFamily="34" charset="0"/>
                <a:cs typeface="Times New Roman" panose="02020603050405020304" pitchFamily="18" charset="0"/>
              </a:rPr>
              <a:t>ᐊᖏᔪᖅ ᖃᓕᕇᓕᖅᓯᓯᒪᔪᑦ ᑰᒃ ᓯᒥᖓ (ᐊᔾᔨᑲᓴᖓ ᐃᖃᓗᐃᑦ ᒫᓐᓇ ᑕᖏᒃᓴᖓᑕ)</a:t>
            </a:r>
            <a:endParaRPr lang="en-US" sz="1400">
              <a:latin typeface="Pigiarniq" panose="020B0503040102020104" pitchFamily="34" charset="0"/>
            </a:endParaRPr>
          </a:p>
        </p:txBody>
      </p:sp>
      <p:sp>
        <p:nvSpPr>
          <p:cNvPr id="3" name="Google Shape;95;p16">
            <a:extLst>
              <a:ext uri="{FF2B5EF4-FFF2-40B4-BE49-F238E27FC236}">
                <a16:creationId xmlns:a16="http://schemas.microsoft.com/office/drawing/2014/main" id="{DA678933-B346-1B24-4351-23F0C7A66139}"/>
              </a:ext>
            </a:extLst>
          </p:cNvPr>
          <p:cNvSpPr txBox="1">
            <a:spLocks/>
          </p:cNvSpPr>
          <p:nvPr/>
        </p:nvSpPr>
        <p:spPr>
          <a:xfrm>
            <a:off x="682963" y="569267"/>
            <a:ext cx="10942877" cy="940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pPr>
            <a:r>
              <a:rPr lang="en-GB" sz="2800" b="1">
                <a:effectLst/>
                <a:latin typeface="Raleway ExtraBold" pitchFamily="2" charset="0"/>
                <a:ea typeface="Aptos" panose="020B0004020202020204" pitchFamily="34" charset="0"/>
                <a:cs typeface="Times New Roman" panose="02020603050405020304" pitchFamily="18" charset="0"/>
              </a:rPr>
              <a:t>TETRA TECH </a:t>
            </a:r>
            <a:r>
              <a:rPr lang="iu-Cans-CA" sz="2800" b="1">
                <a:effectLst/>
                <a:latin typeface="Pigiarniq Heavy" panose="020B0903040102020104" pitchFamily="34" charset="0"/>
                <a:ea typeface="Aptos" panose="020B0004020202020204" pitchFamily="34" charset="0"/>
                <a:cs typeface="Times New Roman" panose="02020603050405020304" pitchFamily="18" charset="0"/>
              </a:rPr>
              <a:t>ᓴᓇᔭᐅᔪᖅ ᐱᓕᕆᓚᐅᖅᓯᒪᔪᑦ</a:t>
            </a:r>
            <a:r>
              <a:rPr lang="en-GB" sz="2800" b="1">
                <a:effectLst/>
                <a:latin typeface="Raleway ExtraBold" pitchFamily="2" charset="0"/>
                <a:ea typeface="Aptos" panose="020B0004020202020204" pitchFamily="34" charset="0"/>
                <a:cs typeface="Times New Roman" panose="02020603050405020304" pitchFamily="18" charset="0"/>
              </a:rPr>
              <a:t> – PINGSTON CREEK</a:t>
            </a:r>
          </a:p>
          <a:p>
            <a:pPr>
              <a:lnSpc>
                <a:spcPct val="100000"/>
              </a:lnSpc>
              <a:spcBef>
                <a:spcPts val="0"/>
              </a:spcBef>
            </a:pPr>
            <a:r>
              <a:rPr lang="en-GB" sz="2800" b="1">
                <a:solidFill>
                  <a:srgbClr val="0EA74D"/>
                </a:solidFill>
                <a:latin typeface="Raleway"/>
                <a:ea typeface="Raleway"/>
                <a:cs typeface="Raleway"/>
                <a:sym typeface="Raleway"/>
              </a:rPr>
              <a:t>TETRA TECH PROJECT EXPERIENCE– PINGSTON CREEK</a:t>
            </a:r>
          </a:p>
        </p:txBody>
      </p:sp>
      <p:cxnSp>
        <p:nvCxnSpPr>
          <p:cNvPr id="5" name="Google Shape;96;p16">
            <a:extLst>
              <a:ext uri="{FF2B5EF4-FFF2-40B4-BE49-F238E27FC236}">
                <a16:creationId xmlns:a16="http://schemas.microsoft.com/office/drawing/2014/main" id="{9EF97B13-CD86-D957-2CCE-FCB91ADD9C7A}"/>
              </a:ext>
            </a:extLst>
          </p:cNvPr>
          <p:cNvCxnSpPr/>
          <p:nvPr/>
        </p:nvCxnSpPr>
        <p:spPr>
          <a:xfrm rot="10800000">
            <a:off x="566160" y="624667"/>
            <a:ext cx="0" cy="829600"/>
          </a:xfrm>
          <a:prstGeom prst="straightConnector1">
            <a:avLst/>
          </a:prstGeom>
          <a:noFill/>
          <a:ln w="28575" cap="flat" cmpd="sng">
            <a:solidFill>
              <a:srgbClr val="A3CD3C"/>
            </a:solidFill>
            <a:prstDash val="solid"/>
            <a:round/>
            <a:headEnd type="none" w="med" len="med"/>
            <a:tailEnd type="none" w="med" len="med"/>
          </a:ln>
        </p:spPr>
      </p:cxnSp>
      <p:sp>
        <p:nvSpPr>
          <p:cNvPr id="4" name="Slide Number Placeholder 3">
            <a:extLst>
              <a:ext uri="{FF2B5EF4-FFF2-40B4-BE49-F238E27FC236}">
                <a16:creationId xmlns:a16="http://schemas.microsoft.com/office/drawing/2014/main" id="{4BDFC13A-6CF7-9AC9-13E3-894F63F8C49C}"/>
              </a:ext>
            </a:extLst>
          </p:cNvPr>
          <p:cNvSpPr>
            <a:spLocks noGrp="1"/>
          </p:cNvSpPr>
          <p:nvPr>
            <p:ph type="sldNum" sz="quarter" idx="12"/>
          </p:nvPr>
        </p:nvSpPr>
        <p:spPr/>
        <p:txBody>
          <a:bodyPr/>
          <a:lstStyle/>
          <a:p>
            <a:fld id="{AF049A9E-1475-4F8C-BAA2-4B222D5E000A}" type="slidenum">
              <a:rPr lang="en-CA" smtClean="0"/>
              <a:t>12</a:t>
            </a:fld>
            <a:endParaRPr lang="en-CA"/>
          </a:p>
        </p:txBody>
      </p:sp>
    </p:spTree>
    <p:extLst>
      <p:ext uri="{BB962C8B-B14F-4D97-AF65-F5344CB8AC3E}">
        <p14:creationId xmlns:p14="http://schemas.microsoft.com/office/powerpoint/2010/main" val="31652847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6E15BF-6E84-6E61-4279-BD44CC48B032}"/>
            </a:ext>
          </a:extLst>
        </p:cNvPr>
        <p:cNvGrpSpPr/>
        <p:nvPr/>
      </p:nvGrpSpPr>
      <p:grpSpPr>
        <a:xfrm>
          <a:off x="0" y="0"/>
          <a:ext cx="0" cy="0"/>
          <a:chOff x="0" y="0"/>
          <a:chExt cx="0" cy="0"/>
        </a:xfrm>
      </p:grpSpPr>
      <p:pic>
        <p:nvPicPr>
          <p:cNvPr id="10" name="Picture 9" descr="A river running through a rocky area&#10;&#10;Description automatically generated">
            <a:extLst>
              <a:ext uri="{FF2B5EF4-FFF2-40B4-BE49-F238E27FC236}">
                <a16:creationId xmlns:a16="http://schemas.microsoft.com/office/drawing/2014/main" id="{EEDB13C7-04F1-157C-4123-F66F1AA6CFE6}"/>
              </a:ext>
            </a:extLst>
          </p:cNvPr>
          <p:cNvPicPr>
            <a:picLocks noChangeAspect="1"/>
          </p:cNvPicPr>
          <p:nvPr/>
        </p:nvPicPr>
        <p:blipFill>
          <a:blip r:embed="rId3">
            <a:extLst>
              <a:ext uri="{28A0092B-C50C-407E-A947-70E740481C1C}">
                <a14:useLocalDpi xmlns:a14="http://schemas.microsoft.com/office/drawing/2010/main" val="0"/>
              </a:ext>
            </a:extLst>
          </a:blip>
          <a:srcRect l="9530" t="13381" b="18669"/>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5E20C8F3-74E2-7A39-7C51-69A981B8D179}"/>
              </a:ext>
            </a:extLst>
          </p:cNvPr>
          <p:cNvSpPr/>
          <p:nvPr/>
        </p:nvSpPr>
        <p:spPr>
          <a:xfrm flipH="1">
            <a:off x="-34924" y="-1"/>
            <a:ext cx="8070275" cy="6858001"/>
          </a:xfrm>
          <a:prstGeom prst="rect">
            <a:avLst/>
          </a:prstGeom>
          <a:gradFill>
            <a:gsLst>
              <a:gs pos="19000">
                <a:schemeClr val="bg1">
                  <a:alpha val="0"/>
                </a:schemeClr>
              </a:gs>
              <a:gs pos="48000">
                <a:schemeClr val="bg1">
                  <a:alpha val="72000"/>
                </a:schemeClr>
              </a:gs>
              <a:gs pos="65000">
                <a:schemeClr val="bg1">
                  <a:alpha val="98000"/>
                </a:schemeClr>
              </a:gs>
              <a:gs pos="100000">
                <a:schemeClr val="bg1"/>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 name="Content Placeholder 2">
            <a:extLst>
              <a:ext uri="{FF2B5EF4-FFF2-40B4-BE49-F238E27FC236}">
                <a16:creationId xmlns:a16="http://schemas.microsoft.com/office/drawing/2014/main" id="{13CD0284-E120-9ECF-3846-7FDDB28E2137}"/>
              </a:ext>
            </a:extLst>
          </p:cNvPr>
          <p:cNvSpPr>
            <a:spLocks noGrp="1"/>
          </p:cNvSpPr>
          <p:nvPr>
            <p:ph idx="1"/>
          </p:nvPr>
        </p:nvSpPr>
        <p:spPr>
          <a:xfrm>
            <a:off x="741059" y="1926130"/>
            <a:ext cx="3353421" cy="2140666"/>
          </a:xfrm>
        </p:spPr>
        <p:txBody>
          <a:bodyPr>
            <a:noAutofit/>
          </a:bodyPr>
          <a:lstStyle/>
          <a:p>
            <a:pPr marL="0" indent="0">
              <a:buNone/>
            </a:pPr>
            <a:r>
              <a:rPr lang="iu-Cans-CA" sz="1600" dirty="0">
                <a:effectLst/>
                <a:latin typeface="Pigiarniq"/>
                <a:ea typeface="Aptos" panose="020B0004020202020204" pitchFamily="34" charset="0"/>
                <a:cs typeface="Times New Roman" panose="02020603050405020304" pitchFamily="18" charset="0"/>
              </a:rPr>
              <a:t>ᒪᓕᒃᖢᒍ ᓱᒃᑲᖅᑕᕐᓂᖓ 2 ᖃᕆᓴᐅᔭᒃᑯᑦ ᐃᓕᑕᐅᓇᓱᒃᓯᒪᔪᑦ, ᑰᒑᓗᒃ ᐃᓂᖓ ᓂᕆᐅᓇᖅᑐᖅ ᑎᑭᐅᑎᑦᑎᐊᖅᓯᒪᓂᖓᓂ 100% ᐃᖃᓗᐃᑦ ᐆᒻᒪᖁᑎᖃᐅᑎᒋᔭᕆᐊᖃᖅᑕᖏᓐᓄᑦ, ᐅᕝᕙᓘᓐᓃᑦ 15 ᒥᒐ ᒍᐊᑦ, ᑕᒪᐅᓐᓇ ᐃᒫᒍᑦ ᐆᒻᒪᖁᑎᖃᐅᑎᖃᕐᕕᖃᕐᓗᓂ ᐊᑕᐅᓯᕐᒥᒃ ᐃᒪᖃᕐᕕᖃᕐᓗᓂ</a:t>
            </a:r>
            <a:r>
              <a:rPr lang="en-CA" sz="1600" dirty="0">
                <a:effectLst/>
                <a:latin typeface="Pigiarniq"/>
                <a:ea typeface="Aptos" panose="020B0004020202020204" pitchFamily="34" charset="0"/>
                <a:cs typeface="Times New Roman" panose="02020603050405020304" pitchFamily="18" charset="0"/>
              </a:rPr>
              <a:t>.</a:t>
            </a:r>
            <a:endParaRPr lang="en-US" sz="1600" dirty="0">
              <a:latin typeface="Pigiarniq"/>
              <a:cs typeface="Poppins" panose="00000500000000000000" pitchFamily="2" charset="0"/>
            </a:endParaRPr>
          </a:p>
        </p:txBody>
      </p:sp>
      <p:sp>
        <p:nvSpPr>
          <p:cNvPr id="4" name="Google Shape;95;p16">
            <a:extLst>
              <a:ext uri="{FF2B5EF4-FFF2-40B4-BE49-F238E27FC236}">
                <a16:creationId xmlns:a16="http://schemas.microsoft.com/office/drawing/2014/main" id="{14CEE359-5A3C-7A68-70D6-9A1E919D74E6}"/>
              </a:ext>
            </a:extLst>
          </p:cNvPr>
          <p:cNvSpPr txBox="1">
            <a:spLocks/>
          </p:cNvSpPr>
          <p:nvPr/>
        </p:nvSpPr>
        <p:spPr>
          <a:xfrm>
            <a:off x="699636" y="563196"/>
            <a:ext cx="9485223" cy="940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pPr>
            <a:r>
              <a:rPr lang="iu-Cans-CA" sz="2400" b="1" i="0" dirty="0">
                <a:effectLst/>
                <a:latin typeface="Pigiarniq Heavy" panose="020B0903040102020104" pitchFamily="34" charset="0"/>
              </a:rPr>
              <a:t>ᐃᒪᓐᓇ ᐃᓱᒪᖃᓚᐅᖅᑐᒍᑦ</a:t>
            </a:r>
            <a:endParaRPr lang="en-CA" sz="2400" b="1" i="0" dirty="0">
              <a:effectLst/>
              <a:latin typeface="Pigiarniq Heavy" panose="020B0903040102020104" pitchFamily="34" charset="0"/>
            </a:endParaRPr>
          </a:p>
          <a:p>
            <a:pPr>
              <a:lnSpc>
                <a:spcPct val="100000"/>
              </a:lnSpc>
              <a:spcBef>
                <a:spcPts val="0"/>
              </a:spcBef>
            </a:pPr>
            <a:r>
              <a:rPr lang="en-GB" sz="2800" b="1" dirty="0">
                <a:solidFill>
                  <a:srgbClr val="0EA74D"/>
                </a:solidFill>
                <a:latin typeface="Raleway"/>
                <a:ea typeface="Raleway"/>
                <a:cs typeface="Raleway"/>
                <a:sym typeface="Raleway"/>
              </a:rPr>
              <a:t>WHAT WE THOUGHT</a:t>
            </a:r>
          </a:p>
        </p:txBody>
      </p:sp>
      <p:sp>
        <p:nvSpPr>
          <p:cNvPr id="22" name="Content Placeholder 2">
            <a:extLst>
              <a:ext uri="{FF2B5EF4-FFF2-40B4-BE49-F238E27FC236}">
                <a16:creationId xmlns:a16="http://schemas.microsoft.com/office/drawing/2014/main" id="{5FC98BB6-4DC5-7E69-58E2-99E4DDDF6E4E}"/>
              </a:ext>
            </a:extLst>
          </p:cNvPr>
          <p:cNvSpPr txBox="1">
            <a:spLocks/>
          </p:cNvSpPr>
          <p:nvPr/>
        </p:nvSpPr>
        <p:spPr>
          <a:xfrm>
            <a:off x="741059" y="4331254"/>
            <a:ext cx="3576159" cy="214066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dirty="0"/>
              <a:t>Based on Phase 2 desktop studies, the </a:t>
            </a:r>
            <a:r>
              <a:rPr lang="en-US" sz="1800" dirty="0" err="1"/>
              <a:t>Kuugaluk</a:t>
            </a:r>
            <a:r>
              <a:rPr lang="en-US" sz="1800" dirty="0"/>
              <a:t> River site was predicted to meet 100% of Iqaluit’s electricity needs, or 15 MW, through a conventional water power plant with a single reservoir.</a:t>
            </a:r>
          </a:p>
        </p:txBody>
      </p:sp>
      <p:grpSp>
        <p:nvGrpSpPr>
          <p:cNvPr id="30" name="Group 29">
            <a:extLst>
              <a:ext uri="{FF2B5EF4-FFF2-40B4-BE49-F238E27FC236}">
                <a16:creationId xmlns:a16="http://schemas.microsoft.com/office/drawing/2014/main" id="{CE1DA513-DC15-E0D4-7F80-76E04AD95D01}"/>
              </a:ext>
            </a:extLst>
          </p:cNvPr>
          <p:cNvGrpSpPr/>
          <p:nvPr/>
        </p:nvGrpSpPr>
        <p:grpSpPr>
          <a:xfrm>
            <a:off x="7426490" y="1872683"/>
            <a:ext cx="3577546" cy="4398108"/>
            <a:chOff x="8035351" y="1666291"/>
            <a:chExt cx="3577546" cy="4398108"/>
          </a:xfrm>
        </p:grpSpPr>
        <p:sp>
          <p:nvSpPr>
            <p:cNvPr id="20" name="Rectangle: Rounded Corners 19">
              <a:extLst>
                <a:ext uri="{FF2B5EF4-FFF2-40B4-BE49-F238E27FC236}">
                  <a16:creationId xmlns:a16="http://schemas.microsoft.com/office/drawing/2014/main" id="{23F238FD-A5C7-38A3-F22A-BDCF7493B1DC}"/>
                </a:ext>
              </a:extLst>
            </p:cNvPr>
            <p:cNvSpPr/>
            <p:nvPr/>
          </p:nvSpPr>
          <p:spPr>
            <a:xfrm>
              <a:off x="8035351" y="1666291"/>
              <a:ext cx="3577546" cy="4398108"/>
            </a:xfrm>
            <a:prstGeom prst="roundRect">
              <a:avLst/>
            </a:prstGeom>
            <a:solidFill>
              <a:schemeClr val="accent2">
                <a:alpha val="77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TextBox 8">
              <a:extLst>
                <a:ext uri="{FF2B5EF4-FFF2-40B4-BE49-F238E27FC236}">
                  <a16:creationId xmlns:a16="http://schemas.microsoft.com/office/drawing/2014/main" id="{7EBB969C-55D9-F425-22E1-452F5121606E}"/>
                </a:ext>
              </a:extLst>
            </p:cNvPr>
            <p:cNvSpPr txBox="1"/>
            <p:nvPr/>
          </p:nvSpPr>
          <p:spPr>
            <a:xfrm>
              <a:off x="9165392" y="4873939"/>
              <a:ext cx="2447505" cy="430887"/>
            </a:xfrm>
            <a:prstGeom prst="rect">
              <a:avLst/>
            </a:prstGeom>
            <a:noFill/>
          </p:spPr>
          <p:txBody>
            <a:bodyPr wrap="square">
              <a:spAutoFit/>
            </a:bodyPr>
            <a:lstStyle/>
            <a:p>
              <a:pPr algn="ctr"/>
              <a:r>
                <a:rPr lang="iu-Cans-CA" sz="1100" b="1" kern="100">
                  <a:effectLst/>
                  <a:latin typeface="Pigiarniq"/>
                  <a:ea typeface="Aptos" panose="020B0004020202020204" pitchFamily="34" charset="0"/>
                  <a:cs typeface="Times New Roman" panose="02020603050405020304" pitchFamily="18" charset="0"/>
                </a:rPr>
                <a:t>ᐃᓱᒪᓕᐅᕆᕕᖓᑦ 2:</a:t>
              </a:r>
              <a:endParaRPr lang="en-CA" sz="1100" b="1" kern="100">
                <a:effectLst/>
                <a:latin typeface="Pigiarniq"/>
                <a:ea typeface="Aptos" panose="020B0004020202020204" pitchFamily="34" charset="0"/>
                <a:cs typeface="Times New Roman" panose="02020603050405020304" pitchFamily="18" charset="0"/>
              </a:endParaRPr>
            </a:p>
            <a:p>
              <a:pPr algn="ctr"/>
              <a:r>
                <a:rPr lang="iu-Cans-CA" sz="1100">
                  <a:effectLst/>
                  <a:latin typeface="Pigiarniq"/>
                  <a:ea typeface="Aptos" panose="020B0004020202020204" pitchFamily="34" charset="0"/>
                  <a:cs typeface="Times New Roman" panose="02020603050405020304" pitchFamily="18" charset="0"/>
                </a:rPr>
                <a:t>ᑰᒑᓗᒃ ᐃᓂᒃᓴᖓ ᓂᕈᐊᖅᑕᐅᓯᒪᔪᖅ </a:t>
              </a:r>
              <a:endParaRPr lang="en-US" sz="1100">
                <a:latin typeface="Pigiarniq"/>
              </a:endParaRPr>
            </a:p>
          </p:txBody>
        </p:sp>
        <p:sp>
          <p:nvSpPr>
            <p:cNvPr id="15" name="TextBox 14">
              <a:extLst>
                <a:ext uri="{FF2B5EF4-FFF2-40B4-BE49-F238E27FC236}">
                  <a16:creationId xmlns:a16="http://schemas.microsoft.com/office/drawing/2014/main" id="{B41FD3E2-A18E-B147-0F42-52C53271CC6D}"/>
                </a:ext>
              </a:extLst>
            </p:cNvPr>
            <p:cNvSpPr txBox="1"/>
            <p:nvPr/>
          </p:nvSpPr>
          <p:spPr>
            <a:xfrm>
              <a:off x="8136983" y="1719738"/>
              <a:ext cx="2787637" cy="868315"/>
            </a:xfrm>
            <a:prstGeom prst="rect">
              <a:avLst/>
            </a:prstGeom>
            <a:noFill/>
          </p:spPr>
          <p:txBody>
            <a:bodyPr wrap="square">
              <a:spAutoFit/>
            </a:bodyPr>
            <a:lstStyle/>
            <a:p>
              <a:pPr algn="ctr">
                <a:lnSpc>
                  <a:spcPct val="107000"/>
                </a:lnSpc>
              </a:pPr>
              <a:r>
                <a:rPr lang="iu-Cans-CA" sz="1100" b="1" kern="100">
                  <a:effectLst/>
                  <a:latin typeface="Pigiarniq"/>
                  <a:ea typeface="Aptos" panose="020B0004020202020204" pitchFamily="34" charset="0"/>
                  <a:cs typeface="Times New Roman" panose="02020603050405020304" pitchFamily="18" charset="0"/>
                </a:rPr>
                <a:t>ᓱᒃᑲᖅᑕᕐᓂᖓ 2: ᑲᔪᓯᔪᓐᓇᕐᒪᖔᑕ ᑲᔪᓯᔪᓐᓇᓐᖏᒻᒪᖔᑕ </a:t>
              </a:r>
              <a:endParaRPr lang="en-US" sz="600">
                <a:latin typeface="Pigiarniq"/>
              </a:endParaRPr>
            </a:p>
            <a:p>
              <a:pPr algn="ctr">
                <a:lnSpc>
                  <a:spcPts val="1650"/>
                </a:lnSpc>
              </a:pPr>
              <a:r>
                <a:rPr lang="iu-Cans-CA" sz="1100">
                  <a:effectLst/>
                  <a:latin typeface="Pigiarniq"/>
                  <a:ea typeface="Aptos" panose="020B0004020202020204" pitchFamily="34" charset="0"/>
                  <a:cs typeface="Times New Roman" panose="02020603050405020304" pitchFamily="18" charset="0"/>
                </a:rPr>
                <a:t>17 ᐊᔾᔨᒌᓐᖏᑦᑐᑦ ᐆᒻᒪᖁᑎᖃᐅᑎᖃᕐᕕᑦ ᓂᕈᐊᖅᑕᐅᓯᒪᔪᓐᓇᖅᑐᑦ</a:t>
              </a:r>
              <a:endParaRPr lang="en-US" sz="1100">
                <a:latin typeface="Pigiarniq"/>
              </a:endParaRPr>
            </a:p>
          </p:txBody>
        </p:sp>
        <p:sp>
          <p:nvSpPr>
            <p:cNvPr id="16" name="TextBox 15">
              <a:extLst>
                <a:ext uri="{FF2B5EF4-FFF2-40B4-BE49-F238E27FC236}">
                  <a16:creationId xmlns:a16="http://schemas.microsoft.com/office/drawing/2014/main" id="{C75E74C2-C440-5FB6-C1EB-15B9237B5E6B}"/>
                </a:ext>
              </a:extLst>
            </p:cNvPr>
            <p:cNvSpPr txBox="1"/>
            <p:nvPr/>
          </p:nvSpPr>
          <p:spPr>
            <a:xfrm>
              <a:off x="8450509" y="3318028"/>
              <a:ext cx="1708139" cy="734432"/>
            </a:xfrm>
            <a:prstGeom prst="rect">
              <a:avLst/>
            </a:prstGeom>
            <a:noFill/>
          </p:spPr>
          <p:txBody>
            <a:bodyPr wrap="square">
              <a:spAutoFit/>
            </a:bodyPr>
            <a:lstStyle/>
            <a:p>
              <a:pPr algn="ctr">
                <a:lnSpc>
                  <a:spcPts val="1650"/>
                </a:lnSpc>
              </a:pPr>
              <a:r>
                <a:rPr lang="en-US" sz="1200" b="1"/>
                <a:t>Phase 2: Feasibility</a:t>
              </a:r>
            </a:p>
            <a:p>
              <a:pPr algn="ctr">
                <a:lnSpc>
                  <a:spcPts val="1650"/>
                </a:lnSpc>
              </a:pPr>
              <a:r>
                <a:rPr lang="en-US" sz="1200"/>
                <a:t>17 different power system options</a:t>
              </a:r>
            </a:p>
          </p:txBody>
        </p:sp>
        <p:sp>
          <p:nvSpPr>
            <p:cNvPr id="17" name="TextBox 16">
              <a:extLst>
                <a:ext uri="{FF2B5EF4-FFF2-40B4-BE49-F238E27FC236}">
                  <a16:creationId xmlns:a16="http://schemas.microsoft.com/office/drawing/2014/main" id="{40521104-5EC3-D95D-4F86-AC5F5EB20A99}"/>
                </a:ext>
              </a:extLst>
            </p:cNvPr>
            <p:cNvSpPr txBox="1"/>
            <p:nvPr/>
          </p:nvSpPr>
          <p:spPr>
            <a:xfrm>
              <a:off x="9445204" y="5243880"/>
              <a:ext cx="1794397" cy="646331"/>
            </a:xfrm>
            <a:prstGeom prst="rect">
              <a:avLst/>
            </a:prstGeom>
            <a:noFill/>
          </p:spPr>
          <p:txBody>
            <a:bodyPr wrap="square">
              <a:spAutoFit/>
            </a:bodyPr>
            <a:lstStyle/>
            <a:p>
              <a:pPr algn="ctr"/>
              <a:r>
                <a:rPr lang="en-US" sz="1200" b="1"/>
                <a:t>Decision Gate 2: </a:t>
              </a:r>
            </a:p>
            <a:p>
              <a:pPr algn="ctr"/>
              <a:r>
                <a:rPr lang="en-US" sz="1200" err="1"/>
                <a:t>Kuugaluk</a:t>
              </a:r>
              <a:r>
                <a:rPr lang="en-US" sz="1200"/>
                <a:t> River site preferred option</a:t>
              </a:r>
            </a:p>
          </p:txBody>
        </p:sp>
        <p:cxnSp>
          <p:nvCxnSpPr>
            <p:cNvPr id="24" name="Straight Connector 23">
              <a:extLst>
                <a:ext uri="{FF2B5EF4-FFF2-40B4-BE49-F238E27FC236}">
                  <a16:creationId xmlns:a16="http://schemas.microsoft.com/office/drawing/2014/main" id="{77A4BF55-B115-45D9-1947-80116E02F104}"/>
                </a:ext>
              </a:extLst>
            </p:cNvPr>
            <p:cNvCxnSpPr>
              <a:cxnSpLocks/>
            </p:cNvCxnSpPr>
            <p:nvPr/>
          </p:nvCxnSpPr>
          <p:spPr>
            <a:xfrm>
              <a:off x="8035351" y="2979195"/>
              <a:ext cx="3577546" cy="0"/>
            </a:xfrm>
            <a:prstGeom prst="line">
              <a:avLst/>
            </a:prstGeom>
            <a:ln w="57150">
              <a:solidFill>
                <a:srgbClr val="0EA74D"/>
              </a:solidFill>
            </a:ln>
          </p:spPr>
          <p:style>
            <a:lnRef idx="2">
              <a:schemeClr val="accent1"/>
            </a:lnRef>
            <a:fillRef idx="0">
              <a:schemeClr val="accent1"/>
            </a:fillRef>
            <a:effectRef idx="1">
              <a:schemeClr val="accent1"/>
            </a:effectRef>
            <a:fontRef idx="minor">
              <a:schemeClr val="tx1"/>
            </a:fontRef>
          </p:style>
        </p:cxnSp>
        <p:sp>
          <p:nvSpPr>
            <p:cNvPr id="18" name="Isosceles Triangle 17">
              <a:extLst>
                <a:ext uri="{FF2B5EF4-FFF2-40B4-BE49-F238E27FC236}">
                  <a16:creationId xmlns:a16="http://schemas.microsoft.com/office/drawing/2014/main" id="{9FC37CE4-8F91-24CE-FF54-3AC17BD0A475}"/>
                </a:ext>
              </a:extLst>
            </p:cNvPr>
            <p:cNvSpPr/>
            <p:nvPr/>
          </p:nvSpPr>
          <p:spPr>
            <a:xfrm>
              <a:off x="9927793" y="4312710"/>
              <a:ext cx="656695" cy="527233"/>
            </a:xfrm>
            <a:prstGeom prst="triangle">
              <a:avLst/>
            </a:prstGeom>
            <a:solidFill>
              <a:srgbClr val="0EA74D"/>
            </a:solidFill>
            <a:ln>
              <a:noFill/>
            </a:ln>
          </p:spPr>
          <p:style>
            <a:lnRef idx="2">
              <a:schemeClr val="accent1">
                <a:shade val="15000"/>
              </a:schemeClr>
            </a:lnRef>
            <a:fillRef idx="1">
              <a:schemeClr val="accent1"/>
            </a:fillRef>
            <a:effectRef idx="0">
              <a:schemeClr val="accent1"/>
            </a:effectRef>
            <a:fontRef idx="minor">
              <a:schemeClr val="lt1"/>
            </a:fontRef>
          </p:style>
          <p:txBody>
            <a:bodyPr bIns="182880" rtlCol="0" anchor="ctr"/>
            <a:lstStyle/>
            <a:p>
              <a:pPr algn="ctr"/>
              <a:endParaRPr lang="en-CA" sz="2400" b="1"/>
            </a:p>
          </p:txBody>
        </p:sp>
        <p:sp>
          <p:nvSpPr>
            <p:cNvPr id="19" name="Oval 18">
              <a:extLst>
                <a:ext uri="{FF2B5EF4-FFF2-40B4-BE49-F238E27FC236}">
                  <a16:creationId xmlns:a16="http://schemas.microsoft.com/office/drawing/2014/main" id="{9F1805AC-3A5F-E10D-0569-A57B49100062}"/>
                </a:ext>
              </a:extLst>
            </p:cNvPr>
            <p:cNvSpPr/>
            <p:nvPr/>
          </p:nvSpPr>
          <p:spPr>
            <a:xfrm>
              <a:off x="9156915" y="2696116"/>
              <a:ext cx="566159" cy="566159"/>
            </a:xfrm>
            <a:prstGeom prst="ellipse">
              <a:avLst/>
            </a:prstGeom>
            <a:solidFill>
              <a:srgbClr val="0EA74D"/>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en-US" sz="2000" b="1"/>
                <a:t>2</a:t>
              </a:r>
              <a:endParaRPr lang="en-CA" sz="4400" b="1"/>
            </a:p>
          </p:txBody>
        </p:sp>
        <p:pic>
          <p:nvPicPr>
            <p:cNvPr id="21" name="Graphic 20" descr="Checkmark with solid fill">
              <a:extLst>
                <a:ext uri="{FF2B5EF4-FFF2-40B4-BE49-F238E27FC236}">
                  <a16:creationId xmlns:a16="http://schemas.microsoft.com/office/drawing/2014/main" id="{115A096F-C784-AA29-8476-EF6DBF39ACA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123133" y="4511812"/>
              <a:ext cx="266011" cy="314649"/>
            </a:xfrm>
            <a:prstGeom prst="rect">
              <a:avLst/>
            </a:prstGeom>
          </p:spPr>
        </p:pic>
        <p:cxnSp>
          <p:nvCxnSpPr>
            <p:cNvPr id="23" name="Straight Connector 22">
              <a:extLst>
                <a:ext uri="{FF2B5EF4-FFF2-40B4-BE49-F238E27FC236}">
                  <a16:creationId xmlns:a16="http://schemas.microsoft.com/office/drawing/2014/main" id="{3B017CEC-0AE6-0C93-75C8-3FDA1417C98E}"/>
                </a:ext>
              </a:extLst>
            </p:cNvPr>
            <p:cNvCxnSpPr>
              <a:cxnSpLocks/>
            </p:cNvCxnSpPr>
            <p:nvPr/>
          </p:nvCxnSpPr>
          <p:spPr>
            <a:xfrm>
              <a:off x="10256141" y="2979195"/>
              <a:ext cx="0" cy="1412099"/>
            </a:xfrm>
            <a:prstGeom prst="line">
              <a:avLst/>
            </a:prstGeom>
            <a:ln w="57150">
              <a:solidFill>
                <a:srgbClr val="0EA74D"/>
              </a:solidFill>
            </a:ln>
          </p:spPr>
          <p:style>
            <a:lnRef idx="2">
              <a:schemeClr val="accent1"/>
            </a:lnRef>
            <a:fillRef idx="0">
              <a:schemeClr val="accent1"/>
            </a:fillRef>
            <a:effectRef idx="1">
              <a:schemeClr val="accent1"/>
            </a:effectRef>
            <a:fontRef idx="minor">
              <a:schemeClr val="tx1"/>
            </a:fontRef>
          </p:style>
        </p:cxnSp>
      </p:grpSp>
      <p:cxnSp>
        <p:nvCxnSpPr>
          <p:cNvPr id="2" name="Google Shape;96;p16">
            <a:extLst>
              <a:ext uri="{FF2B5EF4-FFF2-40B4-BE49-F238E27FC236}">
                <a16:creationId xmlns:a16="http://schemas.microsoft.com/office/drawing/2014/main" id="{F86D6489-C774-3386-2D3C-86968E75A43E}"/>
              </a:ext>
            </a:extLst>
          </p:cNvPr>
          <p:cNvCxnSpPr/>
          <p:nvPr/>
        </p:nvCxnSpPr>
        <p:spPr>
          <a:xfrm rot="10800000">
            <a:off x="566160" y="624667"/>
            <a:ext cx="0" cy="829600"/>
          </a:xfrm>
          <a:prstGeom prst="straightConnector1">
            <a:avLst/>
          </a:prstGeom>
          <a:noFill/>
          <a:ln w="28575" cap="flat" cmpd="sng">
            <a:solidFill>
              <a:srgbClr val="A3CD3C"/>
            </a:solidFill>
            <a:prstDash val="solid"/>
            <a:round/>
            <a:headEnd type="none" w="med" len="med"/>
            <a:tailEnd type="none" w="med" len="med"/>
          </a:ln>
        </p:spPr>
      </p:cxnSp>
      <p:sp>
        <p:nvSpPr>
          <p:cNvPr id="31" name="Slide Number Placeholder 30">
            <a:extLst>
              <a:ext uri="{FF2B5EF4-FFF2-40B4-BE49-F238E27FC236}">
                <a16:creationId xmlns:a16="http://schemas.microsoft.com/office/drawing/2014/main" id="{307BA2E3-1B10-0957-19B9-885D31F6F885}"/>
              </a:ext>
            </a:extLst>
          </p:cNvPr>
          <p:cNvSpPr>
            <a:spLocks noGrp="1"/>
          </p:cNvSpPr>
          <p:nvPr>
            <p:ph type="sldNum" sz="quarter" idx="12"/>
          </p:nvPr>
        </p:nvSpPr>
        <p:spPr/>
        <p:txBody>
          <a:bodyPr/>
          <a:lstStyle/>
          <a:p>
            <a:fld id="{AF049A9E-1475-4F8C-BAA2-4B222D5E000A}" type="slidenum">
              <a:rPr lang="en-CA" smtClean="0"/>
              <a:t>13</a:t>
            </a:fld>
            <a:endParaRPr lang="en-CA"/>
          </a:p>
        </p:txBody>
      </p:sp>
    </p:spTree>
    <p:extLst>
      <p:ext uri="{BB962C8B-B14F-4D97-AF65-F5344CB8AC3E}">
        <p14:creationId xmlns:p14="http://schemas.microsoft.com/office/powerpoint/2010/main" val="32395465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FC8B98-6665-C451-08AB-9E1DAECE0335}"/>
            </a:ext>
          </a:extLst>
        </p:cNvPr>
        <p:cNvGrpSpPr/>
        <p:nvPr/>
      </p:nvGrpSpPr>
      <p:grpSpPr>
        <a:xfrm>
          <a:off x="0" y="0"/>
          <a:ext cx="0" cy="0"/>
          <a:chOff x="0" y="0"/>
          <a:chExt cx="0" cy="0"/>
        </a:xfrm>
      </p:grpSpPr>
      <p:sp>
        <p:nvSpPr>
          <p:cNvPr id="4" name="Google Shape;95;p16">
            <a:extLst>
              <a:ext uri="{FF2B5EF4-FFF2-40B4-BE49-F238E27FC236}">
                <a16:creationId xmlns:a16="http://schemas.microsoft.com/office/drawing/2014/main" id="{632FCA99-A70C-9B25-350D-544738E6DE50}"/>
              </a:ext>
            </a:extLst>
          </p:cNvPr>
          <p:cNvSpPr txBox="1">
            <a:spLocks/>
          </p:cNvSpPr>
          <p:nvPr/>
        </p:nvSpPr>
        <p:spPr>
          <a:xfrm>
            <a:off x="745104" y="569267"/>
            <a:ext cx="6336180" cy="940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pPr>
            <a:r>
              <a:rPr lang="iu-Cans-CA" sz="2400" b="1" dirty="0">
                <a:effectLst/>
                <a:latin typeface="Pigiarniq Heavy" panose="020B0903040102020104" pitchFamily="34" charset="0"/>
                <a:ea typeface="Calibri" panose="020F0502020204030204" pitchFamily="34" charset="0"/>
                <a:cs typeface="Times New Roman" panose="02020603050405020304" pitchFamily="18" charset="0"/>
              </a:rPr>
              <a:t>ᐃᒪᐃᑦᑐᓂᒃ ᓇᓂᓯᓚᐅᖅᑐᒍᑦ</a:t>
            </a:r>
            <a:endParaRPr lang="en-US" sz="2400" b="1" dirty="0">
              <a:effectLst/>
              <a:latin typeface="Pigiarniq Heavy" panose="020B0903040102020104" pitchFamily="34" charset="0"/>
              <a:ea typeface="Calibri" panose="020F0502020204030204" pitchFamily="34" charset="0"/>
              <a:cs typeface="Times New Roman" panose="02020603050405020304" pitchFamily="18" charset="0"/>
            </a:endParaRPr>
          </a:p>
          <a:p>
            <a:pPr>
              <a:lnSpc>
                <a:spcPct val="100000"/>
              </a:lnSpc>
              <a:spcBef>
                <a:spcPts val="0"/>
              </a:spcBef>
            </a:pPr>
            <a:r>
              <a:rPr lang="en-US" sz="2800" b="1" dirty="0">
                <a:solidFill>
                  <a:schemeClr val="accent1"/>
                </a:solidFill>
                <a:effectLst/>
                <a:latin typeface="Raleway" pitchFamily="2" charset="0"/>
                <a:ea typeface="Calibri" panose="020F0502020204030204" pitchFamily="34" charset="0"/>
                <a:cs typeface="Times New Roman" panose="02020603050405020304" pitchFamily="18" charset="0"/>
              </a:rPr>
              <a:t>WHAT WE DISCOVERED</a:t>
            </a:r>
            <a:endParaRPr lang="en-GB" sz="2800" b="1" dirty="0">
              <a:solidFill>
                <a:schemeClr val="accent1"/>
              </a:solidFill>
              <a:latin typeface="Raleway" pitchFamily="2" charset="0"/>
              <a:ea typeface="Raleway"/>
              <a:cs typeface="Raleway"/>
              <a:sym typeface="Raleway"/>
            </a:endParaRPr>
          </a:p>
        </p:txBody>
      </p:sp>
      <p:sp>
        <p:nvSpPr>
          <p:cNvPr id="8" name="Google Shape;64;p14">
            <a:extLst>
              <a:ext uri="{FF2B5EF4-FFF2-40B4-BE49-F238E27FC236}">
                <a16:creationId xmlns:a16="http://schemas.microsoft.com/office/drawing/2014/main" id="{BFBEB994-972E-DC8A-B852-31689E129DED}"/>
              </a:ext>
            </a:extLst>
          </p:cNvPr>
          <p:cNvSpPr txBox="1"/>
          <p:nvPr/>
        </p:nvSpPr>
        <p:spPr>
          <a:xfrm>
            <a:off x="173237" y="6382521"/>
            <a:ext cx="526400" cy="440000"/>
          </a:xfrm>
          <a:prstGeom prst="rect">
            <a:avLst/>
          </a:prstGeom>
          <a:noFill/>
          <a:ln>
            <a:noFill/>
          </a:ln>
        </p:spPr>
        <p:txBody>
          <a:bodyPr spcFirstLastPara="1" wrap="square" lIns="121900" tIns="121900" rIns="121900" bIns="121900" anchor="ctr" anchorCtr="0">
            <a:noAutofit/>
          </a:bodyPr>
          <a:lstStyle/>
          <a:p>
            <a:r>
              <a:rPr lang="en-GB" sz="1733" b="1">
                <a:solidFill>
                  <a:srgbClr val="A3CD3C"/>
                </a:solidFill>
                <a:latin typeface="Raleway"/>
                <a:ea typeface="Raleway"/>
                <a:cs typeface="Raleway"/>
                <a:sym typeface="Raleway"/>
              </a:rPr>
              <a:t>11</a:t>
            </a:r>
            <a:endParaRPr sz="1733" b="1">
              <a:solidFill>
                <a:srgbClr val="A3CD3C"/>
              </a:solidFill>
              <a:latin typeface="Raleway"/>
              <a:ea typeface="Raleway"/>
              <a:cs typeface="Raleway"/>
              <a:sym typeface="Raleway"/>
            </a:endParaRPr>
          </a:p>
        </p:txBody>
      </p:sp>
      <p:pic>
        <p:nvPicPr>
          <p:cNvPr id="9" name="Picture 8" descr="A river running through a rocky area&#10;&#10;Description automatically generated">
            <a:extLst>
              <a:ext uri="{FF2B5EF4-FFF2-40B4-BE49-F238E27FC236}">
                <a16:creationId xmlns:a16="http://schemas.microsoft.com/office/drawing/2014/main" id="{7793A44D-2C0D-3F1F-8075-247233CCCDB0}"/>
              </a:ext>
            </a:extLst>
          </p:cNvPr>
          <p:cNvPicPr>
            <a:picLocks noChangeAspect="1"/>
          </p:cNvPicPr>
          <p:nvPr/>
        </p:nvPicPr>
        <p:blipFill>
          <a:blip r:embed="rId3">
            <a:extLst>
              <a:ext uri="{28A0092B-C50C-407E-A947-70E740481C1C}">
                <a14:useLocalDpi xmlns:a14="http://schemas.microsoft.com/office/drawing/2010/main" val="0"/>
              </a:ext>
            </a:extLst>
          </a:blip>
          <a:srcRect r="7355"/>
          <a:stretch/>
        </p:blipFill>
        <p:spPr>
          <a:xfrm>
            <a:off x="6096001" y="964095"/>
            <a:ext cx="6096000" cy="4929809"/>
          </a:xfrm>
          <a:prstGeom prst="rect">
            <a:avLst/>
          </a:prstGeom>
        </p:spPr>
      </p:pic>
      <p:sp>
        <p:nvSpPr>
          <p:cNvPr id="2" name="Content Placeholder 2">
            <a:extLst>
              <a:ext uri="{FF2B5EF4-FFF2-40B4-BE49-F238E27FC236}">
                <a16:creationId xmlns:a16="http://schemas.microsoft.com/office/drawing/2014/main" id="{60C2DE10-412A-7B26-766E-22C5611EB834}"/>
              </a:ext>
            </a:extLst>
          </p:cNvPr>
          <p:cNvSpPr txBox="1">
            <a:spLocks/>
          </p:cNvSpPr>
          <p:nvPr/>
        </p:nvSpPr>
        <p:spPr>
          <a:xfrm>
            <a:off x="640945" y="4155937"/>
            <a:ext cx="4839296" cy="27020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b="1" dirty="0"/>
              <a:t>2024 Site Visit</a:t>
            </a:r>
          </a:p>
          <a:p>
            <a:pPr marL="0" indent="0">
              <a:buFont typeface="Arial" panose="020B0604020202020204" pitchFamily="34" charset="0"/>
              <a:buNone/>
            </a:pPr>
            <a:r>
              <a:rPr lang="en-US" sz="1600" b="1" dirty="0"/>
              <a:t>Who</a:t>
            </a:r>
            <a:r>
              <a:rPr lang="en-US" sz="1600" dirty="0"/>
              <a:t>: Project team </a:t>
            </a:r>
          </a:p>
          <a:p>
            <a:pPr marL="0" indent="0">
              <a:buFont typeface="Arial" panose="020B0604020202020204" pitchFamily="34" charset="0"/>
              <a:buNone/>
            </a:pPr>
            <a:r>
              <a:rPr lang="en-CA" sz="1600" b="1" dirty="0"/>
              <a:t>When: </a:t>
            </a:r>
            <a:r>
              <a:rPr lang="en-US" sz="1600" dirty="0"/>
              <a:t>September 26-30, 2024</a:t>
            </a:r>
            <a:endParaRPr lang="en-CA" sz="1600" b="1" dirty="0"/>
          </a:p>
          <a:p>
            <a:pPr marL="0" lvl="1" indent="0" fontAlgn="base">
              <a:spcBef>
                <a:spcPts val="1000"/>
              </a:spcBef>
              <a:buFont typeface="Arial" panose="020B0604020202020204" pitchFamily="34" charset="0"/>
              <a:buNone/>
            </a:pPr>
            <a:r>
              <a:rPr lang="en-CA" sz="1600" b="1" dirty="0"/>
              <a:t>Intent: </a:t>
            </a:r>
            <a:r>
              <a:rPr lang="en-CA" sz="1600" u="sng" dirty="0"/>
              <a:t>Visual observations </a:t>
            </a:r>
            <a:r>
              <a:rPr lang="en-CA" sz="1600" dirty="0"/>
              <a:t>of the </a:t>
            </a:r>
            <a:r>
              <a:rPr lang="en-CA" sz="1600" dirty="0" err="1"/>
              <a:t>Kuugaluk</a:t>
            </a:r>
            <a:r>
              <a:rPr lang="en-CA" sz="1600" dirty="0"/>
              <a:t> River project site:</a:t>
            </a:r>
          </a:p>
          <a:p>
            <a:pPr marL="685771" lvl="3" fontAlgn="base">
              <a:spcBef>
                <a:spcPts val="0"/>
              </a:spcBef>
            </a:pPr>
            <a:r>
              <a:rPr lang="en-CA" sz="1600" dirty="0"/>
              <a:t>Reservoir (lake)</a:t>
            </a:r>
          </a:p>
          <a:p>
            <a:pPr marL="685771" lvl="3" fontAlgn="base">
              <a:spcBef>
                <a:spcPts val="0"/>
              </a:spcBef>
            </a:pPr>
            <a:r>
              <a:rPr lang="en-CA" sz="1600" dirty="0"/>
              <a:t>Locations for the dam, spillway, penstock, and powerhouse</a:t>
            </a:r>
          </a:p>
          <a:p>
            <a:pPr marL="685771" lvl="3" fontAlgn="base">
              <a:spcBef>
                <a:spcPts val="0"/>
              </a:spcBef>
            </a:pPr>
            <a:r>
              <a:rPr lang="en-CA" sz="1600" dirty="0"/>
              <a:t>Borrow sources</a:t>
            </a:r>
          </a:p>
        </p:txBody>
      </p:sp>
      <p:sp>
        <p:nvSpPr>
          <p:cNvPr id="12" name="TextBox 11">
            <a:extLst>
              <a:ext uri="{FF2B5EF4-FFF2-40B4-BE49-F238E27FC236}">
                <a16:creationId xmlns:a16="http://schemas.microsoft.com/office/drawing/2014/main" id="{612C8A23-1C89-A0CA-0C36-413CDB9E6F15}"/>
              </a:ext>
            </a:extLst>
          </p:cNvPr>
          <p:cNvSpPr txBox="1"/>
          <p:nvPr/>
        </p:nvSpPr>
        <p:spPr>
          <a:xfrm>
            <a:off x="640945" y="1620844"/>
            <a:ext cx="5266982" cy="2534925"/>
          </a:xfrm>
          <a:prstGeom prst="rect">
            <a:avLst/>
          </a:prstGeom>
          <a:noFill/>
        </p:spPr>
        <p:txBody>
          <a:bodyPr wrap="square">
            <a:spAutoFit/>
          </a:bodyPr>
          <a:lstStyle/>
          <a:p>
            <a:pPr>
              <a:lnSpc>
                <a:spcPct val="107000"/>
              </a:lnSpc>
              <a:spcAft>
                <a:spcPts val="800"/>
              </a:spcAft>
            </a:pPr>
            <a:r>
              <a:rPr lang="en-CA" sz="1600" b="1" dirty="0">
                <a:latin typeface="Raleway ExtraBold" pitchFamily="2" charset="0"/>
                <a:ea typeface="Aptos" panose="020B0004020202020204" pitchFamily="34" charset="0"/>
                <a:cs typeface="Times New Roman" panose="02020603050405020304" pitchFamily="18" charset="0"/>
              </a:rPr>
              <a:t>2024</a:t>
            </a:r>
            <a:r>
              <a:rPr lang="en-CA" sz="1400" b="1" dirty="0">
                <a:latin typeface="Pigiarniq Heavy" panose="020B0903040102020104" pitchFamily="34" charset="0"/>
                <a:ea typeface="Aptos" panose="020B0004020202020204" pitchFamily="34" charset="0"/>
                <a:cs typeface="Times New Roman" panose="02020603050405020304" pitchFamily="18" charset="0"/>
              </a:rPr>
              <a:t> </a:t>
            </a:r>
            <a:r>
              <a:rPr lang="iu-Cans-CA" sz="1400" b="1" dirty="0">
                <a:effectLst/>
                <a:latin typeface="Pigiarniq Heavy" panose="020B0903040102020104" pitchFamily="34" charset="0"/>
                <a:ea typeface="Aptos" panose="020B0004020202020204" pitchFamily="34" charset="0"/>
                <a:cs typeface="Times New Roman" panose="02020603050405020304" pitchFamily="18" charset="0"/>
              </a:rPr>
              <a:t>ᐃᓂᖓ ᐳᓛᖅᑕᐅᓚᐅᖅᑐᖅ</a:t>
            </a:r>
            <a:endParaRPr lang="en-CA" sz="1400" b="1" dirty="0">
              <a:effectLst/>
              <a:latin typeface="Raleway ExtraBold" pitchFamily="2" charset="0"/>
              <a:ea typeface="Aptos" panose="020B0004020202020204" pitchFamily="34" charset="0"/>
              <a:cs typeface="Times New Roman" panose="02020603050405020304" pitchFamily="18" charset="0"/>
            </a:endParaRPr>
          </a:p>
          <a:p>
            <a:pPr>
              <a:lnSpc>
                <a:spcPct val="107000"/>
              </a:lnSpc>
              <a:spcAft>
                <a:spcPts val="800"/>
              </a:spcAft>
            </a:pPr>
            <a:r>
              <a:rPr lang="iu-Cans-CA" sz="1400" b="1" kern="100" dirty="0">
                <a:effectLst/>
                <a:latin typeface="Pigiarniq"/>
                <a:ea typeface="Aptos" panose="020B0004020202020204" pitchFamily="34" charset="0"/>
                <a:cs typeface="Times New Roman" panose="02020603050405020304" pitchFamily="18" charset="0"/>
              </a:rPr>
              <a:t>ᑭᓇ</a:t>
            </a:r>
            <a:r>
              <a:rPr lang="en-US" sz="1400" kern="100" dirty="0">
                <a:effectLst/>
                <a:latin typeface="Pigiarniq"/>
                <a:ea typeface="Aptos" panose="020B0004020202020204" pitchFamily="34" charset="0"/>
                <a:cs typeface="Times New Roman" panose="02020603050405020304" pitchFamily="18" charset="0"/>
              </a:rPr>
              <a:t>: </a:t>
            </a:r>
            <a:r>
              <a:rPr lang="iu-Cans-CA" sz="1400" kern="100" dirty="0">
                <a:effectLst/>
                <a:latin typeface="Pigiarniq"/>
                <a:ea typeface="Aptos" panose="020B0004020202020204" pitchFamily="34" charset="0"/>
                <a:cs typeface="Times New Roman" panose="02020603050405020304" pitchFamily="18" charset="0"/>
              </a:rPr>
              <a:t>ᓴᓇᔭᐅᔪᒥᒃ ᐱᓕᕆᖃᑎᒌᑦ </a:t>
            </a:r>
            <a:endParaRPr lang="en-CA" sz="1400" kern="100" dirty="0">
              <a:effectLst/>
              <a:latin typeface="Pigiarniq"/>
              <a:ea typeface="Aptos" panose="020B0004020202020204" pitchFamily="34" charset="0"/>
              <a:cs typeface="Times New Roman" panose="02020603050405020304" pitchFamily="18" charset="0"/>
            </a:endParaRPr>
          </a:p>
          <a:p>
            <a:pPr>
              <a:lnSpc>
                <a:spcPct val="107000"/>
              </a:lnSpc>
              <a:spcAft>
                <a:spcPts val="800"/>
              </a:spcAft>
            </a:pPr>
            <a:r>
              <a:rPr lang="iu-Cans-CA" sz="1400" b="1" kern="100" dirty="0">
                <a:effectLst/>
                <a:latin typeface="Pigiarniq"/>
                <a:ea typeface="Aptos" panose="020B0004020202020204" pitchFamily="34" charset="0"/>
                <a:cs typeface="Times New Roman" panose="02020603050405020304" pitchFamily="18" charset="0"/>
              </a:rPr>
              <a:t>ᖃᖓ</a:t>
            </a:r>
            <a:r>
              <a:rPr lang="en-CA" sz="1400" b="1" kern="100" dirty="0">
                <a:effectLst/>
                <a:latin typeface="Pigiarniq"/>
                <a:ea typeface="Aptos" panose="020B0004020202020204" pitchFamily="34" charset="0"/>
                <a:cs typeface="Times New Roman" panose="02020603050405020304" pitchFamily="18" charset="0"/>
              </a:rPr>
              <a:t>: </a:t>
            </a:r>
            <a:r>
              <a:rPr lang="iu-Cans-CA" sz="1400" kern="100" dirty="0">
                <a:effectLst/>
                <a:latin typeface="Pigiarniq"/>
                <a:ea typeface="Aptos" panose="020B0004020202020204" pitchFamily="34" charset="0"/>
                <a:cs typeface="Times New Roman" panose="02020603050405020304" pitchFamily="18" charset="0"/>
              </a:rPr>
              <a:t>ᓯᑎᐱᕆ</a:t>
            </a:r>
            <a:r>
              <a:rPr lang="en-US" sz="1400" kern="100" dirty="0">
                <a:effectLst/>
                <a:latin typeface="Pigiarniq"/>
                <a:ea typeface="Aptos" panose="020B0004020202020204" pitchFamily="34" charset="0"/>
                <a:cs typeface="Times New Roman" panose="02020603050405020304" pitchFamily="18" charset="0"/>
              </a:rPr>
              <a:t> 26-30, 2024</a:t>
            </a:r>
            <a:endParaRPr lang="en-CA" sz="1400" kern="100" dirty="0">
              <a:effectLst/>
              <a:latin typeface="Pigiarniq"/>
              <a:ea typeface="Aptos" panose="020B0004020202020204" pitchFamily="34" charset="0"/>
              <a:cs typeface="Times New Roman" panose="02020603050405020304" pitchFamily="18" charset="0"/>
            </a:endParaRPr>
          </a:p>
          <a:p>
            <a:pPr>
              <a:lnSpc>
                <a:spcPct val="107000"/>
              </a:lnSpc>
              <a:spcAft>
                <a:spcPts val="800"/>
              </a:spcAft>
            </a:pPr>
            <a:r>
              <a:rPr lang="iu-Cans-CA" sz="1400" b="1" kern="100" dirty="0">
                <a:effectLst/>
                <a:latin typeface="Pigiarniq"/>
                <a:ea typeface="Aptos" panose="020B0004020202020204" pitchFamily="34" charset="0"/>
                <a:cs typeface="Times New Roman" panose="02020603050405020304" pitchFamily="18" charset="0"/>
              </a:rPr>
              <a:t>ᐱᔾᔪᑖᑦ</a:t>
            </a:r>
            <a:r>
              <a:rPr lang="en-CA" sz="1400" b="1" kern="100" dirty="0">
                <a:effectLst/>
                <a:latin typeface="Pigiarniq"/>
                <a:ea typeface="Aptos" panose="020B0004020202020204" pitchFamily="34" charset="0"/>
                <a:cs typeface="Times New Roman" panose="02020603050405020304" pitchFamily="18" charset="0"/>
              </a:rPr>
              <a:t>: </a:t>
            </a:r>
            <a:r>
              <a:rPr lang="iu-Cans-CA" sz="1400" u="sng" kern="100" dirty="0">
                <a:effectLst/>
                <a:latin typeface="Pigiarniq"/>
                <a:ea typeface="Aptos" panose="020B0004020202020204" pitchFamily="34" charset="0"/>
                <a:cs typeface="Times New Roman" panose="02020603050405020304" pitchFamily="18" charset="0"/>
              </a:rPr>
              <a:t>ᑕᑯᔭᖅᑐᖅᑐᑦ ᑭᓱᖃᕐᒪᖔᑦ</a:t>
            </a:r>
            <a:r>
              <a:rPr lang="en-CA" sz="1400" kern="100" dirty="0">
                <a:effectLst/>
                <a:latin typeface="Pigiarniq"/>
                <a:ea typeface="Aptos" panose="020B0004020202020204" pitchFamily="34" charset="0"/>
                <a:cs typeface="Times New Roman" panose="02020603050405020304" pitchFamily="18" charset="0"/>
              </a:rPr>
              <a:t>: </a:t>
            </a:r>
            <a:r>
              <a:rPr lang="iu-Cans-CA" sz="1400" kern="100" dirty="0">
                <a:effectLst/>
                <a:latin typeface="Pigiarniq"/>
                <a:ea typeface="Aptos" panose="020B0004020202020204" pitchFamily="34" charset="0"/>
                <a:cs typeface="Gadugi" panose="020B0502040204020203" pitchFamily="34" charset="0"/>
              </a:rPr>
              <a:t>ᑰᒑᓗᒃ ᓴᓇᔭᐅᔪᖅ ᐃᓂᖓ</a:t>
            </a:r>
            <a:endParaRPr lang="en-CA" sz="1400" kern="100" dirty="0">
              <a:effectLst/>
              <a:latin typeface="Pigiarniq"/>
              <a:ea typeface="Aptos" panose="020B0004020202020204" pitchFamily="34" charset="0"/>
              <a:cs typeface="Times New Roman" panose="02020603050405020304" pitchFamily="18" charset="0"/>
            </a:endParaRPr>
          </a:p>
          <a:p>
            <a:pPr marL="342900" lvl="0" indent="-342900">
              <a:buFont typeface="Arial" panose="020B0604020202020204" pitchFamily="34" charset="0"/>
              <a:buChar char="•"/>
              <a:tabLst>
                <a:tab pos="457200" algn="l"/>
              </a:tabLst>
            </a:pPr>
            <a:r>
              <a:rPr lang="iu-Cans-CA" sz="1400" kern="100" dirty="0">
                <a:effectLst/>
                <a:latin typeface="Pigiarniq"/>
                <a:ea typeface="Aptos" panose="020B0004020202020204" pitchFamily="34" charset="0"/>
                <a:cs typeface="Times New Roman" panose="02020603050405020304" pitchFamily="18" charset="0"/>
              </a:rPr>
              <a:t>ᐃᒪᖃᐅᑎᖃᕐᕕᖓ (ᑕᓯᖅ)</a:t>
            </a:r>
            <a:endParaRPr lang="en-CA" sz="1400" kern="100" dirty="0">
              <a:effectLst/>
              <a:latin typeface="Pigiarniq"/>
              <a:ea typeface="Aptos" panose="020B0004020202020204" pitchFamily="34" charset="0"/>
              <a:cs typeface="Times New Roman" panose="02020603050405020304" pitchFamily="18" charset="0"/>
            </a:endParaRPr>
          </a:p>
          <a:p>
            <a:pPr marL="342900" lvl="0" indent="-342900">
              <a:buFont typeface="Arial" panose="020B0604020202020204" pitchFamily="34" charset="0"/>
              <a:buChar char="•"/>
              <a:tabLst>
                <a:tab pos="457200" algn="l"/>
              </a:tabLst>
            </a:pPr>
            <a:r>
              <a:rPr lang="iu-Cans-CA" sz="1400" kern="100" dirty="0">
                <a:effectLst/>
                <a:latin typeface="Pigiarniq"/>
                <a:ea typeface="Aptos" panose="020B0004020202020204" pitchFamily="34" charset="0"/>
                <a:cs typeface="Times New Roman" panose="02020603050405020304" pitchFamily="18" charset="0"/>
              </a:rPr>
              <a:t>ᐃᓂᖓ ᓯᒥᐊᑕ, ᑕᑕᓗᐊᓕᕈᓂ ᑭᕕᕕᒃᓴᖓ, ᐃᔾᔪᔪᖅ ᓱᓪᓗᖅ, ᐊᒻᒪᓗ ᐊᐅᓚᐅᑎᖃᕐᕕᖓ</a:t>
            </a:r>
            <a:endParaRPr lang="en-CA" sz="1400" kern="100" dirty="0">
              <a:effectLst/>
              <a:latin typeface="Pigiarniq"/>
              <a:ea typeface="Aptos" panose="020B0004020202020204" pitchFamily="34" charset="0"/>
              <a:cs typeface="Times New Roman" panose="02020603050405020304" pitchFamily="18" charset="0"/>
            </a:endParaRPr>
          </a:p>
          <a:p>
            <a:pPr marL="342900" lvl="0" indent="-342900">
              <a:buFont typeface="Arial" panose="020B0604020202020204" pitchFamily="34" charset="0"/>
              <a:buChar char="•"/>
              <a:tabLst>
                <a:tab pos="457200" algn="l"/>
              </a:tabLst>
            </a:pPr>
            <a:r>
              <a:rPr lang="iu-Cans-CA" sz="1400" kern="100" dirty="0">
                <a:effectLst/>
                <a:latin typeface="Pigiarniq"/>
                <a:ea typeface="Aptos" panose="020B0004020202020204" pitchFamily="34" charset="0"/>
                <a:cs typeface="Times New Roman" panose="02020603050405020304" pitchFamily="18" charset="0"/>
              </a:rPr>
              <a:t>ᐊᑐᖅᑐᐊᕐᕕᐅᔪᑦ</a:t>
            </a:r>
            <a:br>
              <a:rPr lang="en-CA" sz="1400" kern="100" dirty="0">
                <a:effectLst/>
                <a:ea typeface="Aptos" panose="020B0004020202020204" pitchFamily="34" charset="0"/>
                <a:cs typeface="Times New Roman" panose="02020603050405020304" pitchFamily="18" charset="0"/>
              </a:rPr>
            </a:br>
            <a:endParaRPr lang="en-CA" sz="1400" kern="100" dirty="0">
              <a:effectLst/>
              <a:ea typeface="Aptos" panose="020B0004020202020204" pitchFamily="34" charset="0"/>
              <a:cs typeface="Times New Roman" panose="02020603050405020304" pitchFamily="18" charset="0"/>
            </a:endParaRPr>
          </a:p>
        </p:txBody>
      </p:sp>
      <p:cxnSp>
        <p:nvCxnSpPr>
          <p:cNvPr id="3" name="Google Shape;96;p16">
            <a:extLst>
              <a:ext uri="{FF2B5EF4-FFF2-40B4-BE49-F238E27FC236}">
                <a16:creationId xmlns:a16="http://schemas.microsoft.com/office/drawing/2014/main" id="{228E8CC7-0E6C-89A0-8612-18D28AE943A0}"/>
              </a:ext>
            </a:extLst>
          </p:cNvPr>
          <p:cNvCxnSpPr/>
          <p:nvPr/>
        </p:nvCxnSpPr>
        <p:spPr>
          <a:xfrm rot="10800000">
            <a:off x="566160" y="624667"/>
            <a:ext cx="0" cy="829600"/>
          </a:xfrm>
          <a:prstGeom prst="straightConnector1">
            <a:avLst/>
          </a:prstGeom>
          <a:noFill/>
          <a:ln w="28575" cap="flat" cmpd="sng">
            <a:solidFill>
              <a:srgbClr val="A3CD3C"/>
            </a:solidFill>
            <a:prstDash val="solid"/>
            <a:round/>
            <a:headEnd type="none" w="med" len="med"/>
            <a:tailEnd type="none" w="med" len="med"/>
          </a:ln>
        </p:spPr>
      </p:cxnSp>
      <p:sp>
        <p:nvSpPr>
          <p:cNvPr id="5" name="Rectangle 4">
            <a:extLst>
              <a:ext uri="{FF2B5EF4-FFF2-40B4-BE49-F238E27FC236}">
                <a16:creationId xmlns:a16="http://schemas.microsoft.com/office/drawing/2014/main" id="{F67DF56C-2C3E-3638-2D96-9CE85755989E}"/>
              </a:ext>
            </a:extLst>
          </p:cNvPr>
          <p:cNvSpPr/>
          <p:nvPr/>
        </p:nvSpPr>
        <p:spPr>
          <a:xfrm>
            <a:off x="6096000" y="4575776"/>
            <a:ext cx="6096000" cy="1415204"/>
          </a:xfrm>
          <a:prstGeom prst="rect">
            <a:avLst/>
          </a:prstGeom>
          <a:solidFill>
            <a:schemeClr val="bg1">
              <a:alpha val="77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TextBox 5">
            <a:extLst>
              <a:ext uri="{FF2B5EF4-FFF2-40B4-BE49-F238E27FC236}">
                <a16:creationId xmlns:a16="http://schemas.microsoft.com/office/drawing/2014/main" id="{9F458D93-9E50-A787-71F8-C1F0F17DF149}"/>
              </a:ext>
            </a:extLst>
          </p:cNvPr>
          <p:cNvSpPr txBox="1"/>
          <p:nvPr/>
        </p:nvSpPr>
        <p:spPr>
          <a:xfrm>
            <a:off x="6096000" y="4675229"/>
            <a:ext cx="6096000" cy="478272"/>
          </a:xfrm>
          <a:prstGeom prst="rect">
            <a:avLst/>
          </a:prstGeom>
          <a:noFill/>
        </p:spPr>
        <p:txBody>
          <a:bodyPr wrap="square">
            <a:spAutoFit/>
          </a:bodyPr>
          <a:lstStyle/>
          <a:p>
            <a:pPr algn="ctr">
              <a:lnSpc>
                <a:spcPct val="107000"/>
              </a:lnSpc>
              <a:spcAft>
                <a:spcPts val="800"/>
              </a:spcAft>
            </a:pPr>
            <a:r>
              <a:rPr lang="iu-Cans-CA" sz="1200" b="1" kern="100">
                <a:effectLst/>
                <a:ea typeface="Aptos" panose="020B0004020202020204" pitchFamily="34" charset="0"/>
                <a:cs typeface="Times New Roman" panose="02020603050405020304" pitchFamily="18" charset="0"/>
              </a:rPr>
              <a:t>ᐊᑑᑎᖃᖅᑐᑦ ᓇᓂᔭᐅᓯᒪᔪᑦ</a:t>
            </a:r>
            <a:r>
              <a:rPr lang="en-CA" sz="1200" b="1" kern="100">
                <a:effectLst/>
                <a:latin typeface="Pigiarniq" panose="020B0503040102020104"/>
                <a:ea typeface="Aptos" panose="020B0004020202020204" pitchFamily="34" charset="0"/>
                <a:cs typeface="Times New Roman" panose="02020603050405020304" pitchFamily="18" charset="0"/>
              </a:rPr>
              <a:t>: </a:t>
            </a:r>
            <a:r>
              <a:rPr lang="en-CA" sz="1200" kern="100">
                <a:effectLst/>
                <a:latin typeface="Pigiarniq" panose="020B0503040102020104"/>
                <a:ea typeface="Aptos" panose="020B0004020202020204" pitchFamily="34" charset="0"/>
                <a:cs typeface="Times New Roman" panose="02020603050405020304" pitchFamily="18" charset="0"/>
              </a:rPr>
              <a:t> </a:t>
            </a:r>
            <a:r>
              <a:rPr lang="iu-Cans-CA" sz="1200" kern="100">
                <a:effectLst/>
                <a:ea typeface="Aptos" panose="020B0004020202020204" pitchFamily="34" charset="0"/>
                <a:cs typeface="Times New Roman" panose="02020603050405020304" pitchFamily="18" charset="0"/>
              </a:rPr>
              <a:t>ᑐᐊᐸᓕᕆᓂᖅᓴᐅᓕᕐᓗᑎᒃ ᖃᕆᓴᐅᔭᒃᑯᑦ ᐃᓕᑦᑎᓇᓱᓚᖑᖅᑕᖏᓐᓂᒃ ᓂᕆᐅᒃᑐᑦ ᑕᐃᒪᐃᒻᒪᑦ ᐅᔭᕋᓱᒃᔪᒃ ᐃᔾᔪᔫᖅ ᐃᔾᔪᓂᖅᓴᖅ ᓂᕆᐅᒋᔭᐅᓚᐅᖅᑐᒥᑦ.</a:t>
            </a:r>
            <a:endParaRPr lang="en-CA" sz="1200" kern="100">
              <a:effectLst/>
              <a:latin typeface="Pigiarniq" panose="020B0503040102020104"/>
              <a:ea typeface="Aptos" panose="020B000402020202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ED405D78-26F5-A006-E4F5-C88F74B2913C}"/>
              </a:ext>
            </a:extLst>
          </p:cNvPr>
          <p:cNvSpPr txBox="1"/>
          <p:nvPr/>
        </p:nvSpPr>
        <p:spPr>
          <a:xfrm>
            <a:off x="6096000" y="5241850"/>
            <a:ext cx="6096000" cy="584775"/>
          </a:xfrm>
          <a:prstGeom prst="rect">
            <a:avLst/>
          </a:prstGeom>
          <a:noFill/>
        </p:spPr>
        <p:txBody>
          <a:bodyPr wrap="square">
            <a:spAutoFit/>
          </a:bodyPr>
          <a:lstStyle/>
          <a:p>
            <a:pPr marL="0" lvl="2" indent="-29" algn="ctr" fontAlgn="base">
              <a:spcBef>
                <a:spcPts val="1000"/>
              </a:spcBef>
              <a:buFont typeface="Arial" panose="020B0604020202020204" pitchFamily="34" charset="0"/>
              <a:buNone/>
            </a:pPr>
            <a:r>
              <a:rPr lang="en-CA" sz="1600" b="1" dirty="0"/>
              <a:t>Key Finding: </a:t>
            </a:r>
            <a:r>
              <a:rPr lang="en-CA" sz="1600" dirty="0"/>
              <a:t>more gravel than desktop studies predicted; </a:t>
            </a:r>
            <a:br>
              <a:rPr lang="en-CA" sz="1600" dirty="0"/>
            </a:br>
            <a:r>
              <a:rPr lang="en-CA" sz="1600" dirty="0"/>
              <a:t>therefore, bedrock is deeper than we thought</a:t>
            </a:r>
            <a:endParaRPr lang="en-US" sz="1600" dirty="0"/>
          </a:p>
        </p:txBody>
      </p:sp>
      <p:sp>
        <p:nvSpPr>
          <p:cNvPr id="11" name="Oval 10">
            <a:extLst>
              <a:ext uri="{FF2B5EF4-FFF2-40B4-BE49-F238E27FC236}">
                <a16:creationId xmlns:a16="http://schemas.microsoft.com/office/drawing/2014/main" id="{9771FC3E-86DB-E2AD-D83E-29FCE4EAB8AA}"/>
              </a:ext>
            </a:extLst>
          </p:cNvPr>
          <p:cNvSpPr/>
          <p:nvPr/>
        </p:nvSpPr>
        <p:spPr>
          <a:xfrm>
            <a:off x="5638798" y="4914365"/>
            <a:ext cx="914400" cy="914400"/>
          </a:xfrm>
          <a:prstGeom prst="ellipse">
            <a:avLst/>
          </a:prstGeom>
          <a:solidFill>
            <a:srgbClr val="B6D7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13" name="Graphic 12" descr="Exclamation mark with solid fill">
            <a:extLst>
              <a:ext uri="{FF2B5EF4-FFF2-40B4-BE49-F238E27FC236}">
                <a16:creationId xmlns:a16="http://schemas.microsoft.com/office/drawing/2014/main" id="{07EC60CD-BE15-06FA-8964-394F4D1DD4A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797357" y="5025542"/>
            <a:ext cx="597283" cy="597283"/>
          </a:xfrm>
          <a:prstGeom prst="rect">
            <a:avLst/>
          </a:prstGeom>
        </p:spPr>
      </p:pic>
      <p:sp>
        <p:nvSpPr>
          <p:cNvPr id="14" name="Slide Number Placeholder 13">
            <a:extLst>
              <a:ext uri="{FF2B5EF4-FFF2-40B4-BE49-F238E27FC236}">
                <a16:creationId xmlns:a16="http://schemas.microsoft.com/office/drawing/2014/main" id="{22D11BDF-4473-C593-FD48-CCAAC9686D7C}"/>
              </a:ext>
            </a:extLst>
          </p:cNvPr>
          <p:cNvSpPr>
            <a:spLocks noGrp="1"/>
          </p:cNvSpPr>
          <p:nvPr>
            <p:ph type="sldNum" sz="quarter" idx="12"/>
          </p:nvPr>
        </p:nvSpPr>
        <p:spPr/>
        <p:txBody>
          <a:bodyPr/>
          <a:lstStyle/>
          <a:p>
            <a:fld id="{AF049A9E-1475-4F8C-BAA2-4B222D5E000A}" type="slidenum">
              <a:rPr lang="en-CA" smtClean="0"/>
              <a:t>14</a:t>
            </a:fld>
            <a:endParaRPr lang="en-CA" dirty="0"/>
          </a:p>
        </p:txBody>
      </p:sp>
    </p:spTree>
    <p:extLst>
      <p:ext uri="{BB962C8B-B14F-4D97-AF65-F5344CB8AC3E}">
        <p14:creationId xmlns:p14="http://schemas.microsoft.com/office/powerpoint/2010/main" val="34825371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7D33A7-1E77-D842-86B2-CB3AC2C43F4F}"/>
            </a:ext>
          </a:extLst>
        </p:cNvPr>
        <p:cNvGrpSpPr/>
        <p:nvPr/>
      </p:nvGrpSpPr>
      <p:grpSpPr>
        <a:xfrm>
          <a:off x="0" y="0"/>
          <a:ext cx="0" cy="0"/>
          <a:chOff x="0" y="0"/>
          <a:chExt cx="0" cy="0"/>
        </a:xfrm>
      </p:grpSpPr>
      <p:sp>
        <p:nvSpPr>
          <p:cNvPr id="4" name="Google Shape;95;p16">
            <a:extLst>
              <a:ext uri="{FF2B5EF4-FFF2-40B4-BE49-F238E27FC236}">
                <a16:creationId xmlns:a16="http://schemas.microsoft.com/office/drawing/2014/main" id="{364B3597-1D04-D90E-2671-B23E148E5DC4}"/>
              </a:ext>
            </a:extLst>
          </p:cNvPr>
          <p:cNvSpPr txBox="1">
            <a:spLocks/>
          </p:cNvSpPr>
          <p:nvPr/>
        </p:nvSpPr>
        <p:spPr>
          <a:xfrm>
            <a:off x="699637" y="569267"/>
            <a:ext cx="8461463" cy="940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pPr>
            <a:r>
              <a:rPr lang="iu-Cans-CA" sz="2400" b="1">
                <a:effectLst/>
                <a:latin typeface="Pigiarniq Heavy" panose="020B0903040102020104" pitchFamily="34" charset="0"/>
                <a:ea typeface="Aptos" panose="020B0004020202020204" pitchFamily="34" charset="0"/>
                <a:cs typeface="Times New Roman" panose="02020603050405020304" pitchFamily="18" charset="0"/>
              </a:rPr>
              <a:t>ᐃᒪᓐᓇ ᐋᕿᒋᐊᖅᓯᓚᐅᖅᑐᒍᑦ</a:t>
            </a:r>
            <a:endParaRPr lang="en-CA" sz="2400" b="1">
              <a:effectLst/>
              <a:latin typeface="Pigiarniq Heavy" panose="020B0903040102020104" pitchFamily="34" charset="0"/>
              <a:ea typeface="Aptos" panose="020B0004020202020204" pitchFamily="34" charset="0"/>
              <a:cs typeface="Times New Roman" panose="02020603050405020304" pitchFamily="18" charset="0"/>
            </a:endParaRPr>
          </a:p>
          <a:p>
            <a:pPr>
              <a:lnSpc>
                <a:spcPct val="100000"/>
              </a:lnSpc>
              <a:spcBef>
                <a:spcPts val="0"/>
              </a:spcBef>
            </a:pPr>
            <a:r>
              <a:rPr lang="en-GB" sz="2800" b="1">
                <a:solidFill>
                  <a:srgbClr val="0EA74D"/>
                </a:solidFill>
                <a:latin typeface="Raleway"/>
                <a:ea typeface="Raleway"/>
                <a:cs typeface="Raleway"/>
                <a:sym typeface="Raleway"/>
              </a:rPr>
              <a:t>HOW WE ADJUSTED</a:t>
            </a:r>
          </a:p>
        </p:txBody>
      </p:sp>
      <p:sp>
        <p:nvSpPr>
          <p:cNvPr id="8" name="Google Shape;64;p14">
            <a:extLst>
              <a:ext uri="{FF2B5EF4-FFF2-40B4-BE49-F238E27FC236}">
                <a16:creationId xmlns:a16="http://schemas.microsoft.com/office/drawing/2014/main" id="{02C2D417-13B8-7BBE-1BF7-4C414982C671}"/>
              </a:ext>
            </a:extLst>
          </p:cNvPr>
          <p:cNvSpPr txBox="1"/>
          <p:nvPr/>
        </p:nvSpPr>
        <p:spPr>
          <a:xfrm>
            <a:off x="173237" y="6210520"/>
            <a:ext cx="526400" cy="440000"/>
          </a:xfrm>
          <a:prstGeom prst="rect">
            <a:avLst/>
          </a:prstGeom>
          <a:noFill/>
          <a:ln>
            <a:noFill/>
          </a:ln>
        </p:spPr>
        <p:txBody>
          <a:bodyPr spcFirstLastPara="1" wrap="square" lIns="121900" tIns="121900" rIns="121900" bIns="121900" anchor="ctr" anchorCtr="0">
            <a:noAutofit/>
          </a:bodyPr>
          <a:lstStyle/>
          <a:p>
            <a:r>
              <a:rPr lang="en-GB" sz="1733" b="1">
                <a:solidFill>
                  <a:srgbClr val="A3CD3C"/>
                </a:solidFill>
                <a:latin typeface="Raleway"/>
                <a:ea typeface="Raleway"/>
                <a:cs typeface="Raleway"/>
                <a:sym typeface="Raleway"/>
              </a:rPr>
              <a:t>12</a:t>
            </a:r>
            <a:endParaRPr sz="1733" b="1">
              <a:solidFill>
                <a:srgbClr val="A3CD3C"/>
              </a:solidFill>
              <a:latin typeface="Raleway"/>
              <a:ea typeface="Raleway"/>
              <a:cs typeface="Raleway"/>
              <a:sym typeface="Raleway"/>
            </a:endParaRPr>
          </a:p>
        </p:txBody>
      </p:sp>
      <p:pic>
        <p:nvPicPr>
          <p:cNvPr id="10" name="Picture 9" descr="A map of a mountain&#10;&#10;Description automatically generated">
            <a:extLst>
              <a:ext uri="{FF2B5EF4-FFF2-40B4-BE49-F238E27FC236}">
                <a16:creationId xmlns:a16="http://schemas.microsoft.com/office/drawing/2014/main" id="{D2B80A0B-14BA-49F9-81EF-08A6A2B4E1FA}"/>
              </a:ext>
            </a:extLst>
          </p:cNvPr>
          <p:cNvPicPr>
            <a:picLocks noChangeAspect="1"/>
          </p:cNvPicPr>
          <p:nvPr/>
        </p:nvPicPr>
        <p:blipFill>
          <a:blip r:embed="rId3">
            <a:extLst>
              <a:ext uri="{28A0092B-C50C-407E-A947-70E740481C1C}">
                <a14:useLocalDpi xmlns:a14="http://schemas.microsoft.com/office/drawing/2010/main" val="0"/>
              </a:ext>
            </a:extLst>
          </a:blip>
          <a:srcRect l="17395" r="7785"/>
          <a:stretch/>
        </p:blipFill>
        <p:spPr>
          <a:xfrm>
            <a:off x="5552977" y="983641"/>
            <a:ext cx="6640493" cy="4992309"/>
          </a:xfrm>
          <a:prstGeom prst="rect">
            <a:avLst/>
          </a:prstGeom>
        </p:spPr>
      </p:pic>
      <p:sp>
        <p:nvSpPr>
          <p:cNvPr id="2" name="Content Placeholder 2">
            <a:extLst>
              <a:ext uri="{FF2B5EF4-FFF2-40B4-BE49-F238E27FC236}">
                <a16:creationId xmlns:a16="http://schemas.microsoft.com/office/drawing/2014/main" id="{73D863FE-8295-BD02-5073-F7CF56CEF8EC}"/>
              </a:ext>
            </a:extLst>
          </p:cNvPr>
          <p:cNvSpPr txBox="1">
            <a:spLocks/>
          </p:cNvSpPr>
          <p:nvPr/>
        </p:nvSpPr>
        <p:spPr>
          <a:xfrm>
            <a:off x="566159" y="4366917"/>
            <a:ext cx="4515857" cy="197645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b="1" dirty="0"/>
              <a:t>Concept Revision:  </a:t>
            </a:r>
            <a:r>
              <a:rPr lang="en-US" sz="1600" dirty="0"/>
              <a:t>lower reservoir water level </a:t>
            </a:r>
          </a:p>
          <a:p>
            <a:r>
              <a:rPr lang="en-US" sz="1600" b="1" dirty="0"/>
              <a:t>Impact: </a:t>
            </a:r>
            <a:r>
              <a:rPr lang="en-US" sz="1600" i="1" dirty="0">
                <a:latin typeface="Aptos" panose="020B0004020202020204" pitchFamily="34" charset="0"/>
                <a:ea typeface="Aptos" panose="020B0004020202020204" pitchFamily="34" charset="0"/>
                <a:cs typeface="Times New Roman" panose="02020603050405020304" pitchFamily="18" charset="0"/>
              </a:rPr>
              <a:t>It is a possibility </a:t>
            </a:r>
            <a:r>
              <a:rPr lang="en-US" sz="1600" dirty="0">
                <a:latin typeface="Aptos" panose="020B0004020202020204" pitchFamily="34" charset="0"/>
                <a:ea typeface="Aptos" panose="020B0004020202020204" pitchFamily="34" charset="0"/>
                <a:cs typeface="Times New Roman" panose="02020603050405020304" pitchFamily="18" charset="0"/>
              </a:rPr>
              <a:t>that</a:t>
            </a:r>
            <a:r>
              <a:rPr lang="en-US" sz="1600" i="1" dirty="0">
                <a:latin typeface="Aptos" panose="020B0004020202020204" pitchFamily="34" charset="0"/>
                <a:ea typeface="Aptos" panose="020B0004020202020204" pitchFamily="34" charset="0"/>
                <a:cs typeface="Times New Roman" panose="02020603050405020304" pitchFamily="18" charset="0"/>
              </a:rPr>
              <a:t> </a:t>
            </a:r>
            <a:r>
              <a:rPr lang="en-US" sz="1600" dirty="0"/>
              <a:t>15 MW cannot be achieved with a single reservoir </a:t>
            </a:r>
          </a:p>
          <a:p>
            <a:r>
              <a:rPr lang="en-US" sz="1600" b="1" dirty="0"/>
              <a:t>Adjustment: </a:t>
            </a:r>
            <a:r>
              <a:rPr lang="en-US" sz="1600" dirty="0"/>
              <a:t>To achieve 15 MW may require:</a:t>
            </a:r>
          </a:p>
          <a:p>
            <a:pPr marL="800100" lvl="1" indent="-342900">
              <a:buFont typeface="+mj-lt"/>
              <a:buAutoNum type="alphaUcPeriod"/>
            </a:pPr>
            <a:r>
              <a:rPr lang="en-US" sz="1600" dirty="0"/>
              <a:t>Adding a second supporting reservoir; or</a:t>
            </a:r>
          </a:p>
          <a:p>
            <a:pPr marL="800100" lvl="1" indent="-342900">
              <a:buFont typeface="+mj-lt"/>
              <a:buAutoNum type="alphaUcPeriod"/>
            </a:pPr>
            <a:r>
              <a:rPr lang="en-US" sz="1600" dirty="0"/>
              <a:t>Adding wind power</a:t>
            </a:r>
          </a:p>
          <a:p>
            <a:endParaRPr lang="en-US" sz="1600" dirty="0"/>
          </a:p>
        </p:txBody>
      </p:sp>
      <p:sp>
        <p:nvSpPr>
          <p:cNvPr id="11" name="TextBox 10">
            <a:extLst>
              <a:ext uri="{FF2B5EF4-FFF2-40B4-BE49-F238E27FC236}">
                <a16:creationId xmlns:a16="http://schemas.microsoft.com/office/drawing/2014/main" id="{27F9E0D4-7AC7-5154-6745-4DCCDECE33A3}"/>
              </a:ext>
            </a:extLst>
          </p:cNvPr>
          <p:cNvSpPr txBox="1"/>
          <p:nvPr/>
        </p:nvSpPr>
        <p:spPr>
          <a:xfrm>
            <a:off x="566159" y="1640600"/>
            <a:ext cx="4946362" cy="2566536"/>
          </a:xfrm>
          <a:prstGeom prst="rect">
            <a:avLst/>
          </a:prstGeom>
          <a:noFill/>
        </p:spPr>
        <p:txBody>
          <a:bodyPr wrap="square">
            <a:spAutoFit/>
          </a:bodyPr>
          <a:lstStyle/>
          <a:p>
            <a:pPr marL="342900" lvl="0" indent="-342900">
              <a:lnSpc>
                <a:spcPct val="107000"/>
              </a:lnSpc>
              <a:spcAft>
                <a:spcPts val="800"/>
              </a:spcAft>
              <a:buFont typeface="Arial" panose="020B0604020202020204" pitchFamily="34" charset="0"/>
              <a:buChar char="•"/>
              <a:tabLst>
                <a:tab pos="457200" algn="l"/>
              </a:tabLst>
            </a:pPr>
            <a:r>
              <a:rPr lang="iu-Cans-CA" sz="1400" b="1" kern="100">
                <a:effectLst/>
                <a:ea typeface="Aptos" panose="020B0004020202020204" pitchFamily="34" charset="0"/>
                <a:cs typeface="Times New Roman" panose="02020603050405020304" pitchFamily="18" charset="0"/>
              </a:rPr>
              <a:t>ᑕᖏᒃᓴᖓ ᐋᕿᒋᐊᖅᓯᒪᓕᖅᑐᖅ</a:t>
            </a:r>
            <a:r>
              <a:rPr lang="en-US" sz="1400" b="1" kern="100">
                <a:effectLst/>
                <a:latin typeface="Pigiarniq" panose="020B0503040102020104"/>
                <a:ea typeface="Aptos" panose="020B0004020202020204" pitchFamily="34" charset="0"/>
                <a:cs typeface="Times New Roman" panose="02020603050405020304" pitchFamily="18" charset="0"/>
              </a:rPr>
              <a:t>: </a:t>
            </a:r>
            <a:r>
              <a:rPr lang="iu-Cans-CA" sz="1400" kern="100">
                <a:effectLst/>
                <a:ea typeface="Aptos" panose="020B0004020202020204" pitchFamily="34" charset="0"/>
                <a:cs typeface="Times New Roman" panose="02020603050405020304" pitchFamily="18" charset="0"/>
              </a:rPr>
              <a:t>ᐃᒪᑭᓐᓂᖅᓴᐅᓗᓂ ᐳᖅᑐᓂᖓ </a:t>
            </a:r>
            <a:endParaRPr lang="en-CA" sz="1400" kern="100">
              <a:effectLst/>
              <a:latin typeface="Pigiarniq" panose="020B0503040102020104"/>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iu-Cans-CA" sz="1400" b="1" kern="100">
                <a:effectLst/>
                <a:ea typeface="Aptos" panose="020B0004020202020204" pitchFamily="34" charset="0"/>
                <a:cs typeface="Times New Roman" panose="02020603050405020304" pitchFamily="18" charset="0"/>
              </a:rPr>
              <a:t>ᐊᒃᑐᐃᓂᖓ</a:t>
            </a:r>
            <a:r>
              <a:rPr lang="en-US" sz="1400" b="1" kern="100">
                <a:effectLst/>
                <a:latin typeface="Pigiarniq" panose="020B0503040102020104"/>
                <a:ea typeface="Aptos" panose="020B0004020202020204" pitchFamily="34" charset="0"/>
                <a:cs typeface="Times New Roman" panose="02020603050405020304" pitchFamily="18" charset="0"/>
              </a:rPr>
              <a:t>: </a:t>
            </a:r>
            <a:r>
              <a:rPr lang="iu-Cans-CA" sz="1400" i="1" kern="100">
                <a:effectLst/>
                <a:ea typeface="Aptos" panose="020B0004020202020204" pitchFamily="34" charset="0"/>
                <a:cs typeface="Times New Roman" panose="02020603050405020304" pitchFamily="18" charset="0"/>
              </a:rPr>
              <a:t>ᑕᐃᒪᓐᓇᐅᑐᐃᓐᓇᕆᐊᓕᒃ</a:t>
            </a:r>
            <a:r>
              <a:rPr lang="iu-Cans-CA" sz="1400" kern="100">
                <a:effectLst/>
                <a:ea typeface="Aptos" panose="020B0004020202020204" pitchFamily="34" charset="0"/>
                <a:cs typeface="Times New Roman" panose="02020603050405020304" pitchFamily="18" charset="0"/>
              </a:rPr>
              <a:t> ᑖᓐᓇ 15 ᒥᒐ ᒍᐊᑦ ᒥᑭᓗᐊᖅᐸᑦ ᐊᑕᐅᓯᕐᒧᑦ ᐃᒪᐅᑎᖃᕐᕕᖓᓄᑦ  </a:t>
            </a:r>
            <a:endParaRPr lang="en-CA" sz="1400" kern="100">
              <a:effectLst/>
              <a:latin typeface="Pigiarniq" panose="020B0503040102020104"/>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iu-Cans-CA" sz="1400" b="1" kern="100">
                <a:effectLst/>
                <a:ea typeface="Aptos" panose="020B0004020202020204" pitchFamily="34" charset="0"/>
                <a:cs typeface="Gadugi" panose="020B0502040204020203" pitchFamily="34" charset="0"/>
              </a:rPr>
              <a:t>ᐋᕿᒋᐊᖅᑐᖅ</a:t>
            </a:r>
            <a:r>
              <a:rPr lang="en-US" sz="1400" b="1" kern="100">
                <a:effectLst/>
                <a:latin typeface="Pigiarniq" panose="020B0503040102020104"/>
                <a:ea typeface="Aptos" panose="020B0004020202020204" pitchFamily="34" charset="0"/>
                <a:cs typeface="Times New Roman" panose="02020603050405020304" pitchFamily="18" charset="0"/>
              </a:rPr>
              <a:t>: </a:t>
            </a:r>
            <a:r>
              <a:rPr lang="en-US" sz="1400" kern="100">
                <a:effectLst/>
                <a:latin typeface="Pigiarniq" panose="020B0503040102020104"/>
                <a:ea typeface="Aptos" panose="020B0004020202020204" pitchFamily="34" charset="0"/>
                <a:cs typeface="Times New Roman" panose="02020603050405020304" pitchFamily="18" charset="0"/>
              </a:rPr>
              <a:t> </a:t>
            </a:r>
            <a:r>
              <a:rPr lang="iu-Cans-CA" sz="1400" kern="100">
                <a:effectLst/>
                <a:ea typeface="Aptos" panose="020B0004020202020204" pitchFamily="34" charset="0"/>
                <a:cs typeface="Times New Roman" panose="02020603050405020304" pitchFamily="18" charset="0"/>
              </a:rPr>
              <a:t>ᑎᑭᐅᑎᓇᓱᒃᓗᑕ 15 ᒥᒐ ᒍᐊᑦ ᐅᑯᐊᖑᔭᕆᐊᖃᕐᓕᐊᖅᑐᑦ</a:t>
            </a:r>
            <a:r>
              <a:rPr lang="en-US" sz="1400" kern="100">
                <a:effectLst/>
                <a:latin typeface="Pigiarniq" panose="020B0503040102020104"/>
                <a:ea typeface="Aptos" panose="020B0004020202020204" pitchFamily="34" charset="0"/>
                <a:cs typeface="Times New Roman" panose="02020603050405020304" pitchFamily="18" charset="0"/>
              </a:rPr>
              <a:t>:</a:t>
            </a:r>
            <a:endParaRPr lang="en-CA" sz="1400" kern="100">
              <a:effectLst/>
              <a:latin typeface="Pigiarniq" panose="020B0503040102020104"/>
              <a:ea typeface="Aptos" panose="020B0004020202020204" pitchFamily="34" charset="0"/>
              <a:cs typeface="Times New Roman" panose="02020603050405020304" pitchFamily="18" charset="0"/>
            </a:endParaRPr>
          </a:p>
          <a:p>
            <a:pPr marL="742950" lvl="1" indent="-285750">
              <a:lnSpc>
                <a:spcPct val="107000"/>
              </a:lnSpc>
              <a:spcAft>
                <a:spcPts val="800"/>
              </a:spcAft>
              <a:buFont typeface="Arial" panose="020B0604020202020204" pitchFamily="34" charset="0"/>
              <a:buChar char="•"/>
              <a:tabLst>
                <a:tab pos="914400" algn="l"/>
              </a:tabLst>
            </a:pPr>
            <a:r>
              <a:rPr lang="iu-Cans-CA" sz="1400" kern="100">
                <a:effectLst/>
                <a:ea typeface="Aptos" panose="020B0004020202020204" pitchFamily="34" charset="0"/>
                <a:cs typeface="Times New Roman" panose="02020603050405020304" pitchFamily="18" charset="0"/>
              </a:rPr>
              <a:t>ᐃᓚᓗᒍ ᐱᖃᑖᓂᒃ ᐃᑲᔫᑎᓂᐊᖅᑐᒥᒃ ᐃᒪᖃᐅᑎᖃᕐᕕᒃᓴᖓᓂᒃᓗ ᐅᕝᕙᓘᓐᓃᑦ</a:t>
            </a:r>
            <a:endParaRPr lang="en-CA" sz="1400" kern="100">
              <a:latin typeface="Pigiarniq" panose="020B0503040102020104"/>
              <a:ea typeface="Aptos" panose="020B0004020202020204" pitchFamily="34" charset="0"/>
              <a:cs typeface="Times New Roman" panose="02020603050405020304" pitchFamily="18" charset="0"/>
            </a:endParaRPr>
          </a:p>
          <a:p>
            <a:pPr marL="742950" lvl="1" indent="-285750">
              <a:lnSpc>
                <a:spcPct val="107000"/>
              </a:lnSpc>
              <a:spcAft>
                <a:spcPts val="800"/>
              </a:spcAft>
              <a:buFont typeface="Arial" panose="020B0604020202020204" pitchFamily="34" charset="0"/>
              <a:buChar char="•"/>
              <a:tabLst>
                <a:tab pos="914400" algn="l"/>
              </a:tabLst>
            </a:pPr>
            <a:r>
              <a:rPr lang="iu-Cans-CA" sz="1400">
                <a:effectLst/>
                <a:ea typeface="Aptos" panose="020B0004020202020204" pitchFamily="34" charset="0"/>
                <a:cs typeface="Times New Roman" panose="02020603050405020304" pitchFamily="18" charset="0"/>
              </a:rPr>
              <a:t>ᐃᓚᓗᒍ ᐊᓄᕆᒥᑦ ᐆᒻᒪᖁᑎᖃᐅᑎᒃᓴᒥᒃ</a:t>
            </a:r>
            <a:endParaRPr lang="en-CA" sz="2400">
              <a:latin typeface="Pigiarniq" panose="020B0503040102020104"/>
            </a:endParaRPr>
          </a:p>
        </p:txBody>
      </p:sp>
      <p:cxnSp>
        <p:nvCxnSpPr>
          <p:cNvPr id="3" name="Google Shape;96;p16">
            <a:extLst>
              <a:ext uri="{FF2B5EF4-FFF2-40B4-BE49-F238E27FC236}">
                <a16:creationId xmlns:a16="http://schemas.microsoft.com/office/drawing/2014/main" id="{A8CECC75-4051-EA7C-2DBD-3CBF32235972}"/>
              </a:ext>
            </a:extLst>
          </p:cNvPr>
          <p:cNvCxnSpPr/>
          <p:nvPr/>
        </p:nvCxnSpPr>
        <p:spPr>
          <a:xfrm rot="10800000">
            <a:off x="566160" y="624667"/>
            <a:ext cx="0" cy="829600"/>
          </a:xfrm>
          <a:prstGeom prst="straightConnector1">
            <a:avLst/>
          </a:prstGeom>
          <a:noFill/>
          <a:ln w="28575" cap="flat" cmpd="sng">
            <a:solidFill>
              <a:srgbClr val="A3CD3C"/>
            </a:solidFill>
            <a:prstDash val="solid"/>
            <a:round/>
            <a:headEnd type="none" w="med" len="med"/>
            <a:tailEnd type="none" w="med" len="med"/>
          </a:ln>
        </p:spPr>
      </p:cxnSp>
      <p:pic>
        <p:nvPicPr>
          <p:cNvPr id="5" name="Graphic 4" descr="Wind Turbines with solid fill">
            <a:extLst>
              <a:ext uri="{FF2B5EF4-FFF2-40B4-BE49-F238E27FC236}">
                <a16:creationId xmlns:a16="http://schemas.microsoft.com/office/drawing/2014/main" id="{F2A19748-7DDC-6931-B714-720DCFD5DDD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453438" y="4071879"/>
            <a:ext cx="457200" cy="457200"/>
          </a:xfrm>
          <a:prstGeom prst="rect">
            <a:avLst/>
          </a:prstGeom>
        </p:spPr>
      </p:pic>
      <p:sp>
        <p:nvSpPr>
          <p:cNvPr id="6" name="Rectangle 5">
            <a:extLst>
              <a:ext uri="{FF2B5EF4-FFF2-40B4-BE49-F238E27FC236}">
                <a16:creationId xmlns:a16="http://schemas.microsoft.com/office/drawing/2014/main" id="{F9208F8A-DD9A-1ABD-5BAB-4654BC7AF6E1}"/>
              </a:ext>
            </a:extLst>
          </p:cNvPr>
          <p:cNvSpPr/>
          <p:nvPr/>
        </p:nvSpPr>
        <p:spPr>
          <a:xfrm>
            <a:off x="7624549" y="2728739"/>
            <a:ext cx="314325" cy="247650"/>
          </a:xfrm>
          <a:prstGeom prst="rect">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9" name="Graphic 8" descr="Star with solid fill">
            <a:extLst>
              <a:ext uri="{FF2B5EF4-FFF2-40B4-BE49-F238E27FC236}">
                <a16:creationId xmlns:a16="http://schemas.microsoft.com/office/drawing/2014/main" id="{BD4C08C9-631B-1CDC-E7AC-7B7CD30A30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89618" y="5472734"/>
            <a:ext cx="228600" cy="228600"/>
          </a:xfrm>
          <a:prstGeom prst="rect">
            <a:avLst/>
          </a:prstGeom>
        </p:spPr>
      </p:pic>
      <p:sp>
        <p:nvSpPr>
          <p:cNvPr id="12" name="TextBox 11">
            <a:extLst>
              <a:ext uri="{FF2B5EF4-FFF2-40B4-BE49-F238E27FC236}">
                <a16:creationId xmlns:a16="http://schemas.microsoft.com/office/drawing/2014/main" id="{971B57D4-82EE-42CA-CD14-EEC16B431B82}"/>
              </a:ext>
            </a:extLst>
          </p:cNvPr>
          <p:cNvSpPr txBox="1"/>
          <p:nvPr/>
        </p:nvSpPr>
        <p:spPr>
          <a:xfrm>
            <a:off x="6861068" y="5449924"/>
            <a:ext cx="658707" cy="261610"/>
          </a:xfrm>
          <a:prstGeom prst="rect">
            <a:avLst/>
          </a:prstGeom>
          <a:noFill/>
        </p:spPr>
        <p:txBody>
          <a:bodyPr wrap="square">
            <a:spAutoFit/>
          </a:bodyPr>
          <a:lstStyle/>
          <a:p>
            <a:r>
              <a:rPr lang="en-CA" sz="1100" b="0" i="0">
                <a:solidFill>
                  <a:srgbClr val="FFFFFF"/>
                </a:solidFill>
                <a:effectLst/>
              </a:rPr>
              <a:t>Iqaluit</a:t>
            </a:r>
            <a:endParaRPr lang="en-CA" sz="1100"/>
          </a:p>
        </p:txBody>
      </p:sp>
      <p:sp>
        <p:nvSpPr>
          <p:cNvPr id="13" name="TextBox 12">
            <a:extLst>
              <a:ext uri="{FF2B5EF4-FFF2-40B4-BE49-F238E27FC236}">
                <a16:creationId xmlns:a16="http://schemas.microsoft.com/office/drawing/2014/main" id="{3612A3EE-1F86-A007-28F1-EBCC05688781}"/>
              </a:ext>
            </a:extLst>
          </p:cNvPr>
          <p:cNvSpPr txBox="1"/>
          <p:nvPr/>
        </p:nvSpPr>
        <p:spPr>
          <a:xfrm>
            <a:off x="6861068" y="5299719"/>
            <a:ext cx="763481" cy="261610"/>
          </a:xfrm>
          <a:prstGeom prst="rect">
            <a:avLst/>
          </a:prstGeom>
          <a:noFill/>
        </p:spPr>
        <p:txBody>
          <a:bodyPr wrap="square">
            <a:spAutoFit/>
          </a:bodyPr>
          <a:lstStyle/>
          <a:p>
            <a:r>
              <a:rPr lang="iu-Cans-CA" sz="1100" b="0" i="0">
                <a:solidFill>
                  <a:srgbClr val="FFFFFF"/>
                </a:solidFill>
                <a:effectLst/>
              </a:rPr>
              <a:t>ᐃᖃᓗᐃᑦ</a:t>
            </a:r>
            <a:endParaRPr lang="en-CA" sz="1100"/>
          </a:p>
        </p:txBody>
      </p:sp>
      <p:sp>
        <p:nvSpPr>
          <p:cNvPr id="14" name="Rectangle: Rounded Corners 13">
            <a:extLst>
              <a:ext uri="{FF2B5EF4-FFF2-40B4-BE49-F238E27FC236}">
                <a16:creationId xmlns:a16="http://schemas.microsoft.com/office/drawing/2014/main" id="{7ABEFC44-0696-F839-B9C8-30E1A30C4343}"/>
              </a:ext>
            </a:extLst>
          </p:cNvPr>
          <p:cNvSpPr/>
          <p:nvPr/>
        </p:nvSpPr>
        <p:spPr>
          <a:xfrm>
            <a:off x="8884272" y="3549391"/>
            <a:ext cx="3172038" cy="2413525"/>
          </a:xfrm>
          <a:prstGeom prst="roundRect">
            <a:avLst/>
          </a:prstGeom>
          <a:solidFill>
            <a:srgbClr val="0EA74D">
              <a:alpha val="72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15" name="Graphic 14" descr="Wind Turbines with solid fill">
            <a:extLst>
              <a:ext uri="{FF2B5EF4-FFF2-40B4-BE49-F238E27FC236}">
                <a16:creationId xmlns:a16="http://schemas.microsoft.com/office/drawing/2014/main" id="{D029ACF7-AEBF-1345-D464-E64DBC0C49D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83530" y="5430524"/>
            <a:ext cx="457200" cy="457200"/>
          </a:xfrm>
          <a:prstGeom prst="rect">
            <a:avLst/>
          </a:prstGeom>
        </p:spPr>
      </p:pic>
      <p:sp>
        <p:nvSpPr>
          <p:cNvPr id="16" name="Rectangle 15">
            <a:extLst>
              <a:ext uri="{FF2B5EF4-FFF2-40B4-BE49-F238E27FC236}">
                <a16:creationId xmlns:a16="http://schemas.microsoft.com/office/drawing/2014/main" id="{1B0E3749-0233-B257-DC93-7BEA68836BF8}"/>
              </a:ext>
            </a:extLst>
          </p:cNvPr>
          <p:cNvSpPr/>
          <p:nvPr/>
        </p:nvSpPr>
        <p:spPr>
          <a:xfrm>
            <a:off x="9006516" y="3766158"/>
            <a:ext cx="314325" cy="247650"/>
          </a:xfrm>
          <a:prstGeom prst="rect">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7" name="Rectangle 16">
            <a:extLst>
              <a:ext uri="{FF2B5EF4-FFF2-40B4-BE49-F238E27FC236}">
                <a16:creationId xmlns:a16="http://schemas.microsoft.com/office/drawing/2014/main" id="{21E2A2E8-2EDC-3FB9-389F-18FDB986E35C}"/>
              </a:ext>
            </a:extLst>
          </p:cNvPr>
          <p:cNvSpPr/>
          <p:nvPr/>
        </p:nvSpPr>
        <p:spPr>
          <a:xfrm>
            <a:off x="9006516" y="4190764"/>
            <a:ext cx="314325" cy="292553"/>
          </a:xfrm>
          <a:prstGeom prst="rect">
            <a:avLst/>
          </a:prstGeom>
          <a:solidFill>
            <a:srgbClr val="1484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8" name="Rectangle 17">
            <a:extLst>
              <a:ext uri="{FF2B5EF4-FFF2-40B4-BE49-F238E27FC236}">
                <a16:creationId xmlns:a16="http://schemas.microsoft.com/office/drawing/2014/main" id="{B52218EE-5DEF-1E69-8ADB-D0D687BD65A0}"/>
              </a:ext>
            </a:extLst>
          </p:cNvPr>
          <p:cNvSpPr/>
          <p:nvPr/>
        </p:nvSpPr>
        <p:spPr>
          <a:xfrm>
            <a:off x="9017789" y="4971786"/>
            <a:ext cx="314325" cy="292553"/>
          </a:xfrm>
          <a:prstGeom prst="rect">
            <a:avLst/>
          </a:prstGeom>
          <a:solidFill>
            <a:srgbClr val="0893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19" name="Straight Connector 18">
            <a:extLst>
              <a:ext uri="{FF2B5EF4-FFF2-40B4-BE49-F238E27FC236}">
                <a16:creationId xmlns:a16="http://schemas.microsoft.com/office/drawing/2014/main" id="{C247FCE0-F9A4-F7A0-5394-25770EDC25AA}"/>
              </a:ext>
            </a:extLst>
          </p:cNvPr>
          <p:cNvCxnSpPr/>
          <p:nvPr/>
        </p:nvCxnSpPr>
        <p:spPr>
          <a:xfrm>
            <a:off x="8983530" y="4704469"/>
            <a:ext cx="371475" cy="0"/>
          </a:xfrm>
          <a:prstGeom prst="line">
            <a:avLst/>
          </a:prstGeom>
          <a:ln w="38100">
            <a:solidFill>
              <a:srgbClr val="FF0000"/>
            </a:solidFill>
          </a:ln>
        </p:spPr>
        <p:style>
          <a:lnRef idx="2">
            <a:schemeClr val="accent1"/>
          </a:lnRef>
          <a:fillRef idx="0">
            <a:schemeClr val="accent1"/>
          </a:fillRef>
          <a:effectRef idx="1">
            <a:schemeClr val="accent1"/>
          </a:effectRef>
          <a:fontRef idx="minor">
            <a:schemeClr val="tx1"/>
          </a:fontRef>
        </p:style>
      </p:cxnSp>
      <p:sp>
        <p:nvSpPr>
          <p:cNvPr id="20" name="TextBox 19">
            <a:extLst>
              <a:ext uri="{FF2B5EF4-FFF2-40B4-BE49-F238E27FC236}">
                <a16:creationId xmlns:a16="http://schemas.microsoft.com/office/drawing/2014/main" id="{9BF52AAB-8ED6-D7A6-0A2F-58EEB96487CF}"/>
              </a:ext>
            </a:extLst>
          </p:cNvPr>
          <p:cNvSpPr txBox="1"/>
          <p:nvPr/>
        </p:nvSpPr>
        <p:spPr>
          <a:xfrm>
            <a:off x="9402914" y="4494544"/>
            <a:ext cx="1611496" cy="246221"/>
          </a:xfrm>
          <a:prstGeom prst="rect">
            <a:avLst/>
          </a:prstGeom>
          <a:noFill/>
        </p:spPr>
        <p:txBody>
          <a:bodyPr wrap="square">
            <a:spAutoFit/>
          </a:bodyPr>
          <a:lstStyle/>
          <a:p>
            <a:r>
              <a:rPr lang="iu-Cans-CA" sz="1000" b="0" i="0">
                <a:solidFill>
                  <a:srgbClr val="FFFFFF"/>
                </a:solidFill>
                <a:effectLst/>
                <a:latin typeface="Pigiarniq" panose="020B0503040102020104"/>
              </a:rPr>
              <a:t>ᐃᓯᕐᕕᐊᓄᑦ ᐊᖁᑎᑦ </a:t>
            </a:r>
            <a:endParaRPr lang="en-CA" sz="1000">
              <a:latin typeface="Pigiarniq" panose="020B0503040102020104"/>
            </a:endParaRPr>
          </a:p>
        </p:txBody>
      </p:sp>
      <p:sp>
        <p:nvSpPr>
          <p:cNvPr id="21" name="TextBox 20">
            <a:extLst>
              <a:ext uri="{FF2B5EF4-FFF2-40B4-BE49-F238E27FC236}">
                <a16:creationId xmlns:a16="http://schemas.microsoft.com/office/drawing/2014/main" id="{20F276AA-71C3-5E40-EEBB-B5F6F7F511F4}"/>
              </a:ext>
            </a:extLst>
          </p:cNvPr>
          <p:cNvSpPr txBox="1"/>
          <p:nvPr/>
        </p:nvSpPr>
        <p:spPr>
          <a:xfrm>
            <a:off x="9419352" y="4668285"/>
            <a:ext cx="1611496" cy="261610"/>
          </a:xfrm>
          <a:prstGeom prst="rect">
            <a:avLst/>
          </a:prstGeom>
          <a:noFill/>
        </p:spPr>
        <p:txBody>
          <a:bodyPr wrap="square">
            <a:spAutoFit/>
          </a:bodyPr>
          <a:lstStyle/>
          <a:p>
            <a:r>
              <a:rPr lang="en-CA" sz="1100" b="0" i="0">
                <a:solidFill>
                  <a:srgbClr val="FFFFFF"/>
                </a:solidFill>
                <a:effectLst/>
              </a:rPr>
              <a:t>Access Road</a:t>
            </a:r>
            <a:endParaRPr lang="en-CA" sz="1100"/>
          </a:p>
        </p:txBody>
      </p:sp>
      <p:sp>
        <p:nvSpPr>
          <p:cNvPr id="22" name="TextBox 21">
            <a:extLst>
              <a:ext uri="{FF2B5EF4-FFF2-40B4-BE49-F238E27FC236}">
                <a16:creationId xmlns:a16="http://schemas.microsoft.com/office/drawing/2014/main" id="{BBECC6F8-CCF0-DBD8-742B-96BCF31800A8}"/>
              </a:ext>
            </a:extLst>
          </p:cNvPr>
          <p:cNvSpPr txBox="1"/>
          <p:nvPr/>
        </p:nvSpPr>
        <p:spPr>
          <a:xfrm>
            <a:off x="9419352" y="4256125"/>
            <a:ext cx="1611496" cy="261610"/>
          </a:xfrm>
          <a:prstGeom prst="rect">
            <a:avLst/>
          </a:prstGeom>
          <a:noFill/>
        </p:spPr>
        <p:txBody>
          <a:bodyPr wrap="square">
            <a:spAutoFit/>
          </a:bodyPr>
          <a:lstStyle/>
          <a:p>
            <a:r>
              <a:rPr lang="en-CA" sz="1100" b="0" i="0">
                <a:solidFill>
                  <a:srgbClr val="FFFFFF"/>
                </a:solidFill>
                <a:effectLst/>
              </a:rPr>
              <a:t>Main Reservoir</a:t>
            </a:r>
            <a:endParaRPr lang="en-CA" sz="1100"/>
          </a:p>
        </p:txBody>
      </p:sp>
      <p:sp>
        <p:nvSpPr>
          <p:cNvPr id="23" name="TextBox 22">
            <a:extLst>
              <a:ext uri="{FF2B5EF4-FFF2-40B4-BE49-F238E27FC236}">
                <a16:creationId xmlns:a16="http://schemas.microsoft.com/office/drawing/2014/main" id="{CFDF4A57-3306-B74E-2A47-C0F2FAD99342}"/>
              </a:ext>
            </a:extLst>
          </p:cNvPr>
          <p:cNvSpPr txBox="1"/>
          <p:nvPr/>
        </p:nvSpPr>
        <p:spPr>
          <a:xfrm>
            <a:off x="9402914" y="4118463"/>
            <a:ext cx="1783307" cy="246221"/>
          </a:xfrm>
          <a:prstGeom prst="rect">
            <a:avLst/>
          </a:prstGeom>
          <a:noFill/>
        </p:spPr>
        <p:txBody>
          <a:bodyPr wrap="square">
            <a:spAutoFit/>
          </a:bodyPr>
          <a:lstStyle/>
          <a:p>
            <a:r>
              <a:rPr lang="iu-Cans-CA" sz="1000">
                <a:solidFill>
                  <a:schemeClr val="bg1"/>
                </a:solidFill>
                <a:latin typeface="Pigiarniq" panose="020B0503040102020104"/>
              </a:rPr>
              <a:t>ᑕᒪᐃᓐᓄᑦ ᐃᒥᖃᐅᑎᖃᕐᕕᖓ</a:t>
            </a:r>
          </a:p>
        </p:txBody>
      </p:sp>
      <p:sp>
        <p:nvSpPr>
          <p:cNvPr id="24" name="TextBox 23">
            <a:extLst>
              <a:ext uri="{FF2B5EF4-FFF2-40B4-BE49-F238E27FC236}">
                <a16:creationId xmlns:a16="http://schemas.microsoft.com/office/drawing/2014/main" id="{B781275C-47DD-BD6F-7AA9-10C9C8B9DEC1}"/>
              </a:ext>
            </a:extLst>
          </p:cNvPr>
          <p:cNvSpPr txBox="1"/>
          <p:nvPr/>
        </p:nvSpPr>
        <p:spPr>
          <a:xfrm>
            <a:off x="9402914" y="3623344"/>
            <a:ext cx="2768569" cy="246221"/>
          </a:xfrm>
          <a:prstGeom prst="rect">
            <a:avLst/>
          </a:prstGeom>
          <a:noFill/>
        </p:spPr>
        <p:txBody>
          <a:bodyPr wrap="square">
            <a:spAutoFit/>
          </a:bodyPr>
          <a:lstStyle/>
          <a:p>
            <a:r>
              <a:rPr lang="iu-Cans-CA" sz="1000" b="0" i="0">
                <a:solidFill>
                  <a:srgbClr val="FFFFFF"/>
                </a:solidFill>
                <a:effectLst/>
                <a:latin typeface="Pigiarniq" panose="020B0503040102020104"/>
              </a:rPr>
              <a:t>ᐃᒪᖓᓂ ᐊᐅᓚᐅᑎᖃᕐᕕᒃ ᐊᒻᒪᓗ ᓯᒥᖓ ᑰᒃ</a:t>
            </a:r>
            <a:endParaRPr lang="iu-Cans-CA" sz="1000">
              <a:solidFill>
                <a:schemeClr val="bg1"/>
              </a:solidFill>
              <a:latin typeface="Pigiarniq" panose="020B0503040102020104"/>
            </a:endParaRPr>
          </a:p>
        </p:txBody>
      </p:sp>
      <p:sp>
        <p:nvSpPr>
          <p:cNvPr id="25" name="TextBox 24">
            <a:extLst>
              <a:ext uri="{FF2B5EF4-FFF2-40B4-BE49-F238E27FC236}">
                <a16:creationId xmlns:a16="http://schemas.microsoft.com/office/drawing/2014/main" id="{DCCFEB47-3C01-1F65-31B2-C07BA79A343E}"/>
              </a:ext>
            </a:extLst>
          </p:cNvPr>
          <p:cNvSpPr txBox="1"/>
          <p:nvPr/>
        </p:nvSpPr>
        <p:spPr>
          <a:xfrm>
            <a:off x="9404820" y="3804466"/>
            <a:ext cx="1916136" cy="261610"/>
          </a:xfrm>
          <a:prstGeom prst="rect">
            <a:avLst/>
          </a:prstGeom>
          <a:noFill/>
        </p:spPr>
        <p:txBody>
          <a:bodyPr wrap="square">
            <a:spAutoFit/>
          </a:bodyPr>
          <a:lstStyle/>
          <a:p>
            <a:r>
              <a:rPr lang="en-CA" sz="1100" b="0" i="0">
                <a:solidFill>
                  <a:srgbClr val="FFFFFF"/>
                </a:solidFill>
                <a:effectLst/>
              </a:rPr>
              <a:t>Water Power Plant and Dam</a:t>
            </a:r>
            <a:endParaRPr lang="en-CA" sz="1100"/>
          </a:p>
        </p:txBody>
      </p:sp>
      <p:sp>
        <p:nvSpPr>
          <p:cNvPr id="26" name="TextBox 25">
            <a:extLst>
              <a:ext uri="{FF2B5EF4-FFF2-40B4-BE49-F238E27FC236}">
                <a16:creationId xmlns:a16="http://schemas.microsoft.com/office/drawing/2014/main" id="{9ADA8EB0-5B90-07EA-64DE-C1A39F9AB4B0}"/>
              </a:ext>
            </a:extLst>
          </p:cNvPr>
          <p:cNvSpPr txBox="1"/>
          <p:nvPr/>
        </p:nvSpPr>
        <p:spPr>
          <a:xfrm>
            <a:off x="9387899" y="5070151"/>
            <a:ext cx="2393403" cy="261610"/>
          </a:xfrm>
          <a:prstGeom prst="rect">
            <a:avLst/>
          </a:prstGeom>
          <a:noFill/>
        </p:spPr>
        <p:txBody>
          <a:bodyPr wrap="square">
            <a:spAutoFit/>
          </a:bodyPr>
          <a:lstStyle/>
          <a:p>
            <a:r>
              <a:rPr lang="en-CA" sz="1100" b="0" i="0">
                <a:solidFill>
                  <a:srgbClr val="FFFFFF"/>
                </a:solidFill>
                <a:effectLst/>
              </a:rPr>
              <a:t>Potential Supporting Reservoir</a:t>
            </a:r>
            <a:endParaRPr lang="en-CA" sz="1100"/>
          </a:p>
        </p:txBody>
      </p:sp>
      <p:sp>
        <p:nvSpPr>
          <p:cNvPr id="27" name="TextBox 26">
            <a:extLst>
              <a:ext uri="{FF2B5EF4-FFF2-40B4-BE49-F238E27FC236}">
                <a16:creationId xmlns:a16="http://schemas.microsoft.com/office/drawing/2014/main" id="{C69CB8AD-E6E9-A82A-1E07-E08781939142}"/>
              </a:ext>
            </a:extLst>
          </p:cNvPr>
          <p:cNvSpPr txBox="1"/>
          <p:nvPr/>
        </p:nvSpPr>
        <p:spPr>
          <a:xfrm>
            <a:off x="9402914" y="4904295"/>
            <a:ext cx="2508948" cy="246221"/>
          </a:xfrm>
          <a:prstGeom prst="rect">
            <a:avLst/>
          </a:prstGeom>
          <a:noFill/>
        </p:spPr>
        <p:txBody>
          <a:bodyPr wrap="square">
            <a:spAutoFit/>
          </a:bodyPr>
          <a:lstStyle/>
          <a:p>
            <a:r>
              <a:rPr lang="iu-Cans-CA" sz="1000" b="0" i="0">
                <a:solidFill>
                  <a:srgbClr val="FFFFFF"/>
                </a:solidFill>
                <a:effectLst/>
                <a:latin typeface="Pigiarniq" panose="020B0503040102020104"/>
              </a:rPr>
              <a:t>ᐱᑕᖃᕋᔭᖅᐸᑦ ᐃᑲᔫᑎᔪᒥᒃ ᐃᒥᖃᕐᕕᖓᓄᑦ</a:t>
            </a:r>
            <a:endParaRPr lang="iu-Cans-CA" sz="1000">
              <a:solidFill>
                <a:schemeClr val="bg1"/>
              </a:solidFill>
              <a:latin typeface="Pigiarniq" panose="020B0503040102020104"/>
            </a:endParaRPr>
          </a:p>
        </p:txBody>
      </p:sp>
      <p:sp>
        <p:nvSpPr>
          <p:cNvPr id="28" name="TextBox 27">
            <a:extLst>
              <a:ext uri="{FF2B5EF4-FFF2-40B4-BE49-F238E27FC236}">
                <a16:creationId xmlns:a16="http://schemas.microsoft.com/office/drawing/2014/main" id="{895413F9-1E99-5ADD-FF13-A16DE5FD0175}"/>
              </a:ext>
            </a:extLst>
          </p:cNvPr>
          <p:cNvSpPr txBox="1"/>
          <p:nvPr/>
        </p:nvSpPr>
        <p:spPr>
          <a:xfrm>
            <a:off x="9402914" y="5640934"/>
            <a:ext cx="2056904" cy="261610"/>
          </a:xfrm>
          <a:prstGeom prst="rect">
            <a:avLst/>
          </a:prstGeom>
          <a:noFill/>
        </p:spPr>
        <p:txBody>
          <a:bodyPr wrap="square">
            <a:spAutoFit/>
          </a:bodyPr>
          <a:lstStyle/>
          <a:p>
            <a:r>
              <a:rPr lang="en-CA" sz="1100" b="0" i="0">
                <a:solidFill>
                  <a:srgbClr val="FFFFFF"/>
                </a:solidFill>
                <a:effectLst/>
              </a:rPr>
              <a:t>Potential Wind Power Site</a:t>
            </a:r>
            <a:endParaRPr lang="en-CA" sz="1100"/>
          </a:p>
        </p:txBody>
      </p:sp>
      <p:sp>
        <p:nvSpPr>
          <p:cNvPr id="29" name="TextBox 28">
            <a:extLst>
              <a:ext uri="{FF2B5EF4-FFF2-40B4-BE49-F238E27FC236}">
                <a16:creationId xmlns:a16="http://schemas.microsoft.com/office/drawing/2014/main" id="{251D850F-8C42-2816-14F0-7E7A21119EE2}"/>
              </a:ext>
            </a:extLst>
          </p:cNvPr>
          <p:cNvSpPr txBox="1"/>
          <p:nvPr/>
        </p:nvSpPr>
        <p:spPr>
          <a:xfrm>
            <a:off x="9387899" y="5324262"/>
            <a:ext cx="2393402" cy="400110"/>
          </a:xfrm>
          <a:prstGeom prst="rect">
            <a:avLst/>
          </a:prstGeom>
          <a:noFill/>
        </p:spPr>
        <p:txBody>
          <a:bodyPr wrap="square">
            <a:spAutoFit/>
          </a:bodyPr>
          <a:lstStyle/>
          <a:p>
            <a:r>
              <a:rPr lang="iu-Cans-CA" sz="1000" b="0" i="0">
                <a:solidFill>
                  <a:srgbClr val="FFFFFF"/>
                </a:solidFill>
                <a:effectLst/>
                <a:latin typeface="Pigiarniq" panose="020B0503040102020104"/>
              </a:rPr>
              <a:t>ᐊᓄᕆᒃᑯᑦ ᐆᒻᒪᖁᑎᖃᐅᑎᖃᕆᐊᖃᕈᓂ ᐃᓂᒃᓴᖓ</a:t>
            </a:r>
            <a:endParaRPr lang="iu-Cans-CA" sz="1000">
              <a:solidFill>
                <a:schemeClr val="bg1"/>
              </a:solidFill>
              <a:latin typeface="Pigiarniq" panose="020B0503040102020104"/>
            </a:endParaRPr>
          </a:p>
        </p:txBody>
      </p:sp>
      <p:sp>
        <p:nvSpPr>
          <p:cNvPr id="30" name="Slide Number Placeholder 29">
            <a:extLst>
              <a:ext uri="{FF2B5EF4-FFF2-40B4-BE49-F238E27FC236}">
                <a16:creationId xmlns:a16="http://schemas.microsoft.com/office/drawing/2014/main" id="{E0E74053-C017-F545-7A4B-370C242A55F0}"/>
              </a:ext>
            </a:extLst>
          </p:cNvPr>
          <p:cNvSpPr>
            <a:spLocks noGrp="1"/>
          </p:cNvSpPr>
          <p:nvPr>
            <p:ph type="sldNum" sz="quarter" idx="12"/>
          </p:nvPr>
        </p:nvSpPr>
        <p:spPr/>
        <p:txBody>
          <a:bodyPr/>
          <a:lstStyle/>
          <a:p>
            <a:fld id="{AF049A9E-1475-4F8C-BAA2-4B222D5E000A}" type="slidenum">
              <a:rPr lang="en-CA" smtClean="0"/>
              <a:t>15</a:t>
            </a:fld>
            <a:endParaRPr lang="en-CA"/>
          </a:p>
        </p:txBody>
      </p:sp>
    </p:spTree>
    <p:extLst>
      <p:ext uri="{BB962C8B-B14F-4D97-AF65-F5344CB8AC3E}">
        <p14:creationId xmlns:p14="http://schemas.microsoft.com/office/powerpoint/2010/main" val="20945009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TotalTime>
  <Words>2626</Words>
  <Application>Microsoft Office PowerPoint</Application>
  <PresentationFormat>Widescreen</PresentationFormat>
  <Paragraphs>378</Paragraphs>
  <Slides>15</Slides>
  <Notes>15</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15</vt:i4>
      </vt:variant>
    </vt:vector>
  </HeadingPairs>
  <TitlesOfParts>
    <vt:vector size="32" baseType="lpstr">
      <vt:lpstr>Aptos</vt:lpstr>
      <vt:lpstr>Aptos Display</vt:lpstr>
      <vt:lpstr>Arial</vt:lpstr>
      <vt:lpstr>Calibri</vt:lpstr>
      <vt:lpstr>Gadugi</vt:lpstr>
      <vt:lpstr>Inter</vt:lpstr>
      <vt:lpstr>Pigiarniq</vt:lpstr>
      <vt:lpstr>Pigiarniq Heavy</vt:lpstr>
      <vt:lpstr>Poppins</vt:lpstr>
      <vt:lpstr>Raleway</vt:lpstr>
      <vt:lpstr>Raleway ExtraBold</vt:lpstr>
      <vt:lpstr>Raleway SemiBold</vt:lpstr>
      <vt:lpstr>Slack-Lato</vt:lpstr>
      <vt:lpstr>Wingdings</vt:lpstr>
      <vt:lpstr>YAFdJjbTu24 1</vt:lpstr>
      <vt:lpstr>YAGcHFY7kVQ 0</vt:lpstr>
      <vt:lpstr>Office Theme</vt:lpstr>
      <vt:lpstr>PowerPoint Presentation</vt:lpstr>
      <vt:lpstr>PowerPoint Presentation</vt:lpstr>
      <vt:lpstr>ᑭᒃᑰᖕᒪᑕ ᓄᓇᕗᑦ ᓄᒃᑭᒃᓴᐅᑏᑦ ᑯᐊᐳᕆᓴᓐ? WHO IS NNC?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Cassidy Devereaux</dc:creator>
  <cp:lastModifiedBy>Cassidy Devereaux</cp:lastModifiedBy>
  <cp:revision>3</cp:revision>
  <dcterms:created xsi:type="dcterms:W3CDTF">2025-07-21T18:02:26Z</dcterms:created>
  <dcterms:modified xsi:type="dcterms:W3CDTF">2025-07-21T18:06:12Z</dcterms:modified>
</cp:coreProperties>
</file>