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701" r:id="rId5"/>
    <p:sldId id="643" r:id="rId6"/>
    <p:sldId id="720" r:id="rId7"/>
    <p:sldId id="751" r:id="rId8"/>
    <p:sldId id="721" r:id="rId9"/>
    <p:sldId id="499" r:id="rId10"/>
    <p:sldId id="684" r:id="rId11"/>
    <p:sldId id="669" r:id="rId12"/>
  </p:sldIdLst>
  <p:sldSz cx="12192000" cy="6858000"/>
  <p:notesSz cx="9309100" cy="7023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lomon Amuno" initials="SA" lastIdx="2" clrIdx="0"/>
  <p:cmAuthor id="2" name="Wei - PRI" initials="WD" lastIdx="7" clrIdx="1"/>
  <p:cmAuthor id="3" name="Kelli Gillard" initials="KG" lastIdx="3" clrIdx="2">
    <p:extLst>
      <p:ext uri="{19B8F6BF-5375-455C-9EA6-DF929625EA0E}">
        <p15:presenceInfo xmlns:p15="http://schemas.microsoft.com/office/powerpoint/2012/main" userId="Kelli Gillard" providerId="None"/>
      </p:ext>
    </p:extLst>
  </p:cmAuthor>
  <p:cmAuthor id="4" name="Karen Costello" initials="KC" lastIdx="1" clrIdx="3">
    <p:extLst>
      <p:ext uri="{19B8F6BF-5375-455C-9EA6-DF929625EA0E}">
        <p15:presenceInfo xmlns:p15="http://schemas.microsoft.com/office/powerpoint/2012/main" userId="S::kcostello@nirb.ca::0927b55f-7483-42c2-8700-9f570e068fa2" providerId="AD"/>
      </p:ext>
    </p:extLst>
  </p:cmAuthor>
  <p:cmAuthor id="5" name="Cory Barker" initials="CB" lastIdx="10" clrIdx="4">
    <p:extLst>
      <p:ext uri="{19B8F6BF-5375-455C-9EA6-DF929625EA0E}">
        <p15:presenceInfo xmlns:p15="http://schemas.microsoft.com/office/powerpoint/2012/main" userId="S::cbarker@nirb.ca::87b7af17-a543-49b0-b317-c93257e83f0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D7EA"/>
    <a:srgbClr val="5F5F5F"/>
    <a:srgbClr val="FFAE85"/>
    <a:srgbClr val="FFA87D"/>
    <a:srgbClr val="FFB48F"/>
    <a:srgbClr val="FFA679"/>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9" autoAdjust="0"/>
    <p:restoredTop sz="85851" autoAdjust="0"/>
  </p:normalViewPr>
  <p:slideViewPr>
    <p:cSldViewPr>
      <p:cViewPr varScale="1">
        <p:scale>
          <a:sx n="82" d="100"/>
          <a:sy n="82" d="100"/>
        </p:scale>
        <p:origin x="490" y="62"/>
      </p:cViewPr>
      <p:guideLst>
        <p:guide orient="horz" pos="2880"/>
        <p:guide pos="216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run Nayak" userId="589c40dd-b7dd-4ae4-9459-585ed9b49509" providerId="ADAL" clId="{7820BC9F-0B70-4855-893B-E81A0D2CB32B}"/>
    <pc:docChg chg="addSld delSld modSld">
      <pc:chgData name="Varun Nayak" userId="589c40dd-b7dd-4ae4-9459-585ed9b49509" providerId="ADAL" clId="{7820BC9F-0B70-4855-893B-E81A0D2CB32B}" dt="2026-10-05T21:28:59.614" v="10" actId="20577"/>
      <pc:docMkLst>
        <pc:docMk/>
      </pc:docMkLst>
      <pc:sldChg chg="modSp add mod setBg">
        <pc:chgData name="Varun Nayak" userId="589c40dd-b7dd-4ae4-9459-585ed9b49509" providerId="ADAL" clId="{7820BC9F-0B70-4855-893B-E81A0D2CB32B}" dt="2026-10-05T21:28:59.614" v="10" actId="20577"/>
        <pc:sldMkLst>
          <pc:docMk/>
          <pc:sldMk cId="3556685072" sldId="499"/>
        </pc:sldMkLst>
        <pc:spChg chg="mod">
          <ac:chgData name="Varun Nayak" userId="589c40dd-b7dd-4ae4-9459-585ed9b49509" providerId="ADAL" clId="{7820BC9F-0B70-4855-893B-E81A0D2CB32B}" dt="2026-09-28T14:44:18.535" v="0"/>
          <ac:spMkLst>
            <pc:docMk/>
            <pc:sldMk cId="3556685072" sldId="499"/>
            <ac:spMk id="2" creationId="{555CD1A1-B6BF-4A32-865B-6E7FCF999999}"/>
          </ac:spMkLst>
        </pc:spChg>
        <pc:spChg chg="mod">
          <ac:chgData name="Varun Nayak" userId="589c40dd-b7dd-4ae4-9459-585ed9b49509" providerId="ADAL" clId="{7820BC9F-0B70-4855-893B-E81A0D2CB32B}" dt="2026-09-28T14:44:18.535" v="0"/>
          <ac:spMkLst>
            <pc:docMk/>
            <pc:sldMk cId="3556685072" sldId="499"/>
            <ac:spMk id="4" creationId="{327FC7D0-E0D8-4745-835F-E63C7DE53913}"/>
          </ac:spMkLst>
        </pc:spChg>
        <pc:spChg chg="mod">
          <ac:chgData name="Varun Nayak" userId="589c40dd-b7dd-4ae4-9459-585ed9b49509" providerId="ADAL" clId="{7820BC9F-0B70-4855-893B-E81A0D2CB32B}" dt="2026-09-28T14:44:18.535" v="0"/>
          <ac:spMkLst>
            <pc:docMk/>
            <pc:sldMk cId="3556685072" sldId="499"/>
            <ac:spMk id="6" creationId="{8F26C73F-6E57-4482-B9CF-F4EF092E8AAB}"/>
          </ac:spMkLst>
        </pc:spChg>
        <pc:spChg chg="mod">
          <ac:chgData name="Varun Nayak" userId="589c40dd-b7dd-4ae4-9459-585ed9b49509" providerId="ADAL" clId="{7820BC9F-0B70-4855-893B-E81A0D2CB32B}" dt="2026-10-05T21:28:59.614" v="10" actId="20577"/>
          <ac:spMkLst>
            <pc:docMk/>
            <pc:sldMk cId="3556685072" sldId="499"/>
            <ac:spMk id="10" creationId="{6F71BA3F-D079-FBC8-8847-3F1355A075A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033943" cy="352781"/>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5272733" y="0"/>
            <a:ext cx="4033943" cy="352781"/>
          </a:xfrm>
          <a:prstGeom prst="rect">
            <a:avLst/>
          </a:prstGeom>
        </p:spPr>
        <p:txBody>
          <a:bodyPr vert="horz" lIns="91440" tIns="45720" rIns="91440" bIns="45720" rtlCol="0"/>
          <a:lstStyle>
            <a:lvl1pPr algn="r">
              <a:defRPr sz="1200"/>
            </a:lvl1pPr>
          </a:lstStyle>
          <a:p>
            <a:fld id="{B77C4C99-E8A5-4606-B190-86F8E1D8038F}" type="datetimeFigureOut">
              <a:rPr lang="en-CA" smtClean="0"/>
              <a:t>2026-10-05</a:t>
            </a:fld>
            <a:endParaRPr lang="en-CA"/>
          </a:p>
        </p:txBody>
      </p:sp>
      <p:sp>
        <p:nvSpPr>
          <p:cNvPr id="4" name="Slide Image Placeholder 3"/>
          <p:cNvSpPr>
            <a:spLocks noGrp="1" noRot="1" noChangeAspect="1"/>
          </p:cNvSpPr>
          <p:nvPr>
            <p:ph type="sldImg" idx="2"/>
          </p:nvPr>
        </p:nvSpPr>
        <p:spPr>
          <a:xfrm>
            <a:off x="2547938" y="877888"/>
            <a:ext cx="4213225" cy="2370137"/>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930910" y="3379868"/>
            <a:ext cx="7447280" cy="276534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6670320"/>
            <a:ext cx="4033943" cy="35278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5272733" y="6670320"/>
            <a:ext cx="4033943" cy="352780"/>
          </a:xfrm>
          <a:prstGeom prst="rect">
            <a:avLst/>
          </a:prstGeom>
        </p:spPr>
        <p:txBody>
          <a:bodyPr vert="horz" lIns="91440" tIns="45720" rIns="91440" bIns="45720" rtlCol="0" anchor="b"/>
          <a:lstStyle>
            <a:lvl1pPr algn="r">
              <a:defRPr sz="1200"/>
            </a:lvl1pPr>
          </a:lstStyle>
          <a:p>
            <a:fld id="{6224591A-C37F-4DFE-BC50-92BE8279A4F7}" type="slidenum">
              <a:rPr lang="en-CA" smtClean="0"/>
              <a:t>‹#›</a:t>
            </a:fld>
            <a:endParaRPr lang="en-CA"/>
          </a:p>
        </p:txBody>
      </p:sp>
    </p:spTree>
    <p:extLst>
      <p:ext uri="{BB962C8B-B14F-4D97-AF65-F5344CB8AC3E}">
        <p14:creationId xmlns:p14="http://schemas.microsoft.com/office/powerpoint/2010/main" val="24143730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Good morning everyone. We will be starting this meeting with a prayer led by _________________.</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We have simultaneous interpretation available: English is channel ____ and Inuktitut is channel ____.</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My name is Keith Morrison, I am the Manager of Project Monitoring of the Nunavut Impact Review Board and I’ll be chairing today’s meeting. On behalf of the Board, thank you to the community of Pond Inlet for hosting us. I have a few opening remarks to share before we move on to introductions from each of the parties gathered here today.</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 [change to slide 2]</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10"/>
          </p:nvPr>
        </p:nvSpPr>
        <p:spPr/>
        <p:txBody>
          <a:bodyPr/>
          <a:lstStyle/>
          <a:p>
            <a:fld id="{D12E0F06-3746-4591-94DF-AEADA633D109}" type="slidenum">
              <a:rPr lang="en-CA" smtClean="0"/>
              <a:t>1</a:t>
            </a:fld>
            <a:endParaRPr lang="en-CA" dirty="0"/>
          </a:p>
        </p:txBody>
      </p:sp>
    </p:spTree>
    <p:extLst>
      <p:ext uri="{BB962C8B-B14F-4D97-AF65-F5344CB8AC3E}">
        <p14:creationId xmlns:p14="http://schemas.microsoft.com/office/powerpoint/2010/main" val="3349390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600"/>
              </a:spcAft>
            </a:pPr>
            <a:r>
              <a:rPr lang="en-CA" sz="1800" b="1" i="1" dirty="0">
                <a:effectLst/>
                <a:latin typeface="Arial" panose="020B0604020202020204" pitchFamily="34" charset="0"/>
                <a:ea typeface="Times New Roman" panose="02020603050405020304" pitchFamily="18" charset="0"/>
                <a:cs typeface="Times New Roman" panose="02020603050405020304" pitchFamily="18" charset="0"/>
              </a:rPr>
              <a:t>Meeting Objectives and Structure</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HOST:  This workshop is hosted by the staff of the Nunavut Impact Review Board as part of the Board’s ongoing monitoring program for the approved Mary River iron mine operated by Baffinland Iron Mines Corporation. The Board’s monitoring program is guided by the terms and conditions of Project Certificate No. 005, as well as the provisions of the Nunavut Agreement and the Nunavut Planning and Project Assessment Act.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ENGAGE: The objective of this workshop is to promote the direct involvement of the community members, community organizations and Qikiqtani Inuit Association in the review of project monitoring data, including information collected under community-based monitoring programs.  The NIRB is looking to engage community members in Pond Inlet.</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Baffinland has been asked to start sections with brief presentations to provide an update on important topics, provide results from its monitoring and mitigation program for the marine environment, and discuss how lessons learned from previous workshops are being applied to shipping activities for the upcoming shipping season.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ASK AND LISTEN: More immediately, this workshop will allow for direct involvement of the community of Pond Inlet in the review of project monitoring data, including information collected under community-based monitoring programs. We will be listening to your marine related concerns for the approved Mary River project.</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ASSESS: Throughout the meetings NIRB staff will be taking down notes and tracking questions and concerns as they are raised on the effectiveness of current monitoring and mitigation measures and a report detailing what we heard will be issued shortly after this workshop is completed.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[change to slide 3]</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10"/>
          </p:nvPr>
        </p:nvSpPr>
        <p:spPr/>
        <p:txBody>
          <a:bodyPr/>
          <a:lstStyle/>
          <a:p>
            <a:fld id="{D12E0F06-3746-4591-94DF-AEADA633D109}" type="slidenum">
              <a:rPr lang="en-CA" smtClean="0"/>
              <a:t>2</a:t>
            </a:fld>
            <a:endParaRPr lang="en-CA" dirty="0"/>
          </a:p>
        </p:txBody>
      </p:sp>
    </p:spTree>
    <p:extLst>
      <p:ext uri="{BB962C8B-B14F-4D97-AF65-F5344CB8AC3E}">
        <p14:creationId xmlns:p14="http://schemas.microsoft.com/office/powerpoint/2010/main" val="218924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600"/>
              </a:spcAft>
            </a:pPr>
            <a:r>
              <a:rPr lang="en-CA" sz="1800" b="1" i="1" dirty="0">
                <a:effectLst/>
                <a:latin typeface="Arial" panose="020B0604020202020204" pitchFamily="34" charset="0"/>
                <a:ea typeface="Times New Roman" panose="02020603050405020304" pitchFamily="18" charset="0"/>
                <a:cs typeface="Times New Roman" panose="02020603050405020304" pitchFamily="18" charset="0"/>
              </a:rPr>
              <a:t>Introduction of Parties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800" b="1"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Let’s take a few moments to go around the room and have everyone quickly introduce themselves and the organization they represent, starting with the staff from the Board. With me here today from the NIRB staff is: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spcAft>
                <a:spcPts val="600"/>
              </a:spcAft>
            </a:pPr>
            <a:r>
              <a:rPr lang="en-CA" sz="1800" b="1" dirty="0">
                <a:effectLst/>
                <a:latin typeface="Arial" panose="020B0604020202020204" pitchFamily="34" charset="0"/>
                <a:ea typeface="Times New Roman" panose="02020603050405020304" pitchFamily="18" charset="0"/>
                <a:cs typeface="Times New Roman" panose="02020603050405020304" pitchFamily="18" charset="0"/>
              </a:rPr>
              <a:t>Varun Nayak</a:t>
            </a:r>
            <a:r>
              <a:rPr lang="en-CA" sz="1800" dirty="0">
                <a:effectLst/>
                <a:latin typeface="Arial" panose="020B0604020202020204" pitchFamily="34" charset="0"/>
                <a:ea typeface="Times New Roman" panose="02020603050405020304" pitchFamily="18" charset="0"/>
                <a:cs typeface="Times New Roman" panose="02020603050405020304" pitchFamily="18" charset="0"/>
              </a:rPr>
              <a:t> – Monitoring Officer</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b="1" dirty="0">
                <a:effectLst/>
                <a:latin typeface="Arial" panose="020B0604020202020204" pitchFamily="34" charset="0"/>
                <a:ea typeface="Times New Roman" panose="02020603050405020304" pitchFamily="18" charset="0"/>
                <a:cs typeface="Times New Roman" panose="02020603050405020304" pitchFamily="18" charset="0"/>
              </a:rPr>
              <a:t>Pamela Emingak </a:t>
            </a:r>
            <a:r>
              <a:rPr lang="en-CA" sz="1800" dirty="0">
                <a:effectLst/>
                <a:latin typeface="Arial" panose="020B0604020202020204" pitchFamily="34" charset="0"/>
                <a:ea typeface="Times New Roman" panose="02020603050405020304" pitchFamily="18" charset="0"/>
                <a:cs typeface="Times New Roman" panose="02020603050405020304" pitchFamily="18" charset="0"/>
              </a:rPr>
              <a:t>– Community Outreach Coordinator</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b="1" dirty="0">
                <a:effectLst/>
                <a:latin typeface="Arial" panose="020B0604020202020204" pitchFamily="34" charset="0"/>
                <a:ea typeface="Times New Roman" panose="02020603050405020304" pitchFamily="18" charset="0"/>
                <a:cs typeface="Times New Roman" panose="02020603050405020304" pitchFamily="18" charset="0"/>
              </a:rPr>
              <a:t>Brydon Beattie, </a:t>
            </a:r>
            <a:r>
              <a:rPr lang="en-CA" sz="1800" dirty="0">
                <a:effectLst/>
                <a:latin typeface="Arial" panose="020B0604020202020204" pitchFamily="34" charset="0"/>
                <a:ea typeface="Times New Roman" panose="02020603050405020304" pitchFamily="18" charset="0"/>
                <a:cs typeface="Times New Roman" panose="02020603050405020304" pitchFamily="18" charset="0"/>
              </a:rPr>
              <a:t>NIRB’s</a:t>
            </a:r>
            <a:r>
              <a:rPr lang="en-CA" sz="1800" b="1" dirty="0">
                <a:effectLst/>
                <a:latin typeface="Arial" panose="020B0604020202020204" pitchFamily="34" charset="0"/>
                <a:ea typeface="Times New Roman" panose="02020603050405020304" pitchFamily="18" charset="0"/>
                <a:cs typeface="Times New Roman" panose="02020603050405020304" pitchFamily="18" charset="0"/>
              </a:rPr>
              <a:t> </a:t>
            </a:r>
            <a:r>
              <a:rPr lang="en-CA" sz="1800" dirty="0">
                <a:effectLst/>
                <a:latin typeface="Arial" panose="020B0604020202020204" pitchFamily="34" charset="0"/>
                <a:ea typeface="Times New Roman" panose="02020603050405020304" pitchFamily="18" charset="0"/>
                <a:cs typeface="Times New Roman" panose="02020603050405020304" pitchFamily="18" charset="0"/>
              </a:rPr>
              <a:t>Communications and Systems Coordinator managing the audio equipment.  If you have trouble with your receivers, please see him for help. </a:t>
            </a:r>
          </a:p>
          <a:p>
            <a:pPr algn="just">
              <a:lnSpc>
                <a:spcPct val="150000"/>
              </a:lnSpc>
              <a:spcAft>
                <a:spcPts val="600"/>
              </a:spcAft>
            </a:pPr>
            <a:endParaRPr lang="en-CA" sz="1800" b="1"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Interpretation is provided by Rhoda </a:t>
            </a:r>
            <a:r>
              <a:rPr lang="en-CA" sz="1800" dirty="0" err="1">
                <a:effectLst/>
                <a:latin typeface="Arial" panose="020B0604020202020204" pitchFamily="34" charset="0"/>
                <a:ea typeface="Times New Roman" panose="02020603050405020304" pitchFamily="18" charset="0"/>
                <a:cs typeface="Times New Roman" panose="02020603050405020304" pitchFamily="18" charset="0"/>
              </a:rPr>
              <a:t>Katsak</a:t>
            </a:r>
            <a:r>
              <a:rPr lang="en-CA" sz="1800" dirty="0">
                <a:effectLst/>
                <a:latin typeface="Arial" panose="020B0604020202020204" pitchFamily="34" charset="0"/>
                <a:ea typeface="Times New Roman" panose="02020603050405020304" pitchFamily="18" charset="0"/>
                <a:cs typeface="Times New Roman" panose="02020603050405020304" pitchFamily="18" charset="0"/>
              </a:rPr>
              <a:t> and </a:t>
            </a:r>
            <a:r>
              <a:rPr lang="en-CA" sz="1800">
                <a:effectLst/>
                <a:latin typeface="Arial" panose="020B0604020202020204" pitchFamily="34" charset="0"/>
                <a:ea typeface="Times New Roman" panose="02020603050405020304" pitchFamily="18" charset="0"/>
                <a:cs typeface="Times New Roman" panose="02020603050405020304" pitchFamily="18" charset="0"/>
              </a:rPr>
              <a:t>Michah Arreak</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Let’s go around the table for introductions</a:t>
            </a:r>
            <a:r>
              <a:rPr lang="en-CA" sz="1800" b="1" dirty="0">
                <a:effectLst/>
                <a:latin typeface="Arial" panose="020B0604020202020204" pitchFamily="34" charset="0"/>
                <a:ea typeface="Times New Roman" panose="02020603050405020304" pitchFamily="18" charset="0"/>
                <a:cs typeface="Times New Roman" panose="02020603050405020304" pitchFamily="18" charset="0"/>
              </a:rPr>
              <a:t> </a:t>
            </a:r>
            <a:r>
              <a:rPr lang="en-CA" sz="1800" dirty="0">
                <a:effectLst/>
                <a:latin typeface="Arial" panose="020B0604020202020204" pitchFamily="34" charset="0"/>
                <a:ea typeface="Times New Roman" panose="02020603050405020304" pitchFamily="18" charset="0"/>
                <a:cs typeface="Times New Roman" panose="02020603050405020304" pitchFamily="18" charset="0"/>
              </a:rPr>
              <a:t>of our workshop </a:t>
            </a:r>
            <a:r>
              <a:rPr lang="en-CA" sz="1800" b="1" dirty="0">
                <a:effectLst/>
                <a:latin typeface="Arial" panose="020B0604020202020204" pitchFamily="34" charset="0"/>
                <a:ea typeface="Times New Roman" panose="02020603050405020304" pitchFamily="18" charset="0"/>
                <a:cs typeface="Times New Roman" panose="02020603050405020304" pitchFamily="18" charset="0"/>
              </a:rPr>
              <a:t>participants</a:t>
            </a:r>
            <a:r>
              <a:rPr lang="en-CA" sz="1800" dirty="0">
                <a:effectLst/>
                <a:latin typeface="Arial" panose="020B0604020202020204" pitchFamily="34" charset="0"/>
                <a:ea typeface="Times New Roman" panose="02020603050405020304" pitchFamily="18" charset="0"/>
                <a:cs typeface="Times New Roman" panose="02020603050405020304" pitchFamily="18" charset="0"/>
              </a:rPr>
              <a:t>: &lt;parties introduce themselves&gt;</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Starting with Baffinland (please advise if you have representatives participating online):</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600"/>
              </a:spcAft>
              <a:buFont typeface="Symbol" panose="05050102010706020507" pitchFamily="18" charset="2"/>
              <a:buChar char=""/>
            </a:pPr>
            <a:r>
              <a:rPr lang="en-CA" sz="1800" dirty="0">
                <a:effectLst/>
                <a:latin typeface="Arial" panose="020B0604020202020204" pitchFamily="34" charset="0"/>
                <a:ea typeface="Calibri" panose="020F0502020204030204" pitchFamily="34" charset="0"/>
                <a:cs typeface="Times New Roman" panose="02020603050405020304" pitchFamily="18" charset="0"/>
              </a:rPr>
              <a:t>Qikiqtani Inuit Association</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600"/>
              </a:spcAft>
              <a:buFont typeface="Symbol" panose="05050102010706020507" pitchFamily="18" charset="2"/>
              <a:buChar char=""/>
            </a:pPr>
            <a:r>
              <a:rPr lang="en-CA" sz="1800" dirty="0">
                <a:effectLst/>
                <a:latin typeface="Arial" panose="020B0604020202020204" pitchFamily="34" charset="0"/>
                <a:ea typeface="Calibri" panose="020F0502020204030204" pitchFamily="34" charset="0"/>
                <a:cs typeface="Times New Roman" panose="02020603050405020304" pitchFamily="18" charset="0"/>
              </a:rPr>
              <a:t>Government of Nunavut</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spcAft>
                <a:spcPts val="600"/>
              </a:spcAft>
              <a:buFont typeface="Symbol" panose="05050102010706020507" pitchFamily="18" charset="2"/>
              <a:buChar char=""/>
            </a:pPr>
            <a:r>
              <a:rPr lang="en-CA" sz="1800" dirty="0">
                <a:effectLst/>
                <a:latin typeface="Arial" panose="020B0604020202020204" pitchFamily="34" charset="0"/>
                <a:ea typeface="Calibri" panose="020F0502020204030204" pitchFamily="34" charset="0"/>
                <a:cs typeface="Times New Roman" panose="02020603050405020304" pitchFamily="18" charset="0"/>
              </a:rPr>
              <a:t>Government of Canada</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These organizations have been actively involved in reviewing results from the monitoring program to date and will share their perspectives on how to best to protect the marine environment moving forward.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[change to slide 4]</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6224591A-C37F-4DFE-BC50-92BE8279A4F7}" type="slidenum">
              <a:rPr lang="en-CA" smtClean="0"/>
              <a:t>3</a:t>
            </a:fld>
            <a:endParaRPr lang="en-CA"/>
          </a:p>
        </p:txBody>
      </p:sp>
    </p:spTree>
    <p:extLst>
      <p:ext uri="{BB962C8B-B14F-4D97-AF65-F5344CB8AC3E}">
        <p14:creationId xmlns:p14="http://schemas.microsoft.com/office/powerpoint/2010/main" val="5948890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600"/>
              </a:spcAft>
            </a:pPr>
            <a:r>
              <a:rPr lang="en-CA" sz="1800" b="1" i="1" dirty="0">
                <a:effectLst/>
                <a:latin typeface="Arial" panose="020B0604020202020204" pitchFamily="34" charset="0"/>
                <a:ea typeface="Times New Roman" panose="02020603050405020304" pitchFamily="18" charset="0"/>
                <a:cs typeface="Times New Roman" panose="02020603050405020304" pitchFamily="18" charset="0"/>
              </a:rPr>
              <a:t>Housekeeping items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We have just a few housekeeping items to address before we begin with the introduction of parties: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ctr">
              <a:lnSpc>
                <a:spcPct val="115000"/>
              </a:lnSpc>
              <a:spcAft>
                <a:spcPts val="600"/>
              </a:spcAft>
              <a:buSzPts val="1000"/>
              <a:buFont typeface="Wingdings" panose="05000000000000000000" pitchFamily="2" charset="2"/>
              <a:buChar char=""/>
              <a:tabLst>
                <a:tab pos="457200" algn="l"/>
              </a:tabLs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Emergency Exits, Washrooms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ctr">
              <a:lnSpc>
                <a:spcPct val="115000"/>
              </a:lnSpc>
              <a:spcAft>
                <a:spcPts val="600"/>
              </a:spcAft>
              <a:buSzPts val="1000"/>
              <a:buFont typeface="Wingdings" panose="05000000000000000000" pitchFamily="2" charset="2"/>
              <a:buChar char=""/>
              <a:tabLst>
                <a:tab pos="457200" algn="l"/>
              </a:tabLs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Sign in sheets, pick up your translation headsets which have been and will continue to be cleaned between every use</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ctr">
              <a:lnSpc>
                <a:spcPct val="115000"/>
              </a:lnSpc>
              <a:spcAft>
                <a:spcPts val="600"/>
              </a:spcAft>
              <a:buSzPts val="1000"/>
              <a:buFont typeface="Wingdings" panose="05000000000000000000" pitchFamily="2" charset="2"/>
              <a:buChar char=""/>
              <a:tabLst>
                <a:tab pos="457200" algn="l"/>
              </a:tabLs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Use the mics to speak, speak clearly and be mindful of the interpreters. Interpreting headsets are available at the sign in table and the team will be making sure that they are sanitized between uses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ctr">
              <a:lnSpc>
                <a:spcPct val="115000"/>
              </a:lnSpc>
              <a:spcAft>
                <a:spcPts val="600"/>
              </a:spcAft>
              <a:buSzPts val="1000"/>
              <a:buFont typeface="Wingdings" panose="05000000000000000000" pitchFamily="2" charset="2"/>
              <a:buChar char=""/>
              <a:tabLst>
                <a:tab pos="457200" algn="l"/>
              </a:tabLs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Catering  - we have tea and coffee for the breaks.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ctr">
              <a:lnSpc>
                <a:spcPct val="115000"/>
              </a:lnSpc>
              <a:spcAft>
                <a:spcPts val="600"/>
              </a:spcAft>
              <a:buSzPts val="1000"/>
              <a:buFont typeface="Wingdings" panose="05000000000000000000" pitchFamily="2" charset="2"/>
              <a:buChar char=""/>
              <a:tabLst>
                <a:tab pos="457200" algn="l"/>
              </a:tabLs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Please turn cellphones off or set them to vibrate for the duration of the meetings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ctr">
              <a:lnSpc>
                <a:spcPct val="115000"/>
              </a:lnSpc>
              <a:spcAft>
                <a:spcPts val="600"/>
              </a:spcAft>
              <a:buSzPts val="1000"/>
              <a:buFont typeface="Wingdings" panose="05000000000000000000" pitchFamily="2" charset="2"/>
              <a:buChar char=""/>
              <a:tabLst>
                <a:tab pos="457200" algn="l"/>
              </a:tabLs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Civility and respect at all times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[change to slide 5]</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6224591A-C37F-4DFE-BC50-92BE8279A4F7}" type="slidenum">
              <a:rPr lang="en-CA" smtClean="0"/>
              <a:t>4</a:t>
            </a:fld>
            <a:endParaRPr lang="en-CA"/>
          </a:p>
        </p:txBody>
      </p:sp>
    </p:spTree>
    <p:extLst>
      <p:ext uri="{BB962C8B-B14F-4D97-AF65-F5344CB8AC3E}">
        <p14:creationId xmlns:p14="http://schemas.microsoft.com/office/powerpoint/2010/main" val="3887945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600"/>
              </a:spcAft>
            </a:pPr>
            <a:r>
              <a:rPr lang="en-CA" sz="1200" b="1" i="1" dirty="0">
                <a:effectLst/>
                <a:latin typeface="Arial" panose="020B0604020202020204" pitchFamily="34" charset="0"/>
                <a:ea typeface="Times New Roman" panose="02020603050405020304" pitchFamily="18" charset="0"/>
                <a:cs typeface="Times New Roman" panose="02020603050405020304" pitchFamily="18" charset="0"/>
              </a:rPr>
              <a:t>Overview of Agenda</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2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600"/>
              </a:spcAft>
            </a:pPr>
            <a:r>
              <a:rPr lang="en-CA" sz="1200" dirty="0">
                <a:effectLst/>
                <a:latin typeface="Arial" panose="020B0604020202020204" pitchFamily="34" charset="0"/>
                <a:ea typeface="Times New Roman" panose="02020603050405020304" pitchFamily="18" charset="0"/>
                <a:cs typeface="Times New Roman" panose="02020603050405020304" pitchFamily="18" charset="0"/>
              </a:rPr>
              <a:t>The NIRB has previously circulated an agenda [display on screen]: </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600"/>
              </a:spcBef>
              <a:spcAft>
                <a:spcPts val="1200"/>
              </a:spcAft>
              <a:buFont typeface="+mj-lt"/>
              <a:buAutoNum type="arabicPeriod"/>
            </a:pPr>
            <a:endParaRPr lang="en-CA" sz="1200" dirty="0">
              <a:effectLst/>
              <a:latin typeface="Arial" panose="020B0604020202020204" pitchFamily="34" charset="0"/>
              <a:ea typeface="Times New Roman" panose="02020603050405020304" pitchFamily="18" charset="0"/>
              <a:cs typeface="Times New Roman" panose="02020603050405020304" pitchFamily="18" charset="0"/>
            </a:endParaRPr>
          </a:p>
          <a:p>
            <a:pPr marL="228600" lvl="0" indent="-228600">
              <a:buAutoNum type="arabicPeriod"/>
            </a:pPr>
            <a:r>
              <a:rPr lang="en-US" sz="1200" kern="1200" dirty="0">
                <a:solidFill>
                  <a:schemeClr val="tx1"/>
                </a:solidFill>
                <a:effectLst/>
                <a:latin typeface="+mn-lt"/>
                <a:ea typeface="+mn-ea"/>
                <a:cs typeface="+mn-cs"/>
              </a:rPr>
              <a:t>NIRB Welcome and Opening Remarks</a:t>
            </a:r>
          </a:p>
          <a:p>
            <a:pPr marL="0" lvl="0" indent="0">
              <a:buNone/>
            </a:pPr>
            <a:endParaRPr lang="en-CA"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2.   Baffinland Overview Presentation </a:t>
            </a:r>
            <a:endParaRPr lang="en-CA"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Overview of last shipping season activities and mitigation highlighting actions taken to address the Board’s previous Marine Workshop Recommendations</a:t>
            </a:r>
            <a:endParaRPr lang="en-CA"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Overview of the upcoming 2026 shipping season</a:t>
            </a:r>
          </a:p>
          <a:p>
            <a:pPr marL="457200" lvl="1" indent="0">
              <a:buFont typeface="Arial" panose="020B0604020202020204" pitchFamily="34" charset="0"/>
              <a:buNone/>
            </a:pPr>
            <a:r>
              <a:rPr lang="en-US" sz="1200" kern="1200" dirty="0">
                <a:solidFill>
                  <a:schemeClr val="tx1"/>
                </a:solidFill>
                <a:effectLst/>
                <a:latin typeface="+mn-lt"/>
                <a:ea typeface="+mn-ea"/>
                <a:cs typeface="+mn-cs"/>
              </a:rPr>
              <a:t> </a:t>
            </a:r>
            <a:endParaRPr lang="en-CA" sz="1200" kern="1200" dirty="0">
              <a:solidFill>
                <a:schemeClr val="tx1"/>
              </a:solidFill>
              <a:effectLst/>
              <a:latin typeface="+mn-lt"/>
              <a:ea typeface="+mn-ea"/>
              <a:cs typeface="+mn-cs"/>
            </a:endParaRPr>
          </a:p>
          <a:p>
            <a:pPr marL="228600" lvl="0" indent="-228600">
              <a:buAutoNum type="arabicPeriod" startAt="3"/>
            </a:pPr>
            <a:r>
              <a:rPr lang="en-US" sz="1200" kern="1200" dirty="0">
                <a:solidFill>
                  <a:schemeClr val="tx1"/>
                </a:solidFill>
                <a:effectLst/>
                <a:latin typeface="+mn-lt"/>
                <a:ea typeface="+mn-ea"/>
                <a:cs typeface="+mn-cs"/>
              </a:rPr>
              <a:t>Question and answer session from the public to Baffinland and Regulators</a:t>
            </a:r>
          </a:p>
          <a:p>
            <a:pPr marL="0" lvl="0" indent="0">
              <a:buNone/>
            </a:pPr>
            <a:endParaRPr lang="en-CA"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4.  Baffinland Update on its Marine Monitoring Programs</a:t>
            </a:r>
            <a:endParaRPr lang="en-CA"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Approach to marine environment effects monitoring and its development of management and mitigation measures, overview of each program and the data collected and projected implications for mitigation required for the 2026 activities </a:t>
            </a:r>
            <a:endParaRPr lang="en-CA" sz="1200" kern="1200" dirty="0">
              <a:solidFill>
                <a:schemeClr val="tx1"/>
              </a:solidFill>
              <a:effectLst/>
              <a:latin typeface="+mn-lt"/>
              <a:ea typeface="+mn-ea"/>
              <a:cs typeface="+mn-cs"/>
            </a:endParaRP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Project-specific shipping notifications for shipping activities, communications protocols for shipping vessels, and public notices</a:t>
            </a:r>
          </a:p>
          <a:p>
            <a:pPr marL="628650" lvl="1" indent="-171450">
              <a:buFont typeface="Arial" panose="020B0604020202020204" pitchFamily="34" charset="0"/>
              <a:buChar char="•"/>
            </a:pPr>
            <a:endParaRPr lang="en-CA" sz="1200" kern="1200" dirty="0">
              <a:solidFill>
                <a:schemeClr val="tx1"/>
              </a:solidFill>
              <a:effectLst/>
              <a:latin typeface="+mn-lt"/>
              <a:ea typeface="+mn-ea"/>
              <a:cs typeface="+mn-cs"/>
            </a:endParaRPr>
          </a:p>
          <a:p>
            <a:pPr marL="228600" lvl="0" indent="-228600">
              <a:buAutoNum type="arabicPeriod" startAt="5"/>
            </a:pPr>
            <a:r>
              <a:rPr lang="en-US" sz="1200" kern="1200" dirty="0">
                <a:solidFill>
                  <a:schemeClr val="tx1"/>
                </a:solidFill>
                <a:effectLst/>
                <a:latin typeface="+mn-lt"/>
                <a:ea typeface="+mn-ea"/>
                <a:cs typeface="+mn-cs"/>
              </a:rPr>
              <a:t>Open discussion topics of interest from previous meetings: </a:t>
            </a:r>
            <a:endParaRPr lang="en-CA" sz="1200" kern="1200" dirty="0">
              <a:solidFill>
                <a:schemeClr val="tx1"/>
              </a:solidFill>
              <a:effectLst/>
              <a:latin typeface="+mn-lt"/>
              <a:ea typeface="+mn-ea"/>
              <a:cs typeface="+mn-cs"/>
            </a:endParaRPr>
          </a:p>
          <a:p>
            <a:pPr marL="685800" lvl="1" indent="-228600">
              <a:buFont typeface="Arial" panose="020B0604020202020204" pitchFamily="34" charset="0"/>
              <a:buChar char="•"/>
            </a:pPr>
            <a:r>
              <a:rPr lang="en-US" sz="1200" kern="1200" dirty="0">
                <a:solidFill>
                  <a:schemeClr val="tx1"/>
                </a:solidFill>
                <a:effectLst/>
                <a:latin typeface="+mn-lt"/>
                <a:ea typeface="+mn-ea"/>
                <a:cs typeface="+mn-cs"/>
              </a:rPr>
              <a:t>Community-based monitoring programs relevant to the marine environment</a:t>
            </a:r>
            <a:endParaRPr lang="en-CA" sz="1200" kern="1200" dirty="0">
              <a:solidFill>
                <a:schemeClr val="tx1"/>
              </a:solidFill>
              <a:effectLst/>
              <a:latin typeface="+mn-lt"/>
              <a:ea typeface="+mn-ea"/>
              <a:cs typeface="+mn-cs"/>
            </a:endParaRPr>
          </a:p>
          <a:p>
            <a:pPr marL="685800" lvl="1" indent="-228600">
              <a:buFont typeface="Arial" panose="020B0604020202020204" pitchFamily="34" charset="0"/>
              <a:buChar char="•"/>
            </a:pPr>
            <a:r>
              <a:rPr lang="en-US" sz="1200" kern="1200" dirty="0">
                <a:solidFill>
                  <a:schemeClr val="tx1"/>
                </a:solidFill>
                <a:effectLst/>
                <a:latin typeface="+mn-lt"/>
                <a:ea typeface="+mn-ea"/>
                <a:cs typeface="+mn-cs"/>
              </a:rPr>
              <a:t>Inuit </a:t>
            </a:r>
            <a:r>
              <a:rPr lang="en-US" sz="1200" kern="1200" dirty="0" err="1">
                <a:solidFill>
                  <a:schemeClr val="tx1"/>
                </a:solidFill>
                <a:effectLst/>
                <a:latin typeface="+mn-lt"/>
                <a:ea typeface="+mn-ea"/>
                <a:cs typeface="+mn-cs"/>
              </a:rPr>
              <a:t>Qaujimajatuqangit</a:t>
            </a:r>
            <a:r>
              <a:rPr lang="en-US" sz="1200" kern="1200" dirty="0">
                <a:solidFill>
                  <a:schemeClr val="tx1"/>
                </a:solidFill>
                <a:effectLst/>
                <a:latin typeface="+mn-lt"/>
                <a:ea typeface="+mn-ea"/>
                <a:cs typeface="+mn-cs"/>
              </a:rPr>
              <a:t> (IQ) and marine mammals around the shipping route</a:t>
            </a:r>
            <a:endParaRPr lang="en-CA" sz="1200" kern="1200" dirty="0">
              <a:solidFill>
                <a:schemeClr val="tx1"/>
              </a:solidFill>
              <a:effectLst/>
              <a:latin typeface="+mn-lt"/>
              <a:ea typeface="+mn-ea"/>
              <a:cs typeface="+mn-cs"/>
            </a:endParaRPr>
          </a:p>
          <a:p>
            <a:pPr marL="685800" lvl="1" indent="-228600">
              <a:buFont typeface="Arial" panose="020B0604020202020204" pitchFamily="34" charset="0"/>
              <a:buChar char="•"/>
            </a:pPr>
            <a:r>
              <a:rPr lang="en-US" sz="1200" kern="1200" dirty="0">
                <a:solidFill>
                  <a:schemeClr val="tx1"/>
                </a:solidFill>
                <a:effectLst/>
                <a:latin typeface="+mn-lt"/>
                <a:ea typeface="+mn-ea"/>
                <a:cs typeface="+mn-cs"/>
              </a:rPr>
              <a:t>Community involvement in decision-making through </a:t>
            </a:r>
            <a:r>
              <a:rPr lang="en-US" sz="1200" kern="1200" dirty="0" err="1">
                <a:solidFill>
                  <a:schemeClr val="tx1"/>
                </a:solidFill>
                <a:effectLst/>
                <a:latin typeface="+mn-lt"/>
                <a:ea typeface="+mn-ea"/>
                <a:cs typeface="+mn-cs"/>
              </a:rPr>
              <a:t>Mittimatalik</a:t>
            </a:r>
            <a:r>
              <a:rPr lang="en-US" sz="1200" kern="1200" dirty="0">
                <a:solidFill>
                  <a:schemeClr val="tx1"/>
                </a:solidFill>
                <a:effectLst/>
                <a:latin typeface="+mn-lt"/>
                <a:ea typeface="+mn-ea"/>
                <a:cs typeface="+mn-cs"/>
              </a:rPr>
              <a:t> Hunters and Trappers Organization and effectiveness in mitigating impacts</a:t>
            </a:r>
            <a:endParaRPr lang="en-CA" sz="1200" kern="1200" dirty="0">
              <a:solidFill>
                <a:schemeClr val="tx1"/>
              </a:solidFill>
              <a:effectLst/>
              <a:latin typeface="+mn-lt"/>
              <a:ea typeface="+mn-ea"/>
              <a:cs typeface="+mn-cs"/>
            </a:endParaRPr>
          </a:p>
          <a:p>
            <a:pPr marL="685800" lvl="1" indent="-228600">
              <a:buFont typeface="Arial" panose="020B0604020202020204" pitchFamily="34" charset="0"/>
              <a:buChar char="•"/>
            </a:pPr>
            <a:r>
              <a:rPr lang="en-US" sz="1200" kern="1200" dirty="0">
                <a:solidFill>
                  <a:schemeClr val="tx1"/>
                </a:solidFill>
                <a:effectLst/>
                <a:latin typeface="+mn-lt"/>
                <a:ea typeface="+mn-ea"/>
                <a:cs typeface="+mn-cs"/>
              </a:rPr>
              <a:t>Any other topics identified by the community</a:t>
            </a:r>
          </a:p>
          <a:p>
            <a:pPr marL="685800" lvl="1" indent="-228600">
              <a:buFont typeface="Arial" panose="020B0604020202020204" pitchFamily="34" charset="0"/>
              <a:buChar char="•"/>
            </a:pPr>
            <a:endParaRPr lang="en-CA" sz="1200" kern="1200" dirty="0">
              <a:solidFill>
                <a:schemeClr val="tx1"/>
              </a:solidFill>
              <a:effectLst/>
              <a:latin typeface="+mn-lt"/>
              <a:ea typeface="+mn-ea"/>
              <a:cs typeface="+mn-cs"/>
            </a:endParaRPr>
          </a:p>
          <a:p>
            <a:pPr marL="228600" lvl="0" indent="-228600">
              <a:buAutoNum type="arabicPeriod" startAt="6"/>
            </a:pPr>
            <a:r>
              <a:rPr lang="en-US" sz="1200" kern="1200" dirty="0">
                <a:solidFill>
                  <a:schemeClr val="tx1"/>
                </a:solidFill>
                <a:effectLst/>
                <a:latin typeface="+mn-lt"/>
                <a:ea typeface="+mn-ea"/>
                <a:cs typeface="+mn-cs"/>
              </a:rPr>
              <a:t>Wrap up questions from the public to Baffinland and Regulators</a:t>
            </a:r>
          </a:p>
          <a:p>
            <a:pPr marL="228600" lvl="0" indent="-228600">
              <a:buAutoNum type="arabicPeriod" startAt="6"/>
            </a:pPr>
            <a:endParaRPr lang="en-CA"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7.  Workshop conclusion and next steps</a:t>
            </a:r>
            <a:endParaRPr lang="en-CA" sz="1200" kern="1200" dirty="0">
              <a:solidFill>
                <a:schemeClr val="tx1"/>
              </a:solidFill>
              <a:effectLst/>
              <a:latin typeface="+mn-lt"/>
              <a:ea typeface="+mn-ea"/>
              <a:cs typeface="+mn-cs"/>
            </a:endParaRPr>
          </a:p>
          <a:p>
            <a:pPr marL="0" lvl="0" indent="0">
              <a:lnSpc>
                <a:spcPct val="115000"/>
              </a:lnSpc>
              <a:spcBef>
                <a:spcPts val="1200"/>
              </a:spcBef>
              <a:spcAft>
                <a:spcPts val="1200"/>
              </a:spcAft>
              <a:buFont typeface="+mj-lt"/>
              <a:buNone/>
            </a:pP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600"/>
              </a:spcBef>
              <a:spcAft>
                <a:spcPts val="600"/>
              </a:spcAft>
            </a:pPr>
            <a:r>
              <a:rPr lang="en-CA" sz="1200" dirty="0">
                <a:effectLst/>
                <a:latin typeface="Arial" panose="020B0604020202020204" pitchFamily="34" charset="0"/>
                <a:ea typeface="Calibri" panose="020F0502020204030204" pitchFamily="34" charset="0"/>
                <a:cs typeface="Times New Roman" panose="02020603050405020304" pitchFamily="18" charset="0"/>
              </a:rPr>
              <a:t>As this workshop is being held under the direction of the Minister of Northern Affairs on behalf of the Responsible Ministers, we will be starting the meeting with a brief update presentation, then providing time for Baffinland to present the pertinent information on each topic.</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600" dirty="0">
                <a:effectLst/>
                <a:latin typeface="Arial" panose="020B0604020202020204" pitchFamily="34" charset="0"/>
                <a:ea typeface="Times New Roman" panose="02020603050405020304" pitchFamily="18" charset="0"/>
                <a:cs typeface="Times New Roman" panose="02020603050405020304" pitchFamily="18" charset="0"/>
              </a:rPr>
              <a:t> </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600" dirty="0">
                <a:effectLst/>
                <a:latin typeface="Arial" panose="020B0604020202020204" pitchFamily="34" charset="0"/>
                <a:ea typeface="Times New Roman" panose="02020603050405020304" pitchFamily="18" charset="0"/>
                <a:cs typeface="Times New Roman" panose="02020603050405020304" pitchFamily="18" charset="0"/>
              </a:rPr>
              <a:t>[change to slide 6]</a:t>
            </a:r>
            <a:endParaRPr lang="en-CA"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6224591A-C37F-4DFE-BC50-92BE8279A4F7}" type="slidenum">
              <a:rPr lang="en-CA" smtClean="0"/>
              <a:t>5</a:t>
            </a:fld>
            <a:endParaRPr lang="en-CA"/>
          </a:p>
        </p:txBody>
      </p:sp>
    </p:spTree>
    <p:extLst>
      <p:ext uri="{BB962C8B-B14F-4D97-AF65-F5344CB8AC3E}">
        <p14:creationId xmlns:p14="http://schemas.microsoft.com/office/powerpoint/2010/main" val="3058581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baseline="0" dirty="0"/>
              <a:t>The original project approved in 2012 consisted of a nominal production of up to 18 million tonnes per year of iron ore from the mine site at Mary River, with transport south on a railway to Steensby Inlet and year-round shipping through Foxe Basin and Hudson Strait to smelters in Europe. The NIRB has been monitoring the project since the initial approval as well as conducting the various required assessments of changes to the project.</a:t>
            </a:r>
          </a:p>
          <a:p>
            <a:endParaRPr lang="en-CA" baseline="0" dirty="0"/>
          </a:p>
        </p:txBody>
      </p:sp>
      <p:sp>
        <p:nvSpPr>
          <p:cNvPr id="4" name="Slide Number Placeholder 3"/>
          <p:cNvSpPr>
            <a:spLocks noGrp="1"/>
          </p:cNvSpPr>
          <p:nvPr>
            <p:ph type="sldNum" sz="quarter" idx="10"/>
          </p:nvPr>
        </p:nvSpPr>
        <p:spPr/>
        <p:txBody>
          <a:bodyPr/>
          <a:lstStyle/>
          <a:p>
            <a:pPr>
              <a:defRPr/>
            </a:pPr>
            <a:fld id="{92E15850-CA75-47DB-B5C6-5D778A3496D9}" type="slidenum">
              <a:rPr lang="en-CA" smtClean="0"/>
              <a:pPr>
                <a:defRPr/>
              </a:pPr>
              <a:t>6</a:t>
            </a:fld>
            <a:endParaRPr lang="en-CA"/>
          </a:p>
        </p:txBody>
      </p:sp>
    </p:spTree>
    <p:extLst>
      <p:ext uri="{BB962C8B-B14F-4D97-AF65-F5344CB8AC3E}">
        <p14:creationId xmlns:p14="http://schemas.microsoft.com/office/powerpoint/2010/main" val="41197344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ts val="600"/>
              </a:spcBef>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	An Early Revenue Phase was approved next in 2014 and involved trucking iron ore north on the tote road from the mine site to a port site at Milne Inlet. Up to 4.2 million tonnes of ore would be shipped to market each year during the open water season, using ships with up to a 110,000 tonne capacity and requiring as many as 64 round trips per shipping season.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600"/>
              </a:spcBef>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	There was no time limit applied to the Early Revenue Phase, so it was recognized that it could one day operate in addition to the production of 18 million tonnes of iron ore at Mary River, with shipment south through Steensby Inlet.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600"/>
              </a:spcBef>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	While the original project with the railway and facilities at Steensby Inlet has yet to be constructed, production at the mine site started in September 2014 with shipping from Milne Inlet commencing in August 2015.</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600"/>
              </a:spcBef>
              <a:spcAft>
                <a:spcPts val="600"/>
              </a:spcAft>
            </a:pPr>
            <a:r>
              <a:rPr lang="en-CA" sz="1800" i="1" dirty="0">
                <a:effectLst/>
                <a:latin typeface="Arial" panose="020B0604020202020204" pitchFamily="34" charset="0"/>
                <a:ea typeface="Calibri" panose="020F0502020204030204" pitchFamily="34"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That concludes the NIRB’s overview.</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[change to slide 8]</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6224591A-C37F-4DFE-BC50-92BE8279A4F7}" type="slidenum">
              <a:rPr lang="en-CA" smtClean="0"/>
              <a:t>7</a:t>
            </a:fld>
            <a:endParaRPr lang="en-CA"/>
          </a:p>
        </p:txBody>
      </p:sp>
    </p:spTree>
    <p:extLst>
      <p:ext uri="{BB962C8B-B14F-4D97-AF65-F5344CB8AC3E}">
        <p14:creationId xmlns:p14="http://schemas.microsoft.com/office/powerpoint/2010/main" val="39274901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Bef>
                <a:spcPts val="600"/>
              </a:spcBef>
              <a:spcAft>
                <a:spcPts val="600"/>
              </a:spcAft>
            </a:pPr>
            <a:r>
              <a:rPr lang="en-CA" sz="1800" dirty="0">
                <a:effectLst/>
                <a:latin typeface="Arial" panose="020B0604020202020204" pitchFamily="34" charset="0"/>
                <a:ea typeface="Calibri" panose="020F0502020204030204" pitchFamily="34" charset="0"/>
                <a:cs typeface="Times New Roman" panose="02020603050405020304" pitchFamily="18" charset="0"/>
              </a:rPr>
              <a:t>We will now move to Baffinland’s presentation.</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Bef>
                <a:spcPts val="600"/>
              </a:spcBef>
              <a:spcAft>
                <a:spcPts val="600"/>
              </a:spcAft>
            </a:pPr>
            <a:r>
              <a:rPr lang="en-CA" sz="1800" i="1" dirty="0">
                <a:effectLst/>
                <a:latin typeface="Arial" panose="020B0604020202020204" pitchFamily="34" charset="0"/>
                <a:ea typeface="Calibri" panose="020F0502020204030204" pitchFamily="34" charset="0"/>
                <a:cs typeface="Times New Roman" panose="02020603050405020304" pitchFamily="18" charset="0"/>
              </a:rPr>
              <a:t> </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600"/>
              </a:spcAft>
            </a:pPr>
            <a:r>
              <a:rPr lang="en-CA" sz="1800" dirty="0">
                <a:effectLst/>
                <a:latin typeface="Arial" panose="020B0604020202020204" pitchFamily="34" charset="0"/>
                <a:ea typeface="Times New Roman" panose="02020603050405020304" pitchFamily="18" charset="0"/>
                <a:cs typeface="Times New Roman" panose="02020603050405020304" pitchFamily="18" charset="0"/>
              </a:rPr>
              <a:t>[change presentations]</a:t>
            </a:r>
            <a:endParaRPr lang="en-CA"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6224591A-C37F-4DFE-BC50-92BE8279A4F7}" type="slidenum">
              <a:rPr lang="en-CA" smtClean="0"/>
              <a:t>8</a:t>
            </a:fld>
            <a:endParaRPr lang="en-CA"/>
          </a:p>
        </p:txBody>
      </p:sp>
    </p:spTree>
    <p:extLst>
      <p:ext uri="{BB962C8B-B14F-4D97-AF65-F5344CB8AC3E}">
        <p14:creationId xmlns:p14="http://schemas.microsoft.com/office/powerpoint/2010/main" val="18059294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8000"/>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ctrTitle"/>
          </p:nvPr>
        </p:nvSpPr>
        <p:spPr>
          <a:xfrm>
            <a:off x="1002869" y="947534"/>
            <a:ext cx="10186260" cy="696594"/>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C00000"/>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1800" b="0" i="0">
                <a:solidFill>
                  <a:schemeClr val="tx1"/>
                </a:solidFill>
                <a:latin typeface="Arial"/>
                <a:cs typeface="Arial"/>
              </a:defRPr>
            </a:lvl1pPr>
          </a:lstStyle>
          <a:p>
            <a:endParaRPr/>
          </a:p>
        </p:txBody>
      </p:sp>
      <p:sp>
        <p:nvSpPr>
          <p:cNvPr id="8" name="Date Placeholder 2">
            <a:extLst>
              <a:ext uri="{FF2B5EF4-FFF2-40B4-BE49-F238E27FC236}">
                <a16:creationId xmlns:a16="http://schemas.microsoft.com/office/drawing/2014/main" id="{B86EE9FB-9B24-4DDE-9175-EA0599AF580F}"/>
              </a:ext>
            </a:extLst>
          </p:cNvPr>
          <p:cNvSpPr>
            <a:spLocks noGrp="1"/>
          </p:cNvSpPr>
          <p:nvPr>
            <p:ph type="dt" sz="half" idx="2"/>
          </p:nvPr>
        </p:nvSpPr>
        <p:spPr>
          <a:xfrm>
            <a:off x="207009" y="6096000"/>
            <a:ext cx="3069591" cy="391070"/>
          </a:xfrm>
          <a:prstGeom prst="rect">
            <a:avLst/>
          </a:prstGeom>
        </p:spPr>
        <p:txBody>
          <a:bodyPr/>
          <a:lstStyle/>
          <a:p>
            <a:r>
              <a:rPr lang="en-US" dirty="0">
                <a:solidFill>
                  <a:schemeClr val="tx1">
                    <a:lumMod val="85000"/>
                    <a:lumOff val="15000"/>
                  </a:schemeClr>
                </a:solidFill>
              </a:rPr>
              <a:t>Nunavut Impact Review Board</a:t>
            </a:r>
          </a:p>
        </p:txBody>
      </p:sp>
      <p:sp>
        <p:nvSpPr>
          <p:cNvPr id="9" name="Slide Number Placeholder 4">
            <a:extLst>
              <a:ext uri="{FF2B5EF4-FFF2-40B4-BE49-F238E27FC236}">
                <a16:creationId xmlns:a16="http://schemas.microsoft.com/office/drawing/2014/main" id="{30D27904-40AA-4BC4-BAFC-EFECCB883F3A}"/>
              </a:ext>
            </a:extLst>
          </p:cNvPr>
          <p:cNvSpPr>
            <a:spLocks noGrp="1"/>
          </p:cNvSpPr>
          <p:nvPr>
            <p:ph type="sldNum" sz="quarter" idx="4"/>
          </p:nvPr>
        </p:nvSpPr>
        <p:spPr>
          <a:xfrm>
            <a:off x="5486400" y="6096000"/>
            <a:ext cx="457200" cy="369332"/>
          </a:xfrm>
          <a:prstGeom prst="rect">
            <a:avLst/>
          </a:prstGeom>
        </p:spPr>
        <p:txBody>
          <a:bodyPr/>
          <a:lstStyle/>
          <a:p>
            <a:fld id="{103161EA-3838-4585-991A-9FE3F83376D8}" type="slidenum">
              <a:rPr lang="en-US" smtClean="0">
                <a:solidFill>
                  <a:schemeClr val="tx1">
                    <a:lumMod val="85000"/>
                    <a:lumOff val="15000"/>
                  </a:schemeClr>
                </a:solidFill>
              </a:rPr>
              <a:pPr/>
              <a:t>‹#›</a:t>
            </a:fld>
            <a:endParaRPr lang="en-US" dirty="0">
              <a:solidFill>
                <a:schemeClr val="tx1">
                  <a:lumMod val="85000"/>
                  <a:lumOff val="15000"/>
                </a:schemeClr>
              </a:solidFill>
            </a:endParaRPr>
          </a:p>
        </p:txBody>
      </p:sp>
      <p:sp>
        <p:nvSpPr>
          <p:cNvPr id="10" name="Footer Placeholder 3">
            <a:extLst>
              <a:ext uri="{FF2B5EF4-FFF2-40B4-BE49-F238E27FC236}">
                <a16:creationId xmlns:a16="http://schemas.microsoft.com/office/drawing/2014/main" id="{4E69FF11-D529-4F57-876D-E773F0FC0DD0}"/>
              </a:ext>
            </a:extLst>
          </p:cNvPr>
          <p:cNvSpPr>
            <a:spLocks noGrp="1"/>
          </p:cNvSpPr>
          <p:nvPr>
            <p:ph type="ftr" sz="quarter" idx="3"/>
          </p:nvPr>
        </p:nvSpPr>
        <p:spPr>
          <a:xfrm>
            <a:off x="8458200" y="6096000"/>
            <a:ext cx="3352800" cy="457200"/>
          </a:xfrm>
          <a:prstGeom prst="rect">
            <a:avLst/>
          </a:prstGeom>
        </p:spPr>
        <p:txBody>
          <a:bodyPr/>
          <a:lstStyle/>
          <a:p>
            <a:r>
              <a:rPr lang="iu-Cans-CA" dirty="0">
                <a:solidFill>
                  <a:schemeClr val="tx1">
                    <a:lumMod val="85000"/>
                    <a:lumOff val="15000"/>
                  </a:schemeClr>
                </a:solidFill>
              </a:rPr>
              <a:t>ᓄᓇᕗᒥ ᐊᕙᑎᓕᕆᔨᑦ ᑲᑎᒪᔨᖏᑦ</a:t>
            </a:r>
            <a:endParaRPr lang="en-US" dirty="0">
              <a:solidFill>
                <a:schemeClr val="tx1">
                  <a:lumMod val="85000"/>
                  <a:lumOff val="15000"/>
                </a:scheme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C00000"/>
                </a:solidFill>
                <a:latin typeface="Trebuchet MS"/>
                <a:cs typeface="Trebuchet MS"/>
              </a:defRPr>
            </a:lvl1pPr>
          </a:lstStyle>
          <a:p>
            <a:endParaRPr/>
          </a:p>
        </p:txBody>
      </p:sp>
      <p:sp>
        <p:nvSpPr>
          <p:cNvPr id="3" name="Holder 3"/>
          <p:cNvSpPr>
            <a:spLocks noGrp="1"/>
          </p:cNvSpPr>
          <p:nvPr>
            <p:ph sz="half" idx="2"/>
          </p:nvPr>
        </p:nvSpPr>
        <p:spPr>
          <a:xfrm>
            <a:off x="916937" y="1730019"/>
            <a:ext cx="4973955" cy="4237990"/>
          </a:xfrm>
          <a:prstGeom prst="rect">
            <a:avLst/>
          </a:prstGeom>
        </p:spPr>
        <p:txBody>
          <a:bodyPr wrap="square" lIns="0" tIns="0" rIns="0" bIns="0">
            <a:spAutoFit/>
          </a:bodyPr>
          <a:lstStyle>
            <a:lvl1pPr>
              <a:defRPr sz="2200" b="0" i="0">
                <a:solidFill>
                  <a:schemeClr val="tx1"/>
                </a:solidFill>
                <a:latin typeface="Arial"/>
                <a:cs typeface="Arial"/>
              </a:defRPr>
            </a:lvl1pPr>
          </a:lstStyle>
          <a:p>
            <a:endParaRPr/>
          </a:p>
        </p:txBody>
      </p:sp>
      <p:sp>
        <p:nvSpPr>
          <p:cNvPr id="4" name="Holder 4"/>
          <p:cNvSpPr>
            <a:spLocks noGrp="1"/>
          </p:cNvSpPr>
          <p:nvPr>
            <p:ph sz="half" idx="3"/>
          </p:nvPr>
        </p:nvSpPr>
        <p:spPr>
          <a:xfrm>
            <a:off x="6250938" y="1756548"/>
            <a:ext cx="5013325" cy="3885565"/>
          </a:xfrm>
          <a:prstGeom prst="rect">
            <a:avLst/>
          </a:prstGeom>
        </p:spPr>
        <p:txBody>
          <a:bodyPr wrap="square" lIns="0" tIns="0" rIns="0" bIns="0">
            <a:spAutoFit/>
          </a:bodyPr>
          <a:lstStyle>
            <a:lvl1pPr>
              <a:defRPr sz="2200" b="0" i="0">
                <a:solidFill>
                  <a:schemeClr val="tx1"/>
                </a:solidFill>
                <a:latin typeface="Arial"/>
                <a:cs typeface="Arial"/>
              </a:defRPr>
            </a:lvl1pPr>
          </a:lstStyle>
          <a:p>
            <a:endParaRPr/>
          </a:p>
        </p:txBody>
      </p:sp>
      <p:sp>
        <p:nvSpPr>
          <p:cNvPr id="8" name="Footer Placeholder 3">
            <a:extLst>
              <a:ext uri="{FF2B5EF4-FFF2-40B4-BE49-F238E27FC236}">
                <a16:creationId xmlns:a16="http://schemas.microsoft.com/office/drawing/2014/main" id="{DEB037E4-C4E6-4D7A-9EF9-D2E34A597A55}"/>
              </a:ext>
            </a:extLst>
          </p:cNvPr>
          <p:cNvSpPr>
            <a:spLocks noGrp="1"/>
          </p:cNvSpPr>
          <p:nvPr>
            <p:ph type="ftr" sz="quarter" idx="10"/>
          </p:nvPr>
        </p:nvSpPr>
        <p:spPr>
          <a:xfrm>
            <a:off x="8458200" y="6096000"/>
            <a:ext cx="3352800" cy="457200"/>
          </a:xfrm>
          <a:prstGeom prst="rect">
            <a:avLst/>
          </a:prstGeom>
        </p:spPr>
        <p:txBody>
          <a:bodyPr/>
          <a:lstStyle/>
          <a:p>
            <a:r>
              <a:rPr lang="iu-Cans-CA" dirty="0">
                <a:solidFill>
                  <a:schemeClr val="tx1">
                    <a:lumMod val="85000"/>
                    <a:lumOff val="15000"/>
                  </a:schemeClr>
                </a:solidFill>
              </a:rPr>
              <a:t>ᓄᓇᕗᒥ ᐊᕙᑎᓕᕆᔨᑦ ᑲᑎᒪᔨᖏᑦ</a:t>
            </a:r>
            <a:endParaRPr lang="en-US" dirty="0">
              <a:solidFill>
                <a:schemeClr val="tx1">
                  <a:lumMod val="85000"/>
                  <a:lumOff val="15000"/>
                </a:schemeClr>
              </a:solidFill>
            </a:endParaRPr>
          </a:p>
        </p:txBody>
      </p:sp>
      <p:sp>
        <p:nvSpPr>
          <p:cNvPr id="9" name="Slide Number Placeholder 4">
            <a:extLst>
              <a:ext uri="{FF2B5EF4-FFF2-40B4-BE49-F238E27FC236}">
                <a16:creationId xmlns:a16="http://schemas.microsoft.com/office/drawing/2014/main" id="{453AA871-523E-43C2-801B-91C6C42B7EA7}"/>
              </a:ext>
            </a:extLst>
          </p:cNvPr>
          <p:cNvSpPr>
            <a:spLocks noGrp="1"/>
          </p:cNvSpPr>
          <p:nvPr>
            <p:ph type="sldNum" sz="quarter" idx="4"/>
          </p:nvPr>
        </p:nvSpPr>
        <p:spPr>
          <a:xfrm>
            <a:off x="5486400" y="6096000"/>
            <a:ext cx="457200" cy="369332"/>
          </a:xfrm>
          <a:prstGeom prst="rect">
            <a:avLst/>
          </a:prstGeom>
        </p:spPr>
        <p:txBody>
          <a:bodyPr/>
          <a:lstStyle/>
          <a:p>
            <a:fld id="{103161EA-3838-4585-991A-9FE3F83376D8}" type="slidenum">
              <a:rPr lang="en-US" smtClean="0">
                <a:solidFill>
                  <a:schemeClr val="tx1">
                    <a:lumMod val="85000"/>
                    <a:lumOff val="15000"/>
                  </a:schemeClr>
                </a:solidFill>
              </a:rPr>
              <a:pPr/>
              <a:t>‹#›</a:t>
            </a:fld>
            <a:endParaRPr lang="en-US" dirty="0">
              <a:solidFill>
                <a:schemeClr val="tx1">
                  <a:lumMod val="85000"/>
                  <a:lumOff val="15000"/>
                </a:schemeClr>
              </a:solidFill>
            </a:endParaRPr>
          </a:p>
        </p:txBody>
      </p:sp>
      <p:sp>
        <p:nvSpPr>
          <p:cNvPr id="10" name="Date Placeholder 2">
            <a:extLst>
              <a:ext uri="{FF2B5EF4-FFF2-40B4-BE49-F238E27FC236}">
                <a16:creationId xmlns:a16="http://schemas.microsoft.com/office/drawing/2014/main" id="{985A48C7-1DBE-4466-8EF3-801870CFD4B4}"/>
              </a:ext>
            </a:extLst>
          </p:cNvPr>
          <p:cNvSpPr>
            <a:spLocks noGrp="1"/>
          </p:cNvSpPr>
          <p:nvPr>
            <p:ph type="dt" sz="half" idx="11"/>
          </p:nvPr>
        </p:nvSpPr>
        <p:spPr>
          <a:xfrm>
            <a:off x="207009" y="6096000"/>
            <a:ext cx="3069591" cy="391070"/>
          </a:xfrm>
          <a:prstGeom prst="rect">
            <a:avLst/>
          </a:prstGeom>
        </p:spPr>
        <p:txBody>
          <a:bodyPr/>
          <a:lstStyle/>
          <a:p>
            <a:r>
              <a:rPr lang="en-US" dirty="0">
                <a:solidFill>
                  <a:schemeClr val="tx1">
                    <a:lumMod val="85000"/>
                    <a:lumOff val="15000"/>
                  </a:schemeClr>
                </a:solidFill>
              </a:rPr>
              <a:t>Nunavut Impact Review Board</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000" b="0" i="0">
                <a:solidFill>
                  <a:srgbClr val="C00000"/>
                </a:solidFill>
                <a:latin typeface="Trebuchet MS"/>
                <a:cs typeface="Trebuchet MS"/>
              </a:defRPr>
            </a:lvl1pPr>
          </a:lstStyle>
          <a:p>
            <a:endParaRPr/>
          </a:p>
        </p:txBody>
      </p:sp>
      <p:sp>
        <p:nvSpPr>
          <p:cNvPr id="6" name="Footer Placeholder 3">
            <a:extLst>
              <a:ext uri="{FF2B5EF4-FFF2-40B4-BE49-F238E27FC236}">
                <a16:creationId xmlns:a16="http://schemas.microsoft.com/office/drawing/2014/main" id="{E58951D9-C687-417A-89F2-E33313B60FD7}"/>
              </a:ext>
            </a:extLst>
          </p:cNvPr>
          <p:cNvSpPr>
            <a:spLocks noGrp="1"/>
          </p:cNvSpPr>
          <p:nvPr>
            <p:ph type="ftr" sz="quarter" idx="3"/>
          </p:nvPr>
        </p:nvSpPr>
        <p:spPr>
          <a:xfrm>
            <a:off x="8458200" y="6096000"/>
            <a:ext cx="3352800" cy="457200"/>
          </a:xfrm>
          <a:prstGeom prst="rect">
            <a:avLst/>
          </a:prstGeom>
        </p:spPr>
        <p:txBody>
          <a:bodyPr/>
          <a:lstStyle/>
          <a:p>
            <a:r>
              <a:rPr lang="iu-Cans-CA" dirty="0">
                <a:solidFill>
                  <a:schemeClr val="tx1">
                    <a:lumMod val="85000"/>
                    <a:lumOff val="15000"/>
                  </a:schemeClr>
                </a:solidFill>
              </a:rPr>
              <a:t>ᓄᓇᕗᒥ ᐊᕙᑎᓕᕆᔨᑦ ᑲᑎᒪᔨᖏᑦ</a:t>
            </a:r>
            <a:endParaRPr lang="en-US" dirty="0">
              <a:solidFill>
                <a:schemeClr val="tx1">
                  <a:lumMod val="85000"/>
                  <a:lumOff val="15000"/>
                </a:schemeClr>
              </a:solidFill>
            </a:endParaRPr>
          </a:p>
        </p:txBody>
      </p:sp>
      <p:sp>
        <p:nvSpPr>
          <p:cNvPr id="7" name="Slide Number Placeholder 4">
            <a:extLst>
              <a:ext uri="{FF2B5EF4-FFF2-40B4-BE49-F238E27FC236}">
                <a16:creationId xmlns:a16="http://schemas.microsoft.com/office/drawing/2014/main" id="{16CEBD48-AD6A-4612-A32A-526517AED400}"/>
              </a:ext>
            </a:extLst>
          </p:cNvPr>
          <p:cNvSpPr>
            <a:spLocks noGrp="1"/>
          </p:cNvSpPr>
          <p:nvPr>
            <p:ph type="sldNum" sz="quarter" idx="4"/>
          </p:nvPr>
        </p:nvSpPr>
        <p:spPr>
          <a:xfrm>
            <a:off x="5486400" y="6096000"/>
            <a:ext cx="457200" cy="369332"/>
          </a:xfrm>
          <a:prstGeom prst="rect">
            <a:avLst/>
          </a:prstGeom>
        </p:spPr>
        <p:txBody>
          <a:bodyPr/>
          <a:lstStyle/>
          <a:p>
            <a:fld id="{103161EA-3838-4585-991A-9FE3F83376D8}" type="slidenum">
              <a:rPr lang="en-US" smtClean="0">
                <a:solidFill>
                  <a:schemeClr val="tx1">
                    <a:lumMod val="85000"/>
                    <a:lumOff val="15000"/>
                  </a:schemeClr>
                </a:solidFill>
              </a:rPr>
              <a:pPr/>
              <a:t>‹#›</a:t>
            </a:fld>
            <a:endParaRPr lang="en-US" dirty="0">
              <a:solidFill>
                <a:schemeClr val="tx1">
                  <a:lumMod val="85000"/>
                  <a:lumOff val="15000"/>
                </a:schemeClr>
              </a:solidFill>
            </a:endParaRPr>
          </a:p>
        </p:txBody>
      </p:sp>
      <p:sp>
        <p:nvSpPr>
          <p:cNvPr id="8" name="Date Placeholder 2">
            <a:extLst>
              <a:ext uri="{FF2B5EF4-FFF2-40B4-BE49-F238E27FC236}">
                <a16:creationId xmlns:a16="http://schemas.microsoft.com/office/drawing/2014/main" id="{069D065D-2D7C-421D-A5C6-DB303E6F6CFD}"/>
              </a:ext>
            </a:extLst>
          </p:cNvPr>
          <p:cNvSpPr>
            <a:spLocks noGrp="1"/>
          </p:cNvSpPr>
          <p:nvPr>
            <p:ph type="dt" sz="half" idx="2"/>
          </p:nvPr>
        </p:nvSpPr>
        <p:spPr>
          <a:xfrm>
            <a:off x="207009" y="6096000"/>
            <a:ext cx="3069591" cy="391070"/>
          </a:xfrm>
          <a:prstGeom prst="rect">
            <a:avLst/>
          </a:prstGeom>
        </p:spPr>
        <p:txBody>
          <a:bodyPr/>
          <a:lstStyle/>
          <a:p>
            <a:r>
              <a:rPr lang="en-US" dirty="0">
                <a:solidFill>
                  <a:schemeClr val="tx1">
                    <a:lumMod val="85000"/>
                    <a:lumOff val="15000"/>
                  </a:schemeClr>
                </a:solidFill>
              </a:rPr>
              <a:t>Nunavut Impact Review Board</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916938" y="647928"/>
            <a:ext cx="5864861" cy="635000"/>
          </a:xfrm>
          <a:prstGeom prst="rect">
            <a:avLst/>
          </a:prstGeom>
        </p:spPr>
        <p:txBody>
          <a:bodyPr wrap="square" lIns="0" tIns="0" rIns="0" bIns="0">
            <a:spAutoFit/>
          </a:bodyPr>
          <a:lstStyle>
            <a:lvl1pPr>
              <a:defRPr sz="4000" b="0" i="0">
                <a:solidFill>
                  <a:srgbClr val="C00000"/>
                </a:solidFill>
                <a:latin typeface="Trebuchet MS"/>
                <a:cs typeface="Trebuchet MS"/>
              </a:defRPr>
            </a:lvl1pPr>
          </a:lstStyle>
          <a:p>
            <a:endParaRPr dirty="0"/>
          </a:p>
        </p:txBody>
      </p:sp>
      <p:sp>
        <p:nvSpPr>
          <p:cNvPr id="3" name="Holder 3"/>
          <p:cNvSpPr>
            <a:spLocks noGrp="1"/>
          </p:cNvSpPr>
          <p:nvPr>
            <p:ph type="body" idx="1"/>
          </p:nvPr>
        </p:nvSpPr>
        <p:spPr>
          <a:xfrm>
            <a:off x="6098540" y="1691779"/>
            <a:ext cx="5063490" cy="4126865"/>
          </a:xfrm>
          <a:prstGeom prst="rect">
            <a:avLst/>
          </a:prstGeom>
        </p:spPr>
        <p:txBody>
          <a:bodyPr wrap="square" lIns="0" tIns="0" rIns="0" bIns="0">
            <a:spAutoFit/>
          </a:bodyPr>
          <a:lstStyle>
            <a:lvl1pPr>
              <a:defRPr sz="1800" b="0" i="0">
                <a:solidFill>
                  <a:schemeClr val="tx1"/>
                </a:solidFill>
                <a:latin typeface="Arial"/>
                <a:cs typeface="Arial"/>
              </a:defRPr>
            </a:lvl1pPr>
          </a:lstStyle>
          <a:p>
            <a:endParaRPr/>
          </a:p>
        </p:txBody>
      </p:sp>
      <p:sp>
        <p:nvSpPr>
          <p:cNvPr id="7" name="Date Placeholder 2">
            <a:extLst>
              <a:ext uri="{FF2B5EF4-FFF2-40B4-BE49-F238E27FC236}">
                <a16:creationId xmlns:a16="http://schemas.microsoft.com/office/drawing/2014/main" id="{F4896466-5D7F-4A71-9B1E-06B819C5C644}"/>
              </a:ext>
            </a:extLst>
          </p:cNvPr>
          <p:cNvSpPr>
            <a:spLocks noGrp="1"/>
          </p:cNvSpPr>
          <p:nvPr>
            <p:ph type="dt" sz="half" idx="2"/>
          </p:nvPr>
        </p:nvSpPr>
        <p:spPr>
          <a:xfrm>
            <a:off x="207009" y="6096000"/>
            <a:ext cx="3069591" cy="391070"/>
          </a:xfrm>
          <a:prstGeom prst="rect">
            <a:avLst/>
          </a:prstGeom>
        </p:spPr>
        <p:txBody>
          <a:bodyPr/>
          <a:lstStyle/>
          <a:p>
            <a:r>
              <a:rPr lang="en-US" dirty="0">
                <a:solidFill>
                  <a:schemeClr val="tx1">
                    <a:lumMod val="85000"/>
                    <a:lumOff val="15000"/>
                  </a:schemeClr>
                </a:solidFill>
              </a:rPr>
              <a:t>Nunavut Impact Review Board</a:t>
            </a:r>
          </a:p>
        </p:txBody>
      </p:sp>
      <p:sp>
        <p:nvSpPr>
          <p:cNvPr id="8" name="Slide Number Placeholder 4">
            <a:extLst>
              <a:ext uri="{FF2B5EF4-FFF2-40B4-BE49-F238E27FC236}">
                <a16:creationId xmlns:a16="http://schemas.microsoft.com/office/drawing/2014/main" id="{5971164A-F4AB-484A-A6B3-3D61413BF7E3}"/>
              </a:ext>
            </a:extLst>
          </p:cNvPr>
          <p:cNvSpPr>
            <a:spLocks noGrp="1"/>
          </p:cNvSpPr>
          <p:nvPr>
            <p:ph type="sldNum" sz="quarter" idx="4"/>
          </p:nvPr>
        </p:nvSpPr>
        <p:spPr>
          <a:xfrm>
            <a:off x="5486400" y="6096000"/>
            <a:ext cx="457200" cy="369332"/>
          </a:xfrm>
          <a:prstGeom prst="rect">
            <a:avLst/>
          </a:prstGeom>
        </p:spPr>
        <p:txBody>
          <a:bodyPr/>
          <a:lstStyle/>
          <a:p>
            <a:fld id="{103161EA-3838-4585-991A-9FE3F83376D8}" type="slidenum">
              <a:rPr lang="en-US" smtClean="0">
                <a:solidFill>
                  <a:schemeClr val="tx1">
                    <a:lumMod val="85000"/>
                    <a:lumOff val="15000"/>
                  </a:schemeClr>
                </a:solidFill>
              </a:rPr>
              <a:pPr/>
              <a:t>‹#›</a:t>
            </a:fld>
            <a:endParaRPr lang="en-US" dirty="0">
              <a:solidFill>
                <a:schemeClr val="tx1">
                  <a:lumMod val="85000"/>
                  <a:lumOff val="15000"/>
                </a:schemeClr>
              </a:solidFill>
            </a:endParaRPr>
          </a:p>
        </p:txBody>
      </p:sp>
      <p:sp>
        <p:nvSpPr>
          <p:cNvPr id="9" name="Footer Placeholder 3">
            <a:extLst>
              <a:ext uri="{FF2B5EF4-FFF2-40B4-BE49-F238E27FC236}">
                <a16:creationId xmlns:a16="http://schemas.microsoft.com/office/drawing/2014/main" id="{632B3F8A-0D10-4B97-B5A2-7B8CA3CFC96D}"/>
              </a:ext>
            </a:extLst>
          </p:cNvPr>
          <p:cNvSpPr>
            <a:spLocks noGrp="1"/>
          </p:cNvSpPr>
          <p:nvPr>
            <p:ph type="ftr" sz="quarter" idx="3"/>
          </p:nvPr>
        </p:nvSpPr>
        <p:spPr>
          <a:xfrm>
            <a:off x="8458200" y="6096000"/>
            <a:ext cx="3352800" cy="457200"/>
          </a:xfrm>
          <a:prstGeom prst="rect">
            <a:avLst/>
          </a:prstGeom>
        </p:spPr>
        <p:txBody>
          <a:bodyPr/>
          <a:lstStyle/>
          <a:p>
            <a:r>
              <a:rPr lang="iu-Cans-CA" dirty="0">
                <a:solidFill>
                  <a:schemeClr val="tx1">
                    <a:lumMod val="85000"/>
                    <a:lumOff val="15000"/>
                  </a:schemeClr>
                </a:solidFill>
              </a:rPr>
              <a:t>ᓄᓇᕗᒥ ᐊᕙᑎᓕᕆᔨᑦ ᑲᑎᒪᔨᖏᑦ</a:t>
            </a:r>
            <a:endParaRPr lang="en-US" dirty="0">
              <a:solidFill>
                <a:schemeClr val="tx1">
                  <a:lumMod val="85000"/>
                  <a:lumOff val="15000"/>
                </a:scheme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7"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ctrTitle"/>
          </p:nvPr>
        </p:nvSpPr>
        <p:spPr>
          <a:xfrm>
            <a:off x="3124200" y="304800"/>
            <a:ext cx="9067800" cy="1524000"/>
          </a:xfrm>
        </p:spPr>
        <p:txBody>
          <a:bodyPr/>
          <a:lstStyle/>
          <a:p>
            <a:pPr algn="l" rtl="0"/>
            <a:r>
              <a:rPr lang="en-CA" sz="2000" b="1" dirty="0">
                <a:solidFill>
                  <a:schemeClr val="bg1"/>
                </a:solidFill>
                <a:latin typeface="Perpetua Titling MT" panose="02020502060505020804" pitchFamily="18" charset="0"/>
              </a:rPr>
              <a:t>Marine Monitoring and MARINE MITIGATION WORKSHOP</a:t>
            </a:r>
            <a:br>
              <a:rPr lang="en-CA" sz="2000" dirty="0">
                <a:solidFill>
                  <a:schemeClr val="bg1"/>
                </a:solidFill>
                <a:latin typeface="Perpetua Titling MT" panose="02020502060505020804" pitchFamily="18" charset="0"/>
              </a:rPr>
            </a:br>
            <a:r>
              <a:rPr lang="en-CA" sz="2000" dirty="0">
                <a:solidFill>
                  <a:schemeClr val="bg1"/>
                </a:solidFill>
                <a:latin typeface="Perpetua Titling MT" panose="02020502060505020804" pitchFamily="18" charset="0"/>
              </a:rPr>
              <a:t>MARY RIVER project </a:t>
            </a:r>
            <a:br>
              <a:rPr lang="en-CA" sz="2000" dirty="0">
                <a:solidFill>
                  <a:schemeClr val="bg1"/>
                </a:solidFill>
                <a:latin typeface="Perpetua Titling MT" panose="02020502060505020804" pitchFamily="18" charset="0"/>
              </a:rPr>
            </a:br>
            <a:r>
              <a:rPr lang="iu-Cans-CA" sz="2000" b="1" dirty="0">
                <a:solidFill>
                  <a:schemeClr val="bg1"/>
                </a:solidFill>
                <a:latin typeface="Euphemia" panose="020B0503040102020104" pitchFamily="34" charset="0"/>
              </a:rPr>
              <a:t>ᑕᕆᐅᒥᒃᖃᐅᔨᒋᐊᖃᑦᑕᕐᓂᖅ</a:t>
            </a:r>
            <a:r>
              <a:rPr lang="en-CA" sz="2000" b="1" dirty="0">
                <a:solidFill>
                  <a:schemeClr val="bg1"/>
                </a:solidFill>
                <a:latin typeface="Euphemia" panose="020B0503040102020104" pitchFamily="34" charset="0"/>
              </a:rPr>
              <a:t>  </a:t>
            </a:r>
            <a:r>
              <a:rPr lang="iu-Cans-CA" sz="2000" b="1" dirty="0">
                <a:solidFill>
                  <a:schemeClr val="bg1"/>
                </a:solidFill>
                <a:latin typeface="Euphemia" panose="020B0503040102020104" pitchFamily="34" charset="0"/>
              </a:rPr>
              <a:t>ᐸᓚᐅᒥᔾᔪᓯᖅᑐᖅᑕᐅᓯᒪᓚᖓᔪᓪᓗ</a:t>
            </a:r>
            <a:r>
              <a:rPr lang="en-CA" sz="2000" b="1" dirty="0">
                <a:solidFill>
                  <a:schemeClr val="bg1"/>
                </a:solidFill>
                <a:latin typeface="Euphemia" panose="020B0503040102020104" pitchFamily="34" charset="0"/>
              </a:rPr>
              <a:t>  </a:t>
            </a:r>
            <a:r>
              <a:rPr lang="iu-Cans-CA" sz="2000" b="1" dirty="0">
                <a:solidFill>
                  <a:schemeClr val="bg1"/>
                </a:solidFill>
                <a:latin typeface="Euphemia" panose="020B0503040102020104" pitchFamily="34" charset="0"/>
              </a:rPr>
              <a:t>ᑲᑎᒪᔾᔪᑎᖃᕐᓂᖅ </a:t>
            </a:r>
            <a:br>
              <a:rPr lang="en-CA" sz="2400" b="1" dirty="0">
                <a:solidFill>
                  <a:schemeClr val="bg1"/>
                </a:solidFill>
                <a:latin typeface="Perpetua Titling MT" panose="02020502060505020804" pitchFamily="18" charset="0"/>
              </a:rPr>
            </a:br>
            <a:r>
              <a:rPr lang="iu-Cans-CA" sz="2000" b="1" dirty="0">
                <a:solidFill>
                  <a:schemeClr val="bg1"/>
                </a:solidFill>
              </a:rPr>
              <a:t>ᓄᓘᔮᒃ ᐅᔭᕋᒃᑕᕐᕕᖓᓐᓂ</a:t>
            </a:r>
            <a:br>
              <a:rPr lang="en-CA" sz="2400" b="1" dirty="0">
                <a:solidFill>
                  <a:schemeClr val="bg1"/>
                </a:solidFill>
                <a:latin typeface="Euphemia" panose="020B0503040102020104" pitchFamily="34" charset="0"/>
              </a:rPr>
            </a:br>
            <a:br>
              <a:rPr lang="en-CA" sz="2000" b="1" dirty="0">
                <a:solidFill>
                  <a:schemeClr val="bg1"/>
                </a:solidFill>
                <a:latin typeface="Euphemia" panose="020B0503040102020104" pitchFamily="34" charset="0"/>
              </a:rPr>
            </a:br>
            <a:br>
              <a:rPr lang="en-CA" sz="2000" b="1" noProof="0" dirty="0">
                <a:solidFill>
                  <a:schemeClr val="bg1"/>
                </a:solidFill>
                <a:latin typeface="Euphemia" panose="020B0503040102020104" pitchFamily="34" charset="0"/>
              </a:rPr>
            </a:br>
            <a:endParaRPr lang="iu-Cans-CA" sz="1800" noProof="0" dirty="0">
              <a:solidFill>
                <a:schemeClr val="bg1"/>
              </a:solidFill>
              <a:latin typeface="Euphemia" panose="020B0503040102020104" pitchFamily="34" charset="0"/>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0" y="0"/>
            <a:ext cx="2665979" cy="1988840"/>
          </a:xfrm>
          <a:prstGeom prst="rect">
            <a:avLst/>
          </a:prstGeom>
        </p:spPr>
      </p:pic>
    </p:spTree>
    <p:extLst>
      <p:ext uri="{BB962C8B-B14F-4D97-AF65-F5344CB8AC3E}">
        <p14:creationId xmlns:p14="http://schemas.microsoft.com/office/powerpoint/2010/main" val="5744076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alphaModFix amt="11000"/>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66799" y="511748"/>
            <a:ext cx="9677399" cy="943941"/>
          </a:xfrm>
        </p:spPr>
        <p:txBody>
          <a:bodyPr vert="horz" wrap="square" lIns="91440" tIns="45720" rIns="91440" bIns="45720" rtlCol="0" anchor="ctr">
            <a:noAutofit/>
          </a:bodyPr>
          <a:lstStyle/>
          <a:p>
            <a:pPr algn="ctr" rtl="0"/>
            <a:r>
              <a:rPr lang="en-CA" sz="2800" b="1" dirty="0">
                <a:solidFill>
                  <a:schemeClr val="tx2"/>
                </a:solidFill>
                <a:latin typeface="Perpetua Titling MT" panose="02020502060505020804" pitchFamily="18" charset="0"/>
              </a:rPr>
              <a:t>Why are we here?</a:t>
            </a:r>
            <a:br>
              <a:rPr lang="en-CA" sz="2800" b="1" i="0" u="none" baseline="0" noProof="0" dirty="0">
                <a:solidFill>
                  <a:schemeClr val="tx2"/>
                </a:solidFill>
                <a:latin typeface="Euphemia" panose="020B0503040102020104" pitchFamily="34" charset="0"/>
                <a:cs typeface="+mj-cs"/>
              </a:rPr>
            </a:br>
            <a:r>
              <a:rPr lang="iu-Cans-CA" sz="2800" b="1" i="0" u="none" baseline="0" noProof="0" dirty="0">
                <a:solidFill>
                  <a:schemeClr val="tx2"/>
                </a:solidFill>
                <a:latin typeface="Euphemia" panose="020B0503040102020104" pitchFamily="34" charset="0"/>
                <a:cs typeface="+mj-cs"/>
              </a:rPr>
              <a:t>ᖃᓄᐃᒻᒪᑦ ᑕᒫᓃᑉᐱᑕ?</a:t>
            </a:r>
            <a:br>
              <a:rPr lang="iu-Cans-CA" sz="2800" b="1" noProof="0" dirty="0">
                <a:solidFill>
                  <a:schemeClr val="tx2"/>
                </a:solidFill>
                <a:latin typeface="Euphemia" panose="020B0503040102020104" pitchFamily="34" charset="0"/>
                <a:cs typeface="+mj-cs"/>
              </a:rPr>
            </a:br>
            <a:r>
              <a:rPr lang="iu-Cans-CA" sz="1800" b="0" i="0" u="none" baseline="0" noProof="0" dirty="0">
                <a:solidFill>
                  <a:schemeClr val="tx2"/>
                </a:solidFill>
                <a:latin typeface="Euphemia" panose="020B0503040102020104" pitchFamily="34" charset="0"/>
                <a:cs typeface="+mj-cs"/>
              </a:rPr>
              <a:t> </a:t>
            </a:r>
          </a:p>
        </p:txBody>
      </p:sp>
      <p:sp>
        <p:nvSpPr>
          <p:cNvPr id="7" name="Content Placeholder 2"/>
          <p:cNvSpPr>
            <a:spLocks noGrp="1"/>
          </p:cNvSpPr>
          <p:nvPr>
            <p:ph sz="half" idx="4294967295"/>
          </p:nvPr>
        </p:nvSpPr>
        <p:spPr>
          <a:xfrm>
            <a:off x="304800" y="1490042"/>
            <a:ext cx="5422775" cy="4745658"/>
          </a:xfrm>
        </p:spPr>
        <p:txBody>
          <a:bodyPr>
            <a:normAutofit/>
          </a:bodyPr>
          <a:lstStyle/>
          <a:p>
            <a:pPr marL="285750" indent="-285750">
              <a:buFont typeface="Wingdings" panose="05000000000000000000" pitchFamily="2" charset="2"/>
              <a:buChar char="Ø"/>
            </a:pPr>
            <a:endParaRPr lang="en-CA" b="1" dirty="0"/>
          </a:p>
          <a:p>
            <a:pPr marL="285750" indent="-285750">
              <a:buFont typeface="Wingdings" panose="05000000000000000000" pitchFamily="2" charset="2"/>
              <a:buChar char="Ø"/>
            </a:pPr>
            <a:r>
              <a:rPr lang="en-CA" b="1" dirty="0"/>
              <a:t>Host</a:t>
            </a:r>
            <a:r>
              <a:rPr lang="en-CA" dirty="0"/>
              <a:t>: annual marine monitoring and marine mitigation workshop as directed by the Minister</a:t>
            </a:r>
            <a:endParaRPr lang="en-CA" b="1" dirty="0"/>
          </a:p>
          <a:p>
            <a:pPr marL="285750" indent="-285750">
              <a:buFont typeface="Wingdings" panose="05000000000000000000" pitchFamily="2" charset="2"/>
              <a:buChar char="Ø"/>
            </a:pPr>
            <a:endParaRPr lang="en-CA" dirty="0"/>
          </a:p>
          <a:p>
            <a:pPr marL="285750" indent="-285750">
              <a:buFont typeface="Wingdings" panose="05000000000000000000" pitchFamily="2" charset="2"/>
              <a:buChar char="Ø"/>
            </a:pPr>
            <a:r>
              <a:rPr lang="en-CA" b="1" dirty="0"/>
              <a:t>Engage: </a:t>
            </a:r>
            <a:r>
              <a:rPr lang="en-CA" dirty="0"/>
              <a:t>The community of Pond Inlet</a:t>
            </a:r>
            <a:endParaRPr lang="en-US" dirty="0"/>
          </a:p>
          <a:p>
            <a:pPr marL="285750" indent="-285750">
              <a:buFont typeface="Wingdings" panose="05000000000000000000" pitchFamily="2" charset="2"/>
              <a:buChar char="Ø"/>
            </a:pPr>
            <a:endParaRPr lang="en-US" b="1" dirty="0"/>
          </a:p>
          <a:p>
            <a:pPr marL="285750" indent="-285750">
              <a:buFont typeface="Wingdings" panose="05000000000000000000" pitchFamily="2" charset="2"/>
              <a:buChar char="Ø"/>
            </a:pPr>
            <a:r>
              <a:rPr lang="en-CA" b="1" dirty="0"/>
              <a:t>Ask</a:t>
            </a:r>
            <a:r>
              <a:rPr lang="en-CA" dirty="0"/>
              <a:t>: What are your marine related concerns about the approved Mary River project?</a:t>
            </a:r>
          </a:p>
          <a:p>
            <a:pPr marL="285750" indent="-285750">
              <a:buFont typeface="Wingdings" panose="05000000000000000000" pitchFamily="2" charset="2"/>
              <a:buChar char="Ø"/>
            </a:pPr>
            <a:endParaRPr lang="en-CA" dirty="0"/>
          </a:p>
          <a:p>
            <a:pPr marL="285750" indent="-285750">
              <a:buFont typeface="Wingdings" panose="05000000000000000000" pitchFamily="2" charset="2"/>
              <a:buChar char="Ø"/>
            </a:pPr>
            <a:r>
              <a:rPr lang="en-CA" b="1" dirty="0"/>
              <a:t>Listen</a:t>
            </a:r>
            <a:r>
              <a:rPr lang="en-CA" dirty="0"/>
              <a:t>: Your questions, comments, and concerns</a:t>
            </a:r>
          </a:p>
          <a:p>
            <a:pPr marL="285750" indent="-285750">
              <a:buFont typeface="Wingdings" panose="05000000000000000000" pitchFamily="2" charset="2"/>
              <a:buChar char="Ø"/>
            </a:pPr>
            <a:endParaRPr lang="en-CA" b="1" dirty="0"/>
          </a:p>
          <a:p>
            <a:pPr marL="285750" indent="-285750">
              <a:buFont typeface="Wingdings" panose="05000000000000000000" pitchFamily="2" charset="2"/>
              <a:buChar char="Ø"/>
            </a:pPr>
            <a:r>
              <a:rPr lang="en-CA" b="1" dirty="0"/>
              <a:t>Assess</a:t>
            </a:r>
            <a:r>
              <a:rPr lang="en-CA" dirty="0"/>
              <a:t>: Effectiveness of current monitoring and mitigation measures</a:t>
            </a:r>
          </a:p>
          <a:p>
            <a:endParaRPr lang="en-CA" dirty="0"/>
          </a:p>
        </p:txBody>
      </p:sp>
      <p:sp>
        <p:nvSpPr>
          <p:cNvPr id="6" name="Content Placeholder 3">
            <a:extLst>
              <a:ext uri="{FF2B5EF4-FFF2-40B4-BE49-F238E27FC236}">
                <a16:creationId xmlns:a16="http://schemas.microsoft.com/office/drawing/2014/main" id="{9A7CFE97-F0A3-4600-B296-659660DAE3A4}"/>
              </a:ext>
            </a:extLst>
          </p:cNvPr>
          <p:cNvSpPr>
            <a:spLocks noGrp="1"/>
          </p:cNvSpPr>
          <p:nvPr>
            <p:ph sz="half" idx="2"/>
          </p:nvPr>
        </p:nvSpPr>
        <p:spPr>
          <a:xfrm>
            <a:off x="6464427" y="1676400"/>
            <a:ext cx="5575174" cy="4718304"/>
          </a:xfrm>
        </p:spPr>
        <p:txBody>
          <a:bodyPr>
            <a:normAutofit/>
          </a:bodyPr>
          <a:lstStyle/>
          <a:p>
            <a:r>
              <a:rPr lang="iu-Cans-CA" sz="1800" b="1" dirty="0">
                <a:effectLst/>
                <a:latin typeface="Segoe UI Web (West European)"/>
              </a:rPr>
              <a:t>ᑲᑎᒪᑎᑦᑎᔪᖅ</a:t>
            </a:r>
            <a:r>
              <a:rPr lang="iu-Cans-CA" sz="1800" dirty="0">
                <a:effectLst/>
                <a:latin typeface="Segoe UI Web (West European)"/>
              </a:rPr>
              <a:t>: ᐊᕐᕌᒍᑕᒫᑦ ᐃᒪᕐᒥᐅᑕᓂᒃ ᓇᐅᑦᑎᖅᓱᖅᓯᓂᕐᒧᑦ ᐃᒪᕐᒥᐅᑕᓂᒡᓗ ᒥᑭᒡᓕᒋᐊᖅᑎᑦᑎᓂᕐᒧᑦ ᐱᓕᕆᖃᑎᒌᖕᓂᖅ ᑕᐃᒪᐃᖁᔭᐅᓂᕐᒥᓄᑦ ᒥᓂᔅᑕᒥᑦ </a:t>
            </a:r>
            <a:endParaRPr lang="en-CA" sz="1800" dirty="0">
              <a:effectLst/>
              <a:latin typeface="Segoe UI Web (West European)"/>
            </a:endParaRPr>
          </a:p>
          <a:p>
            <a:endParaRPr lang="en-CA" sz="1800" dirty="0">
              <a:latin typeface="Segoe UI Web (West European)"/>
            </a:endParaRPr>
          </a:p>
          <a:p>
            <a:r>
              <a:rPr lang="iu-Cans-CA" sz="1800" b="1" dirty="0">
                <a:effectLst/>
                <a:latin typeface="Segoe UI Web (West European)"/>
              </a:rPr>
              <a:t>ᐃᓚᐅᖃᑕᐅᓂᖅ</a:t>
            </a:r>
            <a:r>
              <a:rPr lang="iu-Cans-CA" sz="1800" dirty="0">
                <a:effectLst/>
                <a:latin typeface="Segoe UI Web (West European)"/>
              </a:rPr>
              <a:t>: ᒥᑦᑎᒪᑕᓕᖕᒥᐅᑦ </a:t>
            </a:r>
            <a:endParaRPr lang="en-CA" sz="1800" dirty="0">
              <a:effectLst/>
              <a:latin typeface="Segoe UI Web (West European)"/>
            </a:endParaRPr>
          </a:p>
          <a:p>
            <a:endParaRPr lang="en-CA" sz="1800" dirty="0">
              <a:latin typeface="Segoe UI Web (West European)"/>
            </a:endParaRPr>
          </a:p>
          <a:p>
            <a:r>
              <a:rPr lang="iu-Cans-CA" sz="1800" b="1" dirty="0">
                <a:effectLst/>
                <a:latin typeface="Segoe UI Web (West European)"/>
              </a:rPr>
              <a:t>ᐊᐱᕆᓗᑎᑦ</a:t>
            </a:r>
            <a:r>
              <a:rPr lang="iu-Cans-CA" sz="1800" dirty="0">
                <a:effectLst/>
                <a:latin typeface="Segoe UI Web (West European)"/>
              </a:rPr>
              <a:t>: ᑭᓲᕙᑦ ᐃᒪᕐᒥᐅᑕᓄᑦ ᐊᒃᑐᐊᓂᓖᑦ ᐃᓱᒫᓘᑎᑎᑦ ᐱᓪᓗᒍ ᐊᖏᖅᑕᐅᓯᒪᔪᒧᑦ ᓄᓘᔮᖕᓂ ᐱᓕᕆᐊᖑᔪᒧᑦ? </a:t>
            </a:r>
            <a:endParaRPr lang="en-CA" sz="1800" dirty="0">
              <a:effectLst/>
              <a:latin typeface="Segoe UI Web (West European)"/>
            </a:endParaRPr>
          </a:p>
          <a:p>
            <a:endParaRPr lang="en-CA" sz="1800" dirty="0">
              <a:latin typeface="Segoe UI Web (West European)"/>
            </a:endParaRPr>
          </a:p>
          <a:p>
            <a:r>
              <a:rPr lang="iu-Cans-CA" sz="1800" b="1" dirty="0">
                <a:effectLst/>
                <a:latin typeface="Segoe UI Web (West European)"/>
              </a:rPr>
              <a:t>ᓈᓚᒡᓗᑎᑦ</a:t>
            </a:r>
            <a:r>
              <a:rPr lang="iu-Cans-CA" sz="1800" dirty="0">
                <a:effectLst/>
                <a:latin typeface="Segoe UI Web (West European)"/>
              </a:rPr>
              <a:t>: ᐊᐱᖅᑯᑎᑎᑦ, ᐅᖃᐅᓯᒃᓴᑎᑦ, ᐃᓱᒫᓘᑎᑎᓪᓗ </a:t>
            </a:r>
            <a:endParaRPr lang="en-CA" sz="1800" dirty="0">
              <a:effectLst/>
              <a:latin typeface="Segoe UI Web (West European)"/>
            </a:endParaRPr>
          </a:p>
          <a:p>
            <a:endParaRPr lang="en-CA" sz="1800" dirty="0">
              <a:latin typeface="Segoe UI Web (West European)"/>
            </a:endParaRPr>
          </a:p>
          <a:p>
            <a:r>
              <a:rPr lang="iu-Cans-CA" sz="1800" b="1" dirty="0">
                <a:effectLst/>
                <a:latin typeface="Segoe UI Web (West European)"/>
              </a:rPr>
              <a:t>ᖃᐅᔨᓴᕐᓗᒍ</a:t>
            </a:r>
            <a:r>
              <a:rPr lang="iu-Cans-CA" sz="1800" dirty="0">
                <a:effectLst/>
                <a:latin typeface="Segoe UI Web (West European)"/>
              </a:rPr>
              <a:t>: ᐊᑑᑎᖃᑦᑎᐊᕐᓂᖓ ᒫᓐᓇ ᖃᐅᔨᓴᖅᑕᐅᔪᑦ ᐊᒻᒪ ᐊᒃᑐᐃᓗᐊᖅᑕᐃᓕᑎᑦᑎᓂᖅ</a:t>
            </a:r>
          </a:p>
        </p:txBody>
      </p:sp>
      <p:sp>
        <p:nvSpPr>
          <p:cNvPr id="10" name="Footer Placeholder 4">
            <a:extLst>
              <a:ext uri="{FF2B5EF4-FFF2-40B4-BE49-F238E27FC236}">
                <a16:creationId xmlns:a16="http://schemas.microsoft.com/office/drawing/2014/main" id="{EEB3D860-84FC-48FE-B6E6-D095DD67344A}"/>
              </a:ext>
            </a:extLst>
          </p:cNvPr>
          <p:cNvSpPr txBox="1">
            <a:spLocks/>
          </p:cNvSpPr>
          <p:nvPr/>
        </p:nvSpPr>
        <p:spPr>
          <a:xfrm>
            <a:off x="8496300" y="6477000"/>
            <a:ext cx="30861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00" dirty="0"/>
              <a:t>Nunavut Impact Review Board</a:t>
            </a:r>
          </a:p>
        </p:txBody>
      </p:sp>
      <p:sp>
        <p:nvSpPr>
          <p:cNvPr id="12" name="Slide Number Placeholder 5">
            <a:extLst>
              <a:ext uri="{FF2B5EF4-FFF2-40B4-BE49-F238E27FC236}">
                <a16:creationId xmlns:a16="http://schemas.microsoft.com/office/drawing/2014/main" id="{ABC80416-3A11-49D9-BBDA-9FD69E0E74C7}"/>
              </a:ext>
            </a:extLst>
          </p:cNvPr>
          <p:cNvSpPr txBox="1">
            <a:spLocks/>
          </p:cNvSpPr>
          <p:nvPr/>
        </p:nvSpPr>
        <p:spPr>
          <a:xfrm>
            <a:off x="5905499" y="6477000"/>
            <a:ext cx="20574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ADD5BFA-4EC8-4C64-9D7F-F19F73D31763}" type="slidenum">
              <a:rPr lang="en-CA" sz="1000" smtClean="0"/>
              <a:pPr/>
              <a:t>2</a:t>
            </a:fld>
            <a:endParaRPr lang="en-CA" sz="1000" dirty="0"/>
          </a:p>
        </p:txBody>
      </p:sp>
      <p:pic>
        <p:nvPicPr>
          <p:cNvPr id="14" name="Picture 2" descr="120127-NIRB Revised Logo-FMCM">
            <a:extLst>
              <a:ext uri="{FF2B5EF4-FFF2-40B4-BE49-F238E27FC236}">
                <a16:creationId xmlns:a16="http://schemas.microsoft.com/office/drawing/2014/main" id="{669405B3-9953-4ABB-B8B0-7B0ACEA27769}"/>
              </a:ext>
            </a:extLst>
          </p:cNvPr>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364195" y="6229261"/>
            <a:ext cx="684212"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a:extLst>
              <a:ext uri="{FF2B5EF4-FFF2-40B4-BE49-F238E27FC236}">
                <a16:creationId xmlns:a16="http://schemas.microsoft.com/office/drawing/2014/main" id="{DB46A239-8D8C-4E33-8DDE-24775E9693CE}"/>
              </a:ext>
            </a:extLst>
          </p:cNvPr>
          <p:cNvSpPr>
            <a:spLocks noChangeArrowheads="1"/>
          </p:cNvSpPr>
          <p:nvPr/>
        </p:nvSpPr>
        <p:spPr bwMode="auto">
          <a:xfrm>
            <a:off x="1778824" y="6485642"/>
            <a:ext cx="2059186"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iu-Cans-CA" sz="1000" dirty="0">
                <a:solidFill>
                  <a:srgbClr val="7F7F7F"/>
                </a:solidFill>
              </a:rPr>
              <a:t>ᓄᓇᕗᒥ ᐊᕙᑎᓕᕆᔨᑦ ᑲᑎᒪᔨᖏᑦ</a:t>
            </a:r>
          </a:p>
        </p:txBody>
      </p:sp>
      <p:sp>
        <p:nvSpPr>
          <p:cNvPr id="18" name="Line 31">
            <a:extLst>
              <a:ext uri="{FF2B5EF4-FFF2-40B4-BE49-F238E27FC236}">
                <a16:creationId xmlns:a16="http://schemas.microsoft.com/office/drawing/2014/main" id="{F52D1FE5-989D-4412-9DDB-996CF76CC690}"/>
              </a:ext>
            </a:extLst>
          </p:cNvPr>
          <p:cNvSpPr>
            <a:spLocks noChangeShapeType="1"/>
          </p:cNvSpPr>
          <p:nvPr/>
        </p:nvSpPr>
        <p:spPr bwMode="auto">
          <a:xfrm flipV="1">
            <a:off x="1371600" y="6477000"/>
            <a:ext cx="10210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Tree>
    <p:extLst>
      <p:ext uri="{BB962C8B-B14F-4D97-AF65-F5344CB8AC3E}">
        <p14:creationId xmlns:p14="http://schemas.microsoft.com/office/powerpoint/2010/main" val="788843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98B89-9D20-45ED-8A96-B00207860725}"/>
              </a:ext>
            </a:extLst>
          </p:cNvPr>
          <p:cNvSpPr>
            <a:spLocks noGrp="1"/>
          </p:cNvSpPr>
          <p:nvPr>
            <p:ph type="title"/>
          </p:nvPr>
        </p:nvSpPr>
        <p:spPr>
          <a:xfrm>
            <a:off x="2592068" y="569417"/>
            <a:ext cx="7007863" cy="861774"/>
          </a:xfrm>
        </p:spPr>
        <p:txBody>
          <a:bodyPr/>
          <a:lstStyle/>
          <a:p>
            <a:pPr algn="ctr"/>
            <a:r>
              <a:rPr lang="en-CA" sz="2800" b="1" dirty="0">
                <a:solidFill>
                  <a:schemeClr val="tx2"/>
                </a:solidFill>
                <a:latin typeface="Perpetua Titling MT" panose="02020502060505020804" pitchFamily="18" charset="0"/>
              </a:rPr>
              <a:t>Introductions of participants</a:t>
            </a:r>
            <a:br>
              <a:rPr lang="en-CA" sz="2800" b="1" dirty="0">
                <a:solidFill>
                  <a:schemeClr val="tx2"/>
                </a:solidFill>
                <a:latin typeface="Perpetua Titling MT" panose="02020502060505020804" pitchFamily="18" charset="0"/>
              </a:rPr>
            </a:br>
            <a:r>
              <a:rPr lang="iu-Cans-CA" sz="2800" b="1" dirty="0">
                <a:solidFill>
                  <a:schemeClr val="tx2"/>
                </a:solidFill>
              </a:rPr>
              <a:t>ᑭᒃᑰᓂᖏᓐᓄᑦ ᐃᓚᐅᔪᑦ</a:t>
            </a:r>
            <a:endParaRPr lang="en-CA" sz="2800" b="1" dirty="0">
              <a:solidFill>
                <a:schemeClr val="tx2"/>
              </a:solidFill>
              <a:latin typeface="Perpetua Titling MT" panose="02020502060505020804" pitchFamily="18" charset="0"/>
            </a:endParaRPr>
          </a:p>
        </p:txBody>
      </p:sp>
      <p:sp>
        <p:nvSpPr>
          <p:cNvPr id="6" name="TextBox 5">
            <a:extLst>
              <a:ext uri="{FF2B5EF4-FFF2-40B4-BE49-F238E27FC236}">
                <a16:creationId xmlns:a16="http://schemas.microsoft.com/office/drawing/2014/main" id="{4FCC6FB5-42F5-4C81-8804-5A780B108A56}"/>
              </a:ext>
            </a:extLst>
          </p:cNvPr>
          <p:cNvSpPr txBox="1"/>
          <p:nvPr/>
        </p:nvSpPr>
        <p:spPr>
          <a:xfrm>
            <a:off x="1112638" y="5685708"/>
            <a:ext cx="5451400" cy="553998"/>
          </a:xfrm>
          <a:prstGeom prst="rect">
            <a:avLst/>
          </a:prstGeom>
          <a:noFill/>
        </p:spPr>
        <p:txBody>
          <a:bodyPr wrap="square" rtlCol="0">
            <a:spAutoFit/>
          </a:bodyPr>
          <a:lstStyle/>
          <a:p>
            <a:r>
              <a:rPr lang="iu-Cans-CA" sz="1400" dirty="0">
                <a:effectLst/>
                <a:latin typeface="Segoe UI Web (West European)"/>
              </a:rPr>
              <a:t>ᐊᔾᔨᓕᐅᖅᑕᐅᓂᑯ  ᑭᖑᓪᓕᖅᐹᒥᒃ ᐃᓕᓐᓂᐊᖅᓯᓐᓈᑦ ᑲᑎᒪᓂᕐᒥ ᒪᐃ 2023-ᒥ</a:t>
            </a:r>
          </a:p>
          <a:p>
            <a:r>
              <a:rPr lang="en-US" sz="1600" dirty="0"/>
              <a:t>Photo from last Workshop in May 2023</a:t>
            </a:r>
            <a:endParaRPr lang="en-CA" sz="1600" dirty="0"/>
          </a:p>
        </p:txBody>
      </p:sp>
      <p:sp>
        <p:nvSpPr>
          <p:cNvPr id="7" name="Content Placeholder 2">
            <a:extLst>
              <a:ext uri="{FF2B5EF4-FFF2-40B4-BE49-F238E27FC236}">
                <a16:creationId xmlns:a16="http://schemas.microsoft.com/office/drawing/2014/main" id="{B8B5D3CF-1AB6-E21F-786F-88DBCAE822EB}"/>
              </a:ext>
            </a:extLst>
          </p:cNvPr>
          <p:cNvSpPr>
            <a:spLocks noGrp="1"/>
          </p:cNvSpPr>
          <p:nvPr>
            <p:ph sz="half" idx="2"/>
          </p:nvPr>
        </p:nvSpPr>
        <p:spPr>
          <a:xfrm>
            <a:off x="7143735" y="2133600"/>
            <a:ext cx="3962400" cy="3724096"/>
          </a:xfrm>
        </p:spPr>
        <p:txBody>
          <a:bodyPr/>
          <a:lstStyle/>
          <a:p>
            <a:pPr marL="342900" indent="-342900">
              <a:buFontTx/>
              <a:buChar char="-"/>
            </a:pPr>
            <a:r>
              <a:rPr lang="en-CA" dirty="0"/>
              <a:t>Qikiqtani Inuit Association</a:t>
            </a:r>
          </a:p>
          <a:p>
            <a:pPr marL="342900" indent="-342900">
              <a:buFontTx/>
              <a:buChar char="-"/>
            </a:pPr>
            <a:r>
              <a:rPr lang="en-CA" dirty="0"/>
              <a:t>Government of Nunavut</a:t>
            </a:r>
          </a:p>
          <a:p>
            <a:pPr marL="342900" indent="-342900">
              <a:buFontTx/>
              <a:buChar char="-"/>
            </a:pPr>
            <a:r>
              <a:rPr lang="en-CA" dirty="0"/>
              <a:t>Government of Canada</a:t>
            </a:r>
          </a:p>
          <a:p>
            <a:pPr marL="342900" indent="-342900">
              <a:buFontTx/>
              <a:buChar char="-"/>
            </a:pPr>
            <a:r>
              <a:rPr lang="en-CA" dirty="0"/>
              <a:t>Baffinland</a:t>
            </a:r>
          </a:p>
          <a:p>
            <a:pPr marL="342900" indent="-342900">
              <a:buFontTx/>
              <a:buChar char="-"/>
            </a:pPr>
            <a:endParaRPr lang="en-CA" dirty="0"/>
          </a:p>
          <a:p>
            <a:pPr marL="342900" indent="-342900">
              <a:buFontTx/>
              <a:buChar char="-"/>
            </a:pPr>
            <a:r>
              <a:rPr lang="iu-Cans-CA" dirty="0">
                <a:effectLst/>
                <a:latin typeface="Segoe UI Web (West European)"/>
              </a:rPr>
              <a:t>ᕿᑭᖅᑕᓂ ᐃᓄᐃᑦ ᑲᑐᔾᔨᖃᑎᒌᑦ </a:t>
            </a:r>
            <a:endParaRPr lang="en-CA" dirty="0">
              <a:effectLst/>
              <a:latin typeface="Segoe UI Web (West European)"/>
            </a:endParaRPr>
          </a:p>
          <a:p>
            <a:pPr marL="342900" indent="-342900">
              <a:buFontTx/>
              <a:buChar char="-"/>
            </a:pPr>
            <a:r>
              <a:rPr lang="iu-Cans-CA" dirty="0">
                <a:effectLst/>
                <a:latin typeface="Segoe UI Web (West European)"/>
              </a:rPr>
              <a:t>ᒐᕙᒪᑦ ᓄᓇᕗᑦ </a:t>
            </a:r>
            <a:endParaRPr lang="en-CA" dirty="0">
              <a:effectLst/>
              <a:latin typeface="Segoe UI Web (West European)"/>
            </a:endParaRPr>
          </a:p>
          <a:p>
            <a:pPr marL="342900" indent="-342900">
              <a:buFontTx/>
              <a:buChar char="-"/>
            </a:pPr>
            <a:r>
              <a:rPr lang="iu-Cans-CA" dirty="0">
                <a:effectLst/>
                <a:latin typeface="Segoe UI Web (West European)"/>
              </a:rPr>
              <a:t>ᑲᓇᑕᐅᑉ ᒐᕙᒪᒃᑯᖏᑦ </a:t>
            </a:r>
            <a:endParaRPr lang="en-CA" dirty="0">
              <a:effectLst/>
              <a:latin typeface="Segoe UI Web (West European)"/>
            </a:endParaRPr>
          </a:p>
          <a:p>
            <a:pPr marL="342900" indent="-342900">
              <a:buFontTx/>
              <a:buChar char="-"/>
            </a:pPr>
            <a:r>
              <a:rPr lang="iu-Cans-CA" dirty="0">
                <a:effectLst/>
                <a:latin typeface="Segoe UI Web (West European)"/>
              </a:rPr>
              <a:t>ᓄᓘᔮᑦ</a:t>
            </a:r>
          </a:p>
          <a:p>
            <a:pPr marL="342900" indent="-342900">
              <a:buFontTx/>
              <a:buChar char="-"/>
            </a:pPr>
            <a:endParaRPr lang="en-CA" dirty="0"/>
          </a:p>
          <a:p>
            <a:pPr marL="342900" indent="-342900">
              <a:buFontTx/>
              <a:buChar char="-"/>
            </a:pPr>
            <a:endParaRPr lang="en-CA" dirty="0"/>
          </a:p>
        </p:txBody>
      </p:sp>
      <p:pic>
        <p:nvPicPr>
          <p:cNvPr id="3" name="Picture 2" descr="A group of people sitting in chairs&#10;&#10;Description automatically generated with medium confidence">
            <a:extLst>
              <a:ext uri="{FF2B5EF4-FFF2-40B4-BE49-F238E27FC236}">
                <a16:creationId xmlns:a16="http://schemas.microsoft.com/office/drawing/2014/main" id="{6CC70C88-ED66-F156-53B4-6C9F06F207F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899" y="1905000"/>
            <a:ext cx="5257800" cy="3505200"/>
          </a:xfrm>
          <a:prstGeom prst="rect">
            <a:avLst/>
          </a:prstGeom>
          <a:ln>
            <a:solidFill>
              <a:schemeClr val="tx1"/>
            </a:solidFill>
          </a:ln>
        </p:spPr>
      </p:pic>
    </p:spTree>
    <p:extLst>
      <p:ext uri="{BB962C8B-B14F-4D97-AF65-F5344CB8AC3E}">
        <p14:creationId xmlns:p14="http://schemas.microsoft.com/office/powerpoint/2010/main" val="383286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98B89-9D20-45ED-8A96-B00207860725}"/>
              </a:ext>
            </a:extLst>
          </p:cNvPr>
          <p:cNvSpPr>
            <a:spLocks noGrp="1"/>
          </p:cNvSpPr>
          <p:nvPr>
            <p:ph type="title"/>
          </p:nvPr>
        </p:nvSpPr>
        <p:spPr>
          <a:xfrm>
            <a:off x="2117072" y="618294"/>
            <a:ext cx="7007863" cy="861774"/>
          </a:xfrm>
        </p:spPr>
        <p:txBody>
          <a:bodyPr/>
          <a:lstStyle/>
          <a:p>
            <a:pPr algn="ctr"/>
            <a:r>
              <a:rPr lang="en-CA" sz="2800" b="1" dirty="0">
                <a:solidFill>
                  <a:schemeClr val="tx2"/>
                </a:solidFill>
                <a:latin typeface="Perpetua Titling MT" panose="02020502060505020804" pitchFamily="18" charset="0"/>
              </a:rPr>
              <a:t>Housekeeping items</a:t>
            </a:r>
            <a:br>
              <a:rPr lang="en-CA" sz="2800" b="1" dirty="0">
                <a:solidFill>
                  <a:schemeClr val="tx2"/>
                </a:solidFill>
                <a:latin typeface="Perpetua Titling MT" panose="02020502060505020804" pitchFamily="18" charset="0"/>
              </a:rPr>
            </a:br>
            <a:r>
              <a:rPr lang="iu-Cans-CA" sz="2800" b="1" dirty="0">
                <a:solidFill>
                  <a:schemeClr val="tx2"/>
                </a:solidFill>
              </a:rPr>
              <a:t>ᑲᑎᒪᕕᒻᒥ ᓴᓗᒻᒪᖅᓴᐃᔨᓄᑦ</a:t>
            </a:r>
            <a:endParaRPr lang="en-CA" sz="2800" b="1" dirty="0">
              <a:solidFill>
                <a:schemeClr val="tx2"/>
              </a:solidFill>
              <a:latin typeface="Perpetua Titling MT" panose="02020502060505020804" pitchFamily="18" charset="0"/>
            </a:endParaRPr>
          </a:p>
        </p:txBody>
      </p:sp>
      <p:sp>
        <p:nvSpPr>
          <p:cNvPr id="6" name="TextBox 5">
            <a:extLst>
              <a:ext uri="{FF2B5EF4-FFF2-40B4-BE49-F238E27FC236}">
                <a16:creationId xmlns:a16="http://schemas.microsoft.com/office/drawing/2014/main" id="{4FCC6FB5-42F5-4C81-8804-5A780B108A56}"/>
              </a:ext>
            </a:extLst>
          </p:cNvPr>
          <p:cNvSpPr txBox="1"/>
          <p:nvPr/>
        </p:nvSpPr>
        <p:spPr>
          <a:xfrm>
            <a:off x="1112638" y="5685708"/>
            <a:ext cx="5451400" cy="553998"/>
          </a:xfrm>
          <a:prstGeom prst="rect">
            <a:avLst/>
          </a:prstGeom>
          <a:noFill/>
        </p:spPr>
        <p:txBody>
          <a:bodyPr wrap="square" rtlCol="0">
            <a:spAutoFit/>
          </a:bodyPr>
          <a:lstStyle/>
          <a:p>
            <a:r>
              <a:rPr lang="iu-Cans-CA" sz="1400" dirty="0">
                <a:latin typeface="Segoe UI Web (West European)"/>
              </a:rPr>
              <a:t>ᐊᔾᔨᓕᐅᖅᑕᐅᓂᑯ  ᑭᖑᓪᓕᖅᐹᒥᒃ ᐃᓕᓐᓂᐊᖅᓯᓐᓈᑦ ᑲᑎᒪᓂᕐᒥ ᒪᐃ 2023-ᒥ</a:t>
            </a:r>
          </a:p>
          <a:p>
            <a:r>
              <a:rPr lang="en-US" sz="1600" dirty="0"/>
              <a:t>Photo from last Workshop in May 2023</a:t>
            </a:r>
            <a:endParaRPr lang="en-CA" sz="1600" dirty="0"/>
          </a:p>
        </p:txBody>
      </p:sp>
      <p:sp>
        <p:nvSpPr>
          <p:cNvPr id="7" name="Content Placeholder 2">
            <a:extLst>
              <a:ext uri="{FF2B5EF4-FFF2-40B4-BE49-F238E27FC236}">
                <a16:creationId xmlns:a16="http://schemas.microsoft.com/office/drawing/2014/main" id="{B8B5D3CF-1AB6-E21F-786F-88DBCAE822EB}"/>
              </a:ext>
            </a:extLst>
          </p:cNvPr>
          <p:cNvSpPr>
            <a:spLocks noGrp="1"/>
          </p:cNvSpPr>
          <p:nvPr>
            <p:ph sz="half" idx="2"/>
          </p:nvPr>
        </p:nvSpPr>
        <p:spPr>
          <a:xfrm>
            <a:off x="7143734" y="1600200"/>
            <a:ext cx="4362465" cy="4401205"/>
          </a:xfrm>
        </p:spPr>
        <p:txBody>
          <a:bodyPr/>
          <a:lstStyle/>
          <a:p>
            <a:pPr marL="342900" indent="-342900">
              <a:buFontTx/>
              <a:buChar char="-"/>
            </a:pPr>
            <a:r>
              <a:rPr lang="en-CA" dirty="0"/>
              <a:t>Facility</a:t>
            </a:r>
          </a:p>
          <a:p>
            <a:pPr marL="342900" indent="-342900">
              <a:buFontTx/>
              <a:buChar char="-"/>
            </a:pPr>
            <a:r>
              <a:rPr lang="en-CA" dirty="0"/>
              <a:t>Sign-in sheets</a:t>
            </a:r>
          </a:p>
          <a:p>
            <a:pPr marL="342900" indent="-342900">
              <a:buFontTx/>
              <a:buChar char="-"/>
            </a:pPr>
            <a:r>
              <a:rPr lang="en-CA" dirty="0"/>
              <a:t>Head sets, speak into mics</a:t>
            </a:r>
          </a:p>
          <a:p>
            <a:pPr marL="342900" indent="-342900">
              <a:buFontTx/>
              <a:buChar char="-"/>
            </a:pPr>
            <a:r>
              <a:rPr lang="en-CA" dirty="0"/>
              <a:t>Refreshments</a:t>
            </a:r>
          </a:p>
          <a:p>
            <a:pPr marL="342900" indent="-342900">
              <a:buFontTx/>
              <a:buChar char="-"/>
            </a:pPr>
            <a:r>
              <a:rPr lang="en-CA" dirty="0"/>
              <a:t>Phones</a:t>
            </a:r>
          </a:p>
          <a:p>
            <a:pPr marL="342900" indent="-342900">
              <a:buFontTx/>
              <a:buChar char="-"/>
            </a:pPr>
            <a:r>
              <a:rPr lang="en-CA" dirty="0"/>
              <a:t>Respect at all times</a:t>
            </a:r>
          </a:p>
          <a:p>
            <a:pPr marL="342900" indent="-342900">
              <a:buFontTx/>
              <a:buChar char="-"/>
            </a:pPr>
            <a:endParaRPr lang="en-CA" dirty="0"/>
          </a:p>
          <a:p>
            <a:pPr marL="342900" indent="-342900">
              <a:buFontTx/>
              <a:buChar char="-"/>
            </a:pPr>
            <a:r>
              <a:rPr lang="iu-Cans-CA" dirty="0">
                <a:latin typeface="Segoe UI Web (West European)"/>
              </a:rPr>
              <a:t>ᑭᓱᓕᕆᕝᕕᒃ</a:t>
            </a:r>
          </a:p>
          <a:p>
            <a:pPr marL="342900" indent="-342900">
              <a:buFontTx/>
              <a:buChar char="-"/>
            </a:pPr>
            <a:r>
              <a:rPr lang="iu-Cans-CA" dirty="0">
                <a:latin typeface="Segoe UI Web (West European)"/>
              </a:rPr>
              <a:t>ᐊᑎᓕᐅᕐᕕᒃ</a:t>
            </a:r>
          </a:p>
          <a:p>
            <a:pPr marL="342900" indent="-342900">
              <a:buFontTx/>
              <a:buChar char="-"/>
            </a:pPr>
            <a:r>
              <a:rPr lang="iu-Cans-CA" dirty="0">
                <a:latin typeface="Segoe UI Web (West European)"/>
              </a:rPr>
              <a:t> ᐅᖃᓪᓚᒃᓗᑎᑦ ᓂᐱᓄᑦ</a:t>
            </a:r>
          </a:p>
          <a:p>
            <a:pPr marL="342900" indent="-342900">
              <a:buFontTx/>
              <a:buChar char="-"/>
            </a:pPr>
            <a:r>
              <a:rPr lang="iu-Cans-CA" dirty="0">
                <a:latin typeface="Segoe UI Web (West European)"/>
              </a:rPr>
              <a:t>ᑕᒧᓗᒐᒃᓴᑦ</a:t>
            </a:r>
            <a:endParaRPr lang="en-CA" dirty="0">
              <a:latin typeface="Segoe UI Web (West European)"/>
            </a:endParaRPr>
          </a:p>
          <a:p>
            <a:pPr marL="342900" indent="-342900">
              <a:buFontTx/>
              <a:buChar char="-"/>
            </a:pPr>
            <a:r>
              <a:rPr lang="iu-Cans-CA" dirty="0">
                <a:effectLst/>
                <a:latin typeface="Segoe UI Web (West European)"/>
              </a:rPr>
              <a:t>ᐅᖄᓚᐅᑎᑦ</a:t>
            </a:r>
          </a:p>
          <a:p>
            <a:pPr marL="342900" indent="-342900">
              <a:buFontTx/>
              <a:buChar char="-"/>
            </a:pPr>
            <a:r>
              <a:rPr lang="iu-Cans-CA" dirty="0">
                <a:latin typeface="Segoe UI Web (West European)"/>
              </a:rPr>
              <a:t>ᐃᒃᐱᒋᑦᑎᐊᖏᓐᓇᕐᓗᒍ ᖃᖓᓕᒫᒃᑯᑦ</a:t>
            </a:r>
          </a:p>
        </p:txBody>
      </p:sp>
      <p:pic>
        <p:nvPicPr>
          <p:cNvPr id="3" name="Picture 2" descr="A group of people sitting at a table&#10;&#10;Description automatically generated with medium confidence">
            <a:extLst>
              <a:ext uri="{FF2B5EF4-FFF2-40B4-BE49-F238E27FC236}">
                <a16:creationId xmlns:a16="http://schemas.microsoft.com/office/drawing/2014/main" id="{DF89A57C-5844-5AE7-B073-2D31474994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621" y="1636004"/>
            <a:ext cx="5546993" cy="3697995"/>
          </a:xfrm>
          <a:prstGeom prst="rect">
            <a:avLst/>
          </a:prstGeom>
          <a:ln>
            <a:solidFill>
              <a:schemeClr val="tx1"/>
            </a:solidFill>
          </a:ln>
        </p:spPr>
      </p:pic>
    </p:spTree>
    <p:extLst>
      <p:ext uri="{BB962C8B-B14F-4D97-AF65-F5344CB8AC3E}">
        <p14:creationId xmlns:p14="http://schemas.microsoft.com/office/powerpoint/2010/main" val="2342782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1C46F-2E06-4CCB-9AC5-1B58AD6123DF}"/>
              </a:ext>
            </a:extLst>
          </p:cNvPr>
          <p:cNvSpPr>
            <a:spLocks noGrp="1"/>
          </p:cNvSpPr>
          <p:nvPr>
            <p:ph type="title"/>
          </p:nvPr>
        </p:nvSpPr>
        <p:spPr>
          <a:xfrm>
            <a:off x="1066800" y="647928"/>
            <a:ext cx="5714999" cy="1292662"/>
          </a:xfrm>
        </p:spPr>
        <p:txBody>
          <a:bodyPr/>
          <a:lstStyle/>
          <a:p>
            <a:r>
              <a:rPr lang="en-CA" sz="2800" b="1" dirty="0">
                <a:solidFill>
                  <a:schemeClr val="tx2"/>
                </a:solidFill>
                <a:latin typeface="Perpetua Titling MT" panose="02020502060505020804" pitchFamily="18" charset="0"/>
              </a:rPr>
              <a:t>Overview of Agenda</a:t>
            </a:r>
            <a:br>
              <a:rPr lang="en-CA" sz="2800" b="1" dirty="0">
                <a:solidFill>
                  <a:schemeClr val="tx2"/>
                </a:solidFill>
                <a:latin typeface="Perpetua Titling MT" panose="02020502060505020804" pitchFamily="18" charset="0"/>
              </a:rPr>
            </a:br>
            <a:r>
              <a:rPr lang="iu-Cans-CA" sz="2800" b="1" dirty="0">
                <a:solidFill>
                  <a:schemeClr val="tx2"/>
                </a:solidFill>
              </a:rPr>
              <a:t>ᑲᑎᒪᔾᔪᑎᒃᓴᑦ ᕿᒥᕐᕈᔭᐅᓂᖏᑦ</a:t>
            </a:r>
            <a:br>
              <a:rPr lang="en-CA" sz="2800" b="1" dirty="0">
                <a:solidFill>
                  <a:schemeClr val="tx2"/>
                </a:solidFill>
                <a:latin typeface="Perpetua Titling MT" panose="02020502060505020804" pitchFamily="18" charset="0"/>
              </a:rPr>
            </a:br>
            <a:endParaRPr lang="en-CA" sz="2800" b="1" dirty="0">
              <a:solidFill>
                <a:schemeClr val="tx2"/>
              </a:solidFill>
              <a:latin typeface="Perpetua Titling MT" panose="02020502060505020804" pitchFamily="18" charset="0"/>
            </a:endParaRPr>
          </a:p>
        </p:txBody>
      </p:sp>
      <p:sp>
        <p:nvSpPr>
          <p:cNvPr id="3" name="Content Placeholder 2">
            <a:extLst>
              <a:ext uri="{FF2B5EF4-FFF2-40B4-BE49-F238E27FC236}">
                <a16:creationId xmlns:a16="http://schemas.microsoft.com/office/drawing/2014/main" id="{42B88478-160C-4BAC-AF2E-50019B174263}"/>
              </a:ext>
            </a:extLst>
          </p:cNvPr>
          <p:cNvSpPr>
            <a:spLocks noGrp="1"/>
          </p:cNvSpPr>
          <p:nvPr>
            <p:ph sz="half" idx="2"/>
          </p:nvPr>
        </p:nvSpPr>
        <p:spPr>
          <a:xfrm>
            <a:off x="789937" y="1996490"/>
            <a:ext cx="4950463" cy="3293209"/>
          </a:xfrm>
        </p:spPr>
        <p:txBody>
          <a:bodyPr/>
          <a:lstStyle/>
          <a:p>
            <a:pPr marL="342900" indent="-342900">
              <a:buFontTx/>
              <a:buChar char="-"/>
            </a:pPr>
            <a:r>
              <a:rPr lang="en-CA" dirty="0"/>
              <a:t>Morning and Afternoon Sessions today</a:t>
            </a:r>
          </a:p>
          <a:p>
            <a:pPr marL="800100" lvl="1" indent="-342900">
              <a:buFontTx/>
              <a:buChar char="-"/>
            </a:pPr>
            <a:r>
              <a:rPr lang="en-CA" dirty="0"/>
              <a:t>Baffinland Overview Presentation and  updates and Status of Baffinland’s Marine Programs</a:t>
            </a:r>
          </a:p>
          <a:p>
            <a:pPr marL="800100" lvl="1" indent="-342900">
              <a:buFontTx/>
              <a:buChar char="-"/>
            </a:pPr>
            <a:r>
              <a:rPr lang="en-CA" dirty="0"/>
              <a:t>Open discussions and opportunities for questions throughout the day</a:t>
            </a:r>
          </a:p>
          <a:p>
            <a:pPr marL="342900" indent="-342900">
              <a:buFontTx/>
              <a:buChar char="-"/>
            </a:pPr>
            <a:endParaRPr lang="en-CA" dirty="0"/>
          </a:p>
          <a:p>
            <a:pPr marL="800100" lvl="1" indent="-342900">
              <a:buFontTx/>
              <a:buChar char="-"/>
            </a:pPr>
            <a:endParaRPr lang="en-CA" dirty="0"/>
          </a:p>
          <a:p>
            <a:pPr marL="800100" lvl="1" indent="-342900">
              <a:buFontTx/>
              <a:buChar char="-"/>
            </a:pPr>
            <a:endParaRPr lang="en-CA" dirty="0"/>
          </a:p>
          <a:p>
            <a:pPr marL="342900" indent="-342900">
              <a:buFontTx/>
              <a:buChar char="-"/>
            </a:pPr>
            <a:endParaRPr lang="en-CA" dirty="0"/>
          </a:p>
        </p:txBody>
      </p:sp>
      <p:sp>
        <p:nvSpPr>
          <p:cNvPr id="4" name="Content Placeholder 2">
            <a:extLst>
              <a:ext uri="{FF2B5EF4-FFF2-40B4-BE49-F238E27FC236}">
                <a16:creationId xmlns:a16="http://schemas.microsoft.com/office/drawing/2014/main" id="{E2836B00-A745-4DD5-3D19-914C236CA7A5}"/>
              </a:ext>
            </a:extLst>
          </p:cNvPr>
          <p:cNvSpPr txBox="1">
            <a:spLocks/>
          </p:cNvSpPr>
          <p:nvPr/>
        </p:nvSpPr>
        <p:spPr>
          <a:xfrm>
            <a:off x="5842000" y="2009190"/>
            <a:ext cx="5560063" cy="2462213"/>
          </a:xfrm>
          <a:prstGeom prst="rect">
            <a:avLst/>
          </a:prstGeom>
        </p:spPr>
        <p:txBody>
          <a:bodyPr wrap="square" lIns="0" tIns="0" rIns="0" bIns="0">
            <a:spAutoFit/>
          </a:bodyPr>
          <a:lstStyle>
            <a:lvl1pPr marL="0">
              <a:defRPr sz="2200" b="0" i="0">
                <a:solidFill>
                  <a:schemeClr val="tx1"/>
                </a:solidFill>
                <a:latin typeface="Arial"/>
                <a:ea typeface="+mn-ea"/>
                <a:cs typeface="Arial"/>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a:lstStyle>
          <a:p>
            <a:pPr marL="342900" indent="-342900">
              <a:buFontTx/>
              <a:buChar char="-"/>
            </a:pPr>
            <a:r>
              <a:rPr lang="iu-Cans-CA" dirty="0">
                <a:effectLst/>
                <a:latin typeface="Segoe UI Web (West European)"/>
              </a:rPr>
              <a:t>ᐅᓪᓛᒃᑯᑦ ᐅᓐᓄᒃᓴᒃᑯᓪᓗ ᐱᓕᕆᖃᑎᒌᖕᓂᑦ ᐅᓪᓗᒥ ᖃᐅᑉᐸᓪᓗ </a:t>
            </a:r>
            <a:endParaRPr lang="en-CA" dirty="0">
              <a:effectLst/>
              <a:latin typeface="Segoe UI Web (West European)"/>
            </a:endParaRPr>
          </a:p>
          <a:p>
            <a:pPr marL="800100" lvl="1" indent="-342900">
              <a:buFontTx/>
              <a:buChar char="-"/>
            </a:pPr>
            <a:r>
              <a:rPr lang="iu-Cans-CA" dirty="0">
                <a:effectLst/>
                <a:latin typeface="Segoe UI Web (West European)"/>
              </a:rPr>
              <a:t>ᓄᓘᔮᖕᓂ ᐅᓂᒃᑳᕐᓂᖅ ᓄᑖᙳᕆᐊᖅᓯᒪᔪᓪᓗ ᖃᓄᐃᓕᖓᓕᕐᓂᖏᓪᓗ ᓄᓘᔮᖕᓂ </a:t>
            </a:r>
            <a:endParaRPr lang="en-CA" dirty="0">
              <a:effectLst/>
              <a:latin typeface="Segoe UI Web (West European)"/>
            </a:endParaRPr>
          </a:p>
          <a:p>
            <a:pPr marL="800100" lvl="1" indent="-342900">
              <a:buFontTx/>
              <a:buChar char="-"/>
            </a:pPr>
            <a:r>
              <a:rPr lang="en-CA" dirty="0" err="1">
                <a:latin typeface="Segoe UI Web (West European)"/>
              </a:rPr>
              <a:t>ᐅᖃᖃᑎᒌᖕᓂᖅ</a:t>
            </a:r>
            <a:r>
              <a:rPr lang="en-CA" dirty="0">
                <a:latin typeface="Segoe UI Web (West European)"/>
              </a:rPr>
              <a:t> </a:t>
            </a:r>
            <a:r>
              <a:rPr lang="en-CA" dirty="0" err="1">
                <a:latin typeface="Segoe UI Web (West European)"/>
              </a:rPr>
              <a:t>ᐱᕕᒃᓴᐃᓪᓗ</a:t>
            </a:r>
            <a:r>
              <a:rPr lang="en-CA" dirty="0">
                <a:latin typeface="Segoe UI Web (West European)"/>
              </a:rPr>
              <a:t> </a:t>
            </a:r>
            <a:r>
              <a:rPr lang="en-CA" dirty="0" err="1">
                <a:latin typeface="Segoe UI Web (West European)"/>
              </a:rPr>
              <a:t>ᐊᐱᖅᑯᑎᒃᓴᓄᑦ</a:t>
            </a:r>
            <a:r>
              <a:rPr lang="en-CA" dirty="0">
                <a:latin typeface="Segoe UI Web (West European)"/>
              </a:rPr>
              <a:t> </a:t>
            </a:r>
            <a:r>
              <a:rPr lang="en-CA" dirty="0" err="1">
                <a:latin typeface="Segoe UI Web (West European)"/>
              </a:rPr>
              <a:t>ᐅᓪᓗᓕᒫᖅ</a:t>
            </a:r>
            <a:endParaRPr lang="en-CA" dirty="0">
              <a:latin typeface="Segoe UI Web (West European)"/>
            </a:endParaRPr>
          </a:p>
          <a:p>
            <a:pPr marL="342900" indent="-342900">
              <a:buFontTx/>
              <a:buChar char="-"/>
            </a:pPr>
            <a:endParaRPr lang="en-CA" kern="0" dirty="0"/>
          </a:p>
          <a:p>
            <a:pPr lvl="1"/>
            <a:endParaRPr lang="en-CA" kern="0" dirty="0">
              <a:solidFill>
                <a:sysClr val="windowText" lastClr="000000"/>
              </a:solidFill>
            </a:endParaRPr>
          </a:p>
          <a:p>
            <a:pPr marL="342900" indent="-342900">
              <a:buFontTx/>
              <a:buChar char="-"/>
            </a:pPr>
            <a:endParaRPr lang="en-CA" kern="0" dirty="0"/>
          </a:p>
        </p:txBody>
      </p:sp>
    </p:spTree>
    <p:extLst>
      <p:ext uri="{BB962C8B-B14F-4D97-AF65-F5344CB8AC3E}">
        <p14:creationId xmlns:p14="http://schemas.microsoft.com/office/powerpoint/2010/main" val="28079290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264ECB1-915F-4087-8672-A8A2EC667DCF}"/>
              </a:ext>
            </a:extLst>
          </p:cNvPr>
          <p:cNvSpPr/>
          <p:nvPr/>
        </p:nvSpPr>
        <p:spPr>
          <a:xfrm>
            <a:off x="2209800" y="221849"/>
            <a:ext cx="8001033" cy="569387"/>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wrap="square">
            <a:spAutoFit/>
          </a:bodyPr>
          <a:lstStyle/>
          <a:p>
            <a:endParaRPr lang="en-CA" sz="700">
              <a:latin typeface="Lucida Bright" panose="02040602050505020304" pitchFamily="18" charset="0"/>
            </a:endParaRPr>
          </a:p>
          <a:p>
            <a:pPr algn="ctr"/>
            <a:r>
              <a:rPr lang="en-CA" sz="2400" b="1">
                <a:latin typeface="Perpetua Titling MT" panose="02020502060505020804" pitchFamily="18" charset="0"/>
                <a:ea typeface="+mj-ea"/>
              </a:rPr>
              <a:t>The Mary River Project Certificate</a:t>
            </a:r>
          </a:p>
        </p:txBody>
      </p:sp>
      <p:sp>
        <p:nvSpPr>
          <p:cNvPr id="2" name="Date Placeholder 1">
            <a:extLst>
              <a:ext uri="{FF2B5EF4-FFF2-40B4-BE49-F238E27FC236}">
                <a16:creationId xmlns:a16="http://schemas.microsoft.com/office/drawing/2014/main" id="{555CD1A1-B6BF-4A32-865B-6E7FCF999999}"/>
              </a:ext>
            </a:extLst>
          </p:cNvPr>
          <p:cNvSpPr>
            <a:spLocks noGrp="1"/>
          </p:cNvSpPr>
          <p:nvPr>
            <p:ph type="dt" sz="half" idx="10"/>
          </p:nvPr>
        </p:nvSpPr>
        <p:spPr>
          <a:xfrm>
            <a:off x="-13855" y="6463728"/>
            <a:ext cx="3581400" cy="553998"/>
          </a:xfrm>
          <a:prstGeom prst="rect">
            <a:avLst/>
          </a:prstGeom>
        </p:spPr>
        <p:txBody>
          <a:bodyPr/>
          <a:lstStyle>
            <a:defPPr>
              <a:defRPr lang="en-US"/>
            </a:defPPr>
            <a:lvl1pPr marL="0" algn="l" defTabSz="914400" rtl="0" eaLnBrk="1" latinLnBrk="0" hangingPunct="1">
              <a:defRPr sz="1800" kern="1200">
                <a:solidFill>
                  <a:srgbClr val="88888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Nunavut Impact Review Board</a:t>
            </a:r>
            <a:endParaRPr lang="en-US">
              <a:solidFill>
                <a:schemeClr val="tx1">
                  <a:lumMod val="85000"/>
                  <a:lumOff val="15000"/>
                </a:schemeClr>
              </a:solidFill>
            </a:endParaRPr>
          </a:p>
        </p:txBody>
      </p:sp>
      <p:sp>
        <p:nvSpPr>
          <p:cNvPr id="4" name="Footer Placeholder 3">
            <a:extLst>
              <a:ext uri="{FF2B5EF4-FFF2-40B4-BE49-F238E27FC236}">
                <a16:creationId xmlns:a16="http://schemas.microsoft.com/office/drawing/2014/main" id="{327FC7D0-E0D8-4745-835F-E63C7DE53913}"/>
              </a:ext>
            </a:extLst>
          </p:cNvPr>
          <p:cNvSpPr>
            <a:spLocks noGrp="1"/>
          </p:cNvSpPr>
          <p:nvPr>
            <p:ph type="ftr" sz="quarter" idx="11"/>
          </p:nvPr>
        </p:nvSpPr>
        <p:spPr>
          <a:xfrm>
            <a:off x="9296400" y="6467279"/>
            <a:ext cx="3048000" cy="553998"/>
          </a:xfrm>
          <a:prstGeom prst="rect">
            <a:avLst/>
          </a:prstGeom>
        </p:spPr>
        <p:txBody>
          <a:bodyPr/>
          <a:lstStyle>
            <a:defPPr>
              <a:defRPr lang="en-US"/>
            </a:defPPr>
            <a:lvl1pPr marL="0" algn="l" defTabSz="914400" rtl="0" eaLnBrk="1" latinLnBrk="0" hangingPunct="1">
              <a:defRPr sz="1800" kern="1200">
                <a:solidFill>
                  <a:srgbClr val="888888"/>
                </a:solidFill>
                <a:latin typeface="Calibri" panose="020F0502020204030204" pitchFamily="34" charset="0"/>
                <a:ea typeface="+mn-ea"/>
                <a:cs typeface="Calibri" panose="020F050202020403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iu-Cans-CA"/>
              <a:t>ᓄᓇᕗᒥ ᐊᕙᑎᓕᕆᔨᑦ ᑲᑎᒪᔨᖏᑦ</a:t>
            </a:r>
            <a:endParaRPr lang="en-US">
              <a:solidFill>
                <a:schemeClr val="tx1">
                  <a:lumMod val="85000"/>
                  <a:lumOff val="15000"/>
                </a:schemeClr>
              </a:solidFill>
            </a:endParaRPr>
          </a:p>
        </p:txBody>
      </p:sp>
      <p:sp>
        <p:nvSpPr>
          <p:cNvPr id="6" name="Slide Number Placeholder 5">
            <a:extLst>
              <a:ext uri="{FF2B5EF4-FFF2-40B4-BE49-F238E27FC236}">
                <a16:creationId xmlns:a16="http://schemas.microsoft.com/office/drawing/2014/main" id="{8F26C73F-6E57-4482-B9CF-F4EF092E8AAB}"/>
              </a:ext>
            </a:extLst>
          </p:cNvPr>
          <p:cNvSpPr>
            <a:spLocks noGrp="1"/>
          </p:cNvSpPr>
          <p:nvPr>
            <p:ph type="sldNum" sz="quarter" idx="12"/>
          </p:nvPr>
        </p:nvSpPr>
        <p:spPr>
          <a:xfrm>
            <a:off x="5867400" y="6463728"/>
            <a:ext cx="457200" cy="369332"/>
          </a:xfrm>
          <a:prstGeom prst="rect">
            <a:avLst/>
          </a:prstGeom>
        </p:spPr>
        <p:txBody>
          <a:bodyPr/>
          <a:lstStyle>
            <a:defPPr>
              <a:defRPr lang="en-US"/>
            </a:defPPr>
            <a:lvl1pPr marL="0" algn="l" defTabSz="914400" rtl="0" eaLnBrk="1" latinLnBrk="0" hangingPunct="1">
              <a:defRPr sz="1800" kern="1200">
                <a:solidFill>
                  <a:srgbClr val="888888"/>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03161EA-3838-4585-991A-9FE3F83376D8}" type="slidenum">
              <a:rPr lang="en-US" smtClean="0"/>
              <a:pPr/>
              <a:t>6</a:t>
            </a:fld>
            <a:endParaRPr lang="en-US">
              <a:solidFill>
                <a:schemeClr val="tx1">
                  <a:lumMod val="85000"/>
                  <a:lumOff val="15000"/>
                </a:schemeClr>
              </a:solidFill>
            </a:endParaRPr>
          </a:p>
        </p:txBody>
      </p:sp>
      <p:pic>
        <p:nvPicPr>
          <p:cNvPr id="9" name="Picture 8">
            <a:extLst>
              <a:ext uri="{FF2B5EF4-FFF2-40B4-BE49-F238E27FC236}">
                <a16:creationId xmlns:a16="http://schemas.microsoft.com/office/drawing/2014/main" id="{C1C6D287-A57B-4372-B270-22267FBFF7C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761748" cy="1313691"/>
          </a:xfrm>
          <a:prstGeom prst="rect">
            <a:avLst/>
          </a:prstGeom>
        </p:spPr>
      </p:pic>
      <p:sp>
        <p:nvSpPr>
          <p:cNvPr id="10" name="Content Placeholder 3">
            <a:extLst>
              <a:ext uri="{FF2B5EF4-FFF2-40B4-BE49-F238E27FC236}">
                <a16:creationId xmlns:a16="http://schemas.microsoft.com/office/drawing/2014/main" id="{6F71BA3F-D079-FBC8-8847-3F1355A075A1}"/>
              </a:ext>
            </a:extLst>
          </p:cNvPr>
          <p:cNvSpPr txBox="1">
            <a:spLocks/>
          </p:cNvSpPr>
          <p:nvPr/>
        </p:nvSpPr>
        <p:spPr>
          <a:xfrm>
            <a:off x="890687" y="1213703"/>
            <a:ext cx="10515600" cy="5089169"/>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a:normAutofit fontScale="47500" lnSpcReduction="20000"/>
          </a:bodyPr>
          <a:lstStyle>
            <a:lvl1pPr marL="0" eaLnBrk="1" hangingPunct="1">
              <a:defRPr>
                <a:solidFill>
                  <a:schemeClr val="dk1"/>
                </a:solidFill>
                <a:latin typeface="+mn-lt"/>
                <a:ea typeface="+mn-ea"/>
                <a:cs typeface="+mn-cs"/>
              </a:defRPr>
            </a:lvl1pPr>
            <a:lvl2pPr marL="457200" eaLnBrk="1" hangingPunct="1">
              <a:defRPr>
                <a:solidFill>
                  <a:schemeClr val="dk1"/>
                </a:solidFill>
                <a:latin typeface="+mn-lt"/>
                <a:ea typeface="+mn-ea"/>
                <a:cs typeface="+mn-cs"/>
              </a:defRPr>
            </a:lvl2pPr>
            <a:lvl3pPr marL="914400" eaLnBrk="1" hangingPunct="1">
              <a:defRPr>
                <a:solidFill>
                  <a:schemeClr val="dk1"/>
                </a:solidFill>
                <a:latin typeface="+mn-lt"/>
                <a:ea typeface="+mn-ea"/>
                <a:cs typeface="+mn-cs"/>
              </a:defRPr>
            </a:lvl3pPr>
            <a:lvl4pPr marL="1371600" eaLnBrk="1" hangingPunct="1">
              <a:defRPr>
                <a:solidFill>
                  <a:schemeClr val="dk1"/>
                </a:solidFill>
                <a:latin typeface="+mn-lt"/>
                <a:ea typeface="+mn-ea"/>
                <a:cs typeface="+mn-cs"/>
              </a:defRPr>
            </a:lvl4pPr>
            <a:lvl5pPr marL="1828800" eaLnBrk="1" hangingPunct="1">
              <a:defRPr>
                <a:solidFill>
                  <a:schemeClr val="dk1"/>
                </a:solidFill>
                <a:latin typeface="+mn-lt"/>
                <a:ea typeface="+mn-ea"/>
                <a:cs typeface="+mn-cs"/>
              </a:defRPr>
            </a:lvl5pPr>
            <a:lvl6pPr marL="2286000" eaLnBrk="1" hangingPunct="1">
              <a:defRPr>
                <a:solidFill>
                  <a:schemeClr val="dk1"/>
                </a:solidFill>
                <a:latin typeface="+mn-lt"/>
                <a:ea typeface="+mn-ea"/>
                <a:cs typeface="+mn-cs"/>
              </a:defRPr>
            </a:lvl6pPr>
            <a:lvl7pPr marL="2743200" eaLnBrk="1" hangingPunct="1">
              <a:defRPr>
                <a:solidFill>
                  <a:schemeClr val="dk1"/>
                </a:solidFill>
                <a:latin typeface="+mn-lt"/>
                <a:ea typeface="+mn-ea"/>
                <a:cs typeface="+mn-cs"/>
              </a:defRPr>
            </a:lvl7pPr>
            <a:lvl8pPr marL="3200400" eaLnBrk="1" hangingPunct="1">
              <a:defRPr>
                <a:solidFill>
                  <a:schemeClr val="dk1"/>
                </a:solidFill>
                <a:latin typeface="+mn-lt"/>
                <a:ea typeface="+mn-ea"/>
                <a:cs typeface="+mn-cs"/>
              </a:defRPr>
            </a:lvl8pPr>
            <a:lvl9pPr marL="3657600" eaLnBrk="1" hangingPunct="1">
              <a:defRPr>
                <a:solidFill>
                  <a:schemeClr val="dk1"/>
                </a:solidFill>
                <a:latin typeface="+mn-lt"/>
                <a:ea typeface="+mn-ea"/>
                <a:cs typeface="+mn-cs"/>
              </a:defRPr>
            </a:lvl9pPr>
          </a:lstStyle>
          <a:p>
            <a:r>
              <a:rPr lang="en-CA" sz="5100" kern="0" dirty="0"/>
              <a:t>2012</a:t>
            </a:r>
          </a:p>
          <a:p>
            <a:pPr lvl="1">
              <a:spcBef>
                <a:spcPts val="600"/>
              </a:spcBef>
            </a:pPr>
            <a:r>
              <a:rPr lang="iu-Cans-CA" sz="2900" kern="0" dirty="0"/>
              <a:t>ᐱᓕᕆᐊᑉ ᓚᐃᓴᖓ #00</a:t>
            </a:r>
            <a:r>
              <a:rPr lang="en-CA" sz="2900" kern="0" dirty="0"/>
              <a:t>5</a:t>
            </a:r>
            <a:r>
              <a:rPr lang="iu-Cans-CA" sz="2900" kern="0" dirty="0"/>
              <a:t> ᑐᓂᔭᐅᕗᖅ </a:t>
            </a:r>
          </a:p>
          <a:p>
            <a:pPr lvl="1">
              <a:spcBef>
                <a:spcPts val="600"/>
              </a:spcBef>
            </a:pPr>
            <a:r>
              <a:rPr lang="en-CA" sz="2900" kern="0" dirty="0"/>
              <a:t>Project Certificate #005 issued</a:t>
            </a:r>
            <a:endParaRPr lang="en-CA" sz="3200" kern="0" dirty="0"/>
          </a:p>
          <a:p>
            <a:r>
              <a:rPr lang="en-CA" sz="5100" kern="0" dirty="0"/>
              <a:t>2014</a:t>
            </a:r>
          </a:p>
          <a:p>
            <a:pPr lvl="1">
              <a:spcBef>
                <a:spcPts val="600"/>
              </a:spcBef>
            </a:pPr>
            <a:r>
              <a:rPr lang="iu-Cans-CA" sz="2900" kern="0" dirty="0"/>
              <a:t>ᐊᕿᒋᐊᕈᑕᐅᔪᖅ #1 </a:t>
            </a:r>
            <a:r>
              <a:rPr lang="en-CA" sz="2900" kern="0" dirty="0"/>
              <a:t>(</a:t>
            </a:r>
            <a:r>
              <a:rPr lang="iu-Cans-CA" sz="2900" kern="0" dirty="0"/>
              <a:t>ᑮᓇᐅᔭᒃᓴᕋᓱᖕᓂᖅ ᑐᒃᓯᕋᐅᑎ</a:t>
            </a:r>
            <a:r>
              <a:rPr lang="en-CA" sz="2900" kern="0" dirty="0"/>
              <a:t>) </a:t>
            </a:r>
            <a:r>
              <a:rPr lang="iu-Cans-CA" sz="2900" kern="0" dirty="0"/>
              <a:t>(4.2 ᒥᓕᐊᓐ ᑕᓐ ᐊᕐᕌᒍᑕᒫᑦ)</a:t>
            </a:r>
          </a:p>
          <a:p>
            <a:pPr lvl="1">
              <a:spcBef>
                <a:spcPts val="600"/>
              </a:spcBef>
            </a:pPr>
            <a:r>
              <a:rPr lang="en-CA" sz="2900" kern="0" dirty="0"/>
              <a:t>Amendment #01 (The Early Revenue Phase Proposal) (4.2 Mtpa)</a:t>
            </a:r>
            <a:endParaRPr lang="en-CA" sz="3300" kern="0" dirty="0"/>
          </a:p>
          <a:p>
            <a:r>
              <a:rPr lang="en-CA" sz="5100" kern="0" dirty="0"/>
              <a:t>2018</a:t>
            </a:r>
          </a:p>
          <a:p>
            <a:pPr lvl="1"/>
            <a:r>
              <a:rPr lang="iu-Cans-CA" sz="2900" kern="0" dirty="0"/>
              <a:t>ᐊᕿᒋᐊᕈᑕᐅᔪᖅ #</a:t>
            </a:r>
            <a:r>
              <a:rPr lang="en-CA" sz="2900" kern="0" dirty="0"/>
              <a:t>2</a:t>
            </a:r>
            <a:r>
              <a:rPr lang="iu-Cans-CA" sz="2900" kern="0" dirty="0"/>
              <a:t> </a:t>
            </a:r>
            <a:r>
              <a:rPr lang="en-CA" sz="2900" kern="0" dirty="0"/>
              <a:t>(</a:t>
            </a:r>
            <a:r>
              <a:rPr lang="iu-Cans-CA" sz="2900" kern="0" dirty="0"/>
              <a:t>ᓴᖅᑭᑕᐅᕙᓪᓕᐊᔪᑦ ᐅᓄᖅᓯᒋᐊᖅᑕᐅᔪᒪᔪᑦ ᑐᒃᓯᕋᐅᑦ</a:t>
            </a:r>
            <a:r>
              <a:rPr lang="en-CA" sz="2900" kern="0" dirty="0"/>
              <a:t>)</a:t>
            </a:r>
            <a:r>
              <a:rPr lang="iu-Cans-CA" sz="2900" kern="0" dirty="0"/>
              <a:t> (</a:t>
            </a:r>
            <a:r>
              <a:rPr lang="en-CA" sz="2900" kern="0" dirty="0">
                <a:latin typeface="Euphemia" panose="020B0503040102020104" pitchFamily="34" charset="0"/>
              </a:rPr>
              <a:t>6 </a:t>
            </a:r>
            <a:r>
              <a:rPr lang="iu-Cans-CA" sz="2900" kern="0" dirty="0">
                <a:latin typeface="Euphemia" panose="020B0503040102020104" pitchFamily="34" charset="0"/>
              </a:rPr>
              <a:t>ᒥᓕᐊᓐ ᑕᓐ ᐊᕐᕌᒍᑕᒫᑦ</a:t>
            </a:r>
            <a:r>
              <a:rPr lang="iu-Cans-CA" sz="2900" kern="0" dirty="0"/>
              <a:t>)</a:t>
            </a:r>
            <a:endParaRPr lang="en-CA" sz="2900" kern="0" dirty="0"/>
          </a:p>
          <a:p>
            <a:pPr lvl="1"/>
            <a:r>
              <a:rPr lang="en-CA" sz="2900" kern="0" dirty="0"/>
              <a:t>Amendment #03 (The Production Increase Proposal) (6 Mtpa)</a:t>
            </a:r>
          </a:p>
          <a:p>
            <a:r>
              <a:rPr lang="en-CA" sz="5100" kern="0" dirty="0"/>
              <a:t>2020</a:t>
            </a:r>
          </a:p>
          <a:p>
            <a:pPr lvl="1"/>
            <a:r>
              <a:rPr lang="iu-Cans-CA" sz="2900" kern="0" dirty="0"/>
              <a:t>ᐊᕿᒋᐊᕈᑕᐅᔪᖅ #</a:t>
            </a:r>
            <a:r>
              <a:rPr lang="en-CA" sz="2900" kern="0" dirty="0"/>
              <a:t>3</a:t>
            </a:r>
            <a:r>
              <a:rPr lang="iu-Cans-CA" sz="2900" kern="0" dirty="0"/>
              <a:t> </a:t>
            </a:r>
            <a:r>
              <a:rPr lang="en-CA" sz="2900" kern="0" dirty="0"/>
              <a:t>(</a:t>
            </a:r>
            <a:r>
              <a:rPr lang="iu-Cans-CA" sz="2900" kern="0" dirty="0"/>
              <a:t>ᐃᔪᒋᐊᖅᑕᐅᓯᒪᓕᖅᑐᖅ  ᓴᖅᑭᑕᐅᕙᓪᓕᐊᔪᓄᑦ ᑐᒃᓯᕋᐅᑦ</a:t>
            </a:r>
            <a:r>
              <a:rPr lang="en-CA" sz="2900" kern="0" dirty="0"/>
              <a:t>) (</a:t>
            </a:r>
            <a:r>
              <a:rPr lang="en-CA" sz="2900" kern="0" dirty="0">
                <a:latin typeface="Euphemia" panose="020B0503040102020104" pitchFamily="34" charset="0"/>
              </a:rPr>
              <a:t>6 </a:t>
            </a:r>
            <a:r>
              <a:rPr lang="iu-Cans-CA" sz="2900" kern="0" dirty="0"/>
              <a:t>ᒥᓕᐊᓐ ᑕᓐ ᐊᕐᕌᒍᑕᒫᑦ</a:t>
            </a:r>
            <a:r>
              <a:rPr lang="en-CA" sz="2900" kern="0" dirty="0"/>
              <a:t> </a:t>
            </a:r>
            <a:r>
              <a:rPr lang="iu-Cans-CA" sz="2900" kern="0" dirty="0"/>
              <a:t>ᑎᑭᓪᓗᒍ</a:t>
            </a:r>
            <a:r>
              <a:rPr lang="en-CA" sz="2900" kern="0" dirty="0"/>
              <a:t> 2021) </a:t>
            </a:r>
          </a:p>
          <a:p>
            <a:pPr lvl="1"/>
            <a:r>
              <a:rPr lang="en-CA" sz="2900" kern="0" dirty="0"/>
              <a:t>Amendment #04 (The Extension Request to the Production Increase Proposal) (6 Mtpa until 2021)</a:t>
            </a:r>
          </a:p>
          <a:p>
            <a:r>
              <a:rPr lang="en-CA" sz="5100" kern="0" dirty="0"/>
              <a:t>2022</a:t>
            </a:r>
          </a:p>
          <a:p>
            <a:pPr lvl="1"/>
            <a:r>
              <a:rPr lang="iu-Cans-CA" sz="2900" kern="0" dirty="0"/>
              <a:t>ᐊᕿᒋᐊᕈᑕᐅᔪᖅ #</a:t>
            </a:r>
            <a:r>
              <a:rPr lang="en-CA" sz="2900" kern="0" dirty="0"/>
              <a:t>4</a:t>
            </a:r>
            <a:r>
              <a:rPr lang="iu-Cans-CA" sz="2900" kern="0" dirty="0"/>
              <a:t> </a:t>
            </a:r>
            <a:r>
              <a:rPr lang="en-CA" sz="2900" kern="0" dirty="0"/>
              <a:t>(</a:t>
            </a:r>
            <a:r>
              <a:rPr lang="iu-Cans-CA" sz="2900" kern="0" dirty="0"/>
              <a:t>ᐃᔪᒋᐊᖅᑕᐅᓯᒪᓕᖅᑐᖅ  ᓴᖅᑭᑕᐅᕙᓪᓕᐊᔪᓄᑦ ᑐᒃᓯᕋᐅᑦ</a:t>
            </a:r>
            <a:r>
              <a:rPr lang="en-CA" sz="2900" kern="0" dirty="0"/>
              <a:t>) (</a:t>
            </a:r>
            <a:r>
              <a:rPr lang="iu-Cans-CA" sz="2900" kern="0" dirty="0"/>
              <a:t>6 ᒥᓕᐊᓐ ᑕᓐ ᐊᕐᕌᒍᑕᒫᑦ ᐃᓱᐊᓂ 2022</a:t>
            </a:r>
            <a:r>
              <a:rPr lang="en-CA" sz="2900" kern="0" dirty="0"/>
              <a:t>) </a:t>
            </a:r>
          </a:p>
          <a:p>
            <a:pPr lvl="1"/>
            <a:r>
              <a:rPr lang="en-CA" sz="2900" kern="0" dirty="0"/>
              <a:t>Amendment #04(The Extension Request to the Production Increase Proposal) (6 Mtpa for 2022)</a:t>
            </a:r>
          </a:p>
          <a:p>
            <a:r>
              <a:rPr lang="en-CA" sz="5100" kern="0" dirty="0"/>
              <a:t>2023</a:t>
            </a:r>
          </a:p>
          <a:p>
            <a:pPr lvl="1"/>
            <a:r>
              <a:rPr lang="iu-Cans-CA" sz="2900" kern="0" dirty="0"/>
              <a:t>ᐊᕿᒋᐊᕈᑕᐅᔪᖅ #</a:t>
            </a:r>
            <a:r>
              <a:rPr lang="en-CA" sz="2900" kern="0" dirty="0"/>
              <a:t>5</a:t>
            </a:r>
            <a:r>
              <a:rPr lang="iu-Cans-CA" sz="2900" kern="0" dirty="0"/>
              <a:t> </a:t>
            </a:r>
            <a:r>
              <a:rPr lang="en-CA" sz="2900" kern="0" dirty="0"/>
              <a:t>(</a:t>
            </a:r>
            <a:r>
              <a:rPr lang="iu-Cans-CA" sz="2900" kern="0" dirty="0"/>
              <a:t>ᐃᑯᐱᒡᕕᓕᕆᔨᒃᑯᑦ ᑐᒃᓯᕋᐅᑦ</a:t>
            </a:r>
            <a:r>
              <a:rPr lang="en-CA" sz="2900" kern="0" dirty="0"/>
              <a:t>) </a:t>
            </a:r>
            <a:r>
              <a:rPr lang="en-CA" sz="2900" kern="0" dirty="0">
                <a:latin typeface="Euphemia" panose="020B0503040102020104" pitchFamily="34" charset="0"/>
              </a:rPr>
              <a:t>(</a:t>
            </a:r>
            <a:r>
              <a:rPr lang="iu-Cans-CA" sz="2900" dirty="0"/>
              <a:t>6 ᒥᓕᐊᓐ ᑕᓐᔅ ᐊᕐᕌᒍᒧᑦ 2023-24−ᒧᑦ ᐃᓱᒪᖅᓱᕈᓐᓇᕐᓗᑎᒃ ᐊᐅᓪᓚᖅᑎᑦᑎᔪᓐᓇᕐᓗᑎᒃ 0.9 ᒥᓕᐊᓐ ᑕᓐᔅ−ᑲᓐᓂᕐᓂᒃ ᓴᕕᕋᔭᒃᓴᓂᒃ</a:t>
            </a:r>
            <a:r>
              <a:rPr lang="en-CA" sz="2900" dirty="0"/>
              <a:t>g</a:t>
            </a:r>
            <a:r>
              <a:rPr lang="iu-Cans-CA" sz="2900" dirty="0"/>
              <a:t> ᐊᕐᕌᓂᐅᓚᐅᖅᑐᒥ</a:t>
            </a:r>
            <a:r>
              <a:rPr lang="en-CA" sz="2900" dirty="0"/>
              <a:t>) </a:t>
            </a:r>
            <a:endParaRPr lang="en-CA" sz="2900" kern="0" dirty="0"/>
          </a:p>
          <a:p>
            <a:pPr lvl="1"/>
            <a:r>
              <a:rPr lang="en-CA" sz="2900" kern="0" dirty="0"/>
              <a:t>Amendment #05 (Sustain Operations Proposal) (6 Mtpa for 2023-24 with flexibility to ship additional 0.9MT of ore from previous years)</a:t>
            </a:r>
          </a:p>
          <a:p>
            <a:pPr lvl="1"/>
            <a:endParaRPr lang="en-CA" sz="2900" kern="0" dirty="0"/>
          </a:p>
          <a:p>
            <a:pPr lvl="1"/>
            <a:endParaRPr lang="iu-Cans-CA" sz="2900" kern="0" dirty="0"/>
          </a:p>
          <a:p>
            <a:pPr algn="ctr"/>
            <a:endParaRPr lang="en-CA" sz="3400" kern="0" dirty="0"/>
          </a:p>
          <a:p>
            <a:endParaRPr lang="en-CA" kern="0" dirty="0"/>
          </a:p>
        </p:txBody>
      </p:sp>
      <p:sp>
        <p:nvSpPr>
          <p:cNvPr id="11" name="TextBox 10">
            <a:extLst>
              <a:ext uri="{FF2B5EF4-FFF2-40B4-BE49-F238E27FC236}">
                <a16:creationId xmlns:a16="http://schemas.microsoft.com/office/drawing/2014/main" id="{4C00FF7A-CAB0-0173-3DB7-09538558B70B}"/>
              </a:ext>
            </a:extLst>
          </p:cNvPr>
          <p:cNvSpPr txBox="1"/>
          <p:nvPr/>
        </p:nvSpPr>
        <p:spPr>
          <a:xfrm>
            <a:off x="2763324" y="5779652"/>
            <a:ext cx="6208151" cy="523220"/>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wrap="square" rtlCol="0">
            <a:spAutoFit/>
          </a:bodyPr>
          <a:lstStyle/>
          <a:p>
            <a:pPr algn="ctr"/>
            <a:r>
              <a:rPr lang="en-CA" sz="1400"/>
              <a:t>189 </a:t>
            </a:r>
            <a:r>
              <a:rPr lang="iu-Cans-CA" sz="1400"/>
              <a:t> ᒪᓕᒃᑕᐅᔪᕐᓴᓕᐊᖑᓯᒪᔪᑦ</a:t>
            </a:r>
            <a:r>
              <a:rPr lang="en-CA" sz="1400"/>
              <a:t> </a:t>
            </a:r>
            <a:r>
              <a:rPr lang="iu-Cans-CA" sz="1400"/>
              <a:t>ᐊᕙᑎᒻᒥᒃ ᐃᓄᓯᕐᒥᒃ ᐱᕙᓪᓕᐊᓂᕐᒥᒡᓗ</a:t>
            </a:r>
            <a:endParaRPr lang="en-CA" sz="1400"/>
          </a:p>
          <a:p>
            <a:pPr algn="ctr"/>
            <a:r>
              <a:rPr lang="en-CA" sz="1400"/>
              <a:t>189 terms and conditions to limit adverse ecosystemic and socioeconomic effects</a:t>
            </a:r>
            <a:r>
              <a:rPr lang="iu-Cans-CA" sz="1400"/>
              <a:t> </a:t>
            </a:r>
            <a:endParaRPr lang="en-CA" sz="1400"/>
          </a:p>
        </p:txBody>
      </p:sp>
    </p:spTree>
    <p:extLst>
      <p:ext uri="{BB962C8B-B14F-4D97-AF65-F5344CB8AC3E}">
        <p14:creationId xmlns:p14="http://schemas.microsoft.com/office/powerpoint/2010/main" val="35566850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230666" y="3733800"/>
            <a:ext cx="2868136" cy="1828800"/>
          </a:xfrm>
          <a:prstGeom prst="rect">
            <a:avLst/>
          </a:prstGeom>
          <a:blipFill>
            <a:blip r:embed="rId3" cstate="print"/>
            <a:stretch>
              <a:fillRect/>
            </a:stretch>
          </a:blipFill>
        </p:spPr>
        <p:txBody>
          <a:bodyPr wrap="square" lIns="0" tIns="0" rIns="0" bIns="0" rtlCol="0"/>
          <a:lstStyle/>
          <a:p>
            <a:endParaRPr lang="iu-Cans-CA" dirty="0">
              <a:latin typeface="Euphemia" panose="020B0503040102020104" pitchFamily="34" charset="0"/>
            </a:endParaRPr>
          </a:p>
        </p:txBody>
      </p:sp>
      <p:sp>
        <p:nvSpPr>
          <p:cNvPr id="4" name="object 4"/>
          <p:cNvSpPr/>
          <p:nvPr/>
        </p:nvSpPr>
        <p:spPr>
          <a:xfrm>
            <a:off x="9299176" y="3723535"/>
            <a:ext cx="2734538" cy="1836117"/>
          </a:xfrm>
          <a:prstGeom prst="rect">
            <a:avLst/>
          </a:prstGeom>
          <a:blipFill>
            <a:blip r:embed="rId4" cstate="print"/>
            <a:stretch>
              <a:fillRect/>
            </a:stretch>
          </a:blipFill>
        </p:spPr>
        <p:txBody>
          <a:bodyPr wrap="square" lIns="0" tIns="0" rIns="0" bIns="0" rtlCol="0"/>
          <a:lstStyle/>
          <a:p>
            <a:endParaRPr lang="iu-Cans-CA" dirty="0">
              <a:latin typeface="Euphemia" panose="020B0503040102020104" pitchFamily="34" charset="0"/>
            </a:endParaRPr>
          </a:p>
        </p:txBody>
      </p:sp>
      <p:sp>
        <p:nvSpPr>
          <p:cNvPr id="6" name="object 6"/>
          <p:cNvSpPr/>
          <p:nvPr/>
        </p:nvSpPr>
        <p:spPr>
          <a:xfrm>
            <a:off x="166921" y="2734627"/>
            <a:ext cx="400458" cy="391161"/>
          </a:xfrm>
          <a:custGeom>
            <a:avLst/>
            <a:gdLst/>
            <a:ahLst/>
            <a:cxnLst/>
            <a:rect l="l" t="t" r="r" b="b"/>
            <a:pathLst>
              <a:path w="478790" h="512444">
                <a:moveTo>
                  <a:pt x="239268" y="0"/>
                </a:moveTo>
                <a:lnTo>
                  <a:pt x="191047" y="5201"/>
                </a:lnTo>
                <a:lnTo>
                  <a:pt x="146134" y="20120"/>
                </a:lnTo>
                <a:lnTo>
                  <a:pt x="105491" y="43726"/>
                </a:lnTo>
                <a:lnTo>
                  <a:pt x="70080" y="74990"/>
                </a:lnTo>
                <a:lnTo>
                  <a:pt x="40863" y="112882"/>
                </a:lnTo>
                <a:lnTo>
                  <a:pt x="18802" y="156373"/>
                </a:lnTo>
                <a:lnTo>
                  <a:pt x="4861" y="204432"/>
                </a:lnTo>
                <a:lnTo>
                  <a:pt x="0" y="256032"/>
                </a:lnTo>
                <a:lnTo>
                  <a:pt x="4861" y="307631"/>
                </a:lnTo>
                <a:lnTo>
                  <a:pt x="18802" y="355690"/>
                </a:lnTo>
                <a:lnTo>
                  <a:pt x="40863" y="399181"/>
                </a:lnTo>
                <a:lnTo>
                  <a:pt x="70080" y="437073"/>
                </a:lnTo>
                <a:lnTo>
                  <a:pt x="105491" y="468337"/>
                </a:lnTo>
                <a:lnTo>
                  <a:pt x="146134" y="491943"/>
                </a:lnTo>
                <a:lnTo>
                  <a:pt x="191047" y="506862"/>
                </a:lnTo>
                <a:lnTo>
                  <a:pt x="239268" y="512064"/>
                </a:lnTo>
                <a:lnTo>
                  <a:pt x="287488" y="506862"/>
                </a:lnTo>
                <a:lnTo>
                  <a:pt x="332401" y="491943"/>
                </a:lnTo>
                <a:lnTo>
                  <a:pt x="373044" y="468337"/>
                </a:lnTo>
                <a:lnTo>
                  <a:pt x="408455" y="437073"/>
                </a:lnTo>
                <a:lnTo>
                  <a:pt x="437672" y="399181"/>
                </a:lnTo>
                <a:lnTo>
                  <a:pt x="459733" y="355690"/>
                </a:lnTo>
                <a:lnTo>
                  <a:pt x="473674" y="307631"/>
                </a:lnTo>
                <a:lnTo>
                  <a:pt x="478536" y="256032"/>
                </a:lnTo>
                <a:lnTo>
                  <a:pt x="473674" y="204432"/>
                </a:lnTo>
                <a:lnTo>
                  <a:pt x="459733" y="156373"/>
                </a:lnTo>
                <a:lnTo>
                  <a:pt x="437672" y="112882"/>
                </a:lnTo>
                <a:lnTo>
                  <a:pt x="408455" y="74990"/>
                </a:lnTo>
                <a:lnTo>
                  <a:pt x="373044" y="43726"/>
                </a:lnTo>
                <a:lnTo>
                  <a:pt x="332401" y="20120"/>
                </a:lnTo>
                <a:lnTo>
                  <a:pt x="287488" y="5201"/>
                </a:lnTo>
                <a:lnTo>
                  <a:pt x="239268" y="0"/>
                </a:lnTo>
                <a:close/>
              </a:path>
            </a:pathLst>
          </a:custGeom>
          <a:solidFill>
            <a:srgbClr val="C62027"/>
          </a:solidFill>
        </p:spPr>
        <p:txBody>
          <a:bodyPr wrap="square" lIns="0" tIns="0" rIns="0" bIns="0" rtlCol="0"/>
          <a:lstStyle/>
          <a:p>
            <a:endParaRPr lang="iu-Cans-CA" dirty="0">
              <a:latin typeface="Euphemia" panose="020B0503040102020104" pitchFamily="34" charset="0"/>
            </a:endParaRPr>
          </a:p>
        </p:txBody>
      </p:sp>
      <p:sp>
        <p:nvSpPr>
          <p:cNvPr id="7" name="object 7"/>
          <p:cNvSpPr txBox="1"/>
          <p:nvPr/>
        </p:nvSpPr>
        <p:spPr>
          <a:xfrm>
            <a:off x="262866" y="2743200"/>
            <a:ext cx="264305" cy="321242"/>
          </a:xfrm>
          <a:prstGeom prst="rect">
            <a:avLst/>
          </a:prstGeom>
        </p:spPr>
        <p:txBody>
          <a:bodyPr vert="horz" wrap="square" lIns="0" tIns="13335" rIns="0" bIns="0" rtlCol="0">
            <a:spAutoFit/>
          </a:bodyPr>
          <a:lstStyle/>
          <a:p>
            <a:pPr marL="12700" algn="l" rtl="0">
              <a:lnSpc>
                <a:spcPct val="100000"/>
              </a:lnSpc>
              <a:spcBef>
                <a:spcPts val="105"/>
              </a:spcBef>
            </a:pPr>
            <a:r>
              <a:rPr lang="iu-Cans-CA" sz="2000" b="1" i="0" u="none" spc="-160" baseline="0" dirty="0">
                <a:solidFill>
                  <a:srgbClr val="FFFFFF"/>
                </a:solidFill>
                <a:latin typeface="Euphemia" panose="020B0503040102020104" pitchFamily="34" charset="0"/>
                <a:cs typeface="Trebuchet MS"/>
              </a:rPr>
              <a:t>1</a:t>
            </a:r>
            <a:endParaRPr lang="iu-Cans-CA" sz="2000" dirty="0">
              <a:latin typeface="Euphemia" panose="020B0503040102020104" pitchFamily="34" charset="0"/>
              <a:cs typeface="Trebuchet MS"/>
            </a:endParaRPr>
          </a:p>
        </p:txBody>
      </p:sp>
      <p:sp>
        <p:nvSpPr>
          <p:cNvPr id="8" name="object 8"/>
          <p:cNvSpPr/>
          <p:nvPr/>
        </p:nvSpPr>
        <p:spPr>
          <a:xfrm>
            <a:off x="3228881" y="2651492"/>
            <a:ext cx="400458" cy="396508"/>
          </a:xfrm>
          <a:custGeom>
            <a:avLst/>
            <a:gdLst/>
            <a:ahLst/>
            <a:cxnLst/>
            <a:rect l="l" t="t" r="r" b="b"/>
            <a:pathLst>
              <a:path w="474345" h="512444">
                <a:moveTo>
                  <a:pt x="236982" y="0"/>
                </a:moveTo>
                <a:lnTo>
                  <a:pt x="189220" y="5201"/>
                </a:lnTo>
                <a:lnTo>
                  <a:pt x="144735" y="20120"/>
                </a:lnTo>
                <a:lnTo>
                  <a:pt x="104481" y="43726"/>
                </a:lnTo>
                <a:lnTo>
                  <a:pt x="69408" y="74990"/>
                </a:lnTo>
                <a:lnTo>
                  <a:pt x="40471" y="112882"/>
                </a:lnTo>
                <a:lnTo>
                  <a:pt x="18622" y="156373"/>
                </a:lnTo>
                <a:lnTo>
                  <a:pt x="4814" y="204432"/>
                </a:lnTo>
                <a:lnTo>
                  <a:pt x="0" y="256032"/>
                </a:lnTo>
                <a:lnTo>
                  <a:pt x="4814" y="307631"/>
                </a:lnTo>
                <a:lnTo>
                  <a:pt x="18622" y="355690"/>
                </a:lnTo>
                <a:lnTo>
                  <a:pt x="40471" y="399181"/>
                </a:lnTo>
                <a:lnTo>
                  <a:pt x="69408" y="437073"/>
                </a:lnTo>
                <a:lnTo>
                  <a:pt x="104481" y="468337"/>
                </a:lnTo>
                <a:lnTo>
                  <a:pt x="144735" y="491943"/>
                </a:lnTo>
                <a:lnTo>
                  <a:pt x="189220" y="506862"/>
                </a:lnTo>
                <a:lnTo>
                  <a:pt x="236982" y="512064"/>
                </a:lnTo>
                <a:lnTo>
                  <a:pt x="284743" y="506862"/>
                </a:lnTo>
                <a:lnTo>
                  <a:pt x="329228" y="491943"/>
                </a:lnTo>
                <a:lnTo>
                  <a:pt x="369482" y="468337"/>
                </a:lnTo>
                <a:lnTo>
                  <a:pt x="404555" y="437073"/>
                </a:lnTo>
                <a:lnTo>
                  <a:pt x="433492" y="399181"/>
                </a:lnTo>
                <a:lnTo>
                  <a:pt x="455341" y="355690"/>
                </a:lnTo>
                <a:lnTo>
                  <a:pt x="469149" y="307631"/>
                </a:lnTo>
                <a:lnTo>
                  <a:pt x="473964" y="256032"/>
                </a:lnTo>
                <a:lnTo>
                  <a:pt x="469149" y="204432"/>
                </a:lnTo>
                <a:lnTo>
                  <a:pt x="455341" y="156373"/>
                </a:lnTo>
                <a:lnTo>
                  <a:pt x="433492" y="112882"/>
                </a:lnTo>
                <a:lnTo>
                  <a:pt x="404555" y="74990"/>
                </a:lnTo>
                <a:lnTo>
                  <a:pt x="369482" y="43726"/>
                </a:lnTo>
                <a:lnTo>
                  <a:pt x="329228" y="20120"/>
                </a:lnTo>
                <a:lnTo>
                  <a:pt x="284743" y="5201"/>
                </a:lnTo>
                <a:lnTo>
                  <a:pt x="236982" y="0"/>
                </a:lnTo>
                <a:close/>
              </a:path>
            </a:pathLst>
          </a:custGeom>
          <a:solidFill>
            <a:srgbClr val="C62027"/>
          </a:solidFill>
        </p:spPr>
        <p:txBody>
          <a:bodyPr wrap="square" lIns="0" tIns="0" rIns="0" bIns="0" rtlCol="0"/>
          <a:lstStyle/>
          <a:p>
            <a:endParaRPr lang="iu-Cans-CA" dirty="0">
              <a:latin typeface="Euphemia" panose="020B0503040102020104" pitchFamily="34" charset="0"/>
            </a:endParaRPr>
          </a:p>
        </p:txBody>
      </p:sp>
      <p:sp>
        <p:nvSpPr>
          <p:cNvPr id="9" name="object 9"/>
          <p:cNvSpPr txBox="1"/>
          <p:nvPr/>
        </p:nvSpPr>
        <p:spPr>
          <a:xfrm>
            <a:off x="3296393" y="2651492"/>
            <a:ext cx="304843" cy="330835"/>
          </a:xfrm>
          <a:prstGeom prst="rect">
            <a:avLst/>
          </a:prstGeom>
        </p:spPr>
        <p:txBody>
          <a:bodyPr vert="horz" wrap="square" lIns="0" tIns="13335" rIns="0" bIns="0" rtlCol="0">
            <a:spAutoFit/>
          </a:bodyPr>
          <a:lstStyle/>
          <a:p>
            <a:pPr marL="12700" algn="l" rtl="0">
              <a:lnSpc>
                <a:spcPct val="100000"/>
              </a:lnSpc>
              <a:spcBef>
                <a:spcPts val="105"/>
              </a:spcBef>
            </a:pPr>
            <a:r>
              <a:rPr lang="iu-Cans-CA" sz="2000" b="1" i="0" u="none" spc="-160" baseline="0" dirty="0">
                <a:solidFill>
                  <a:srgbClr val="FFFFFF"/>
                </a:solidFill>
                <a:latin typeface="Euphemia" panose="020B0503040102020104" pitchFamily="34" charset="0"/>
                <a:cs typeface="Trebuchet MS"/>
              </a:rPr>
              <a:t>2</a:t>
            </a:r>
            <a:endParaRPr lang="iu-Cans-CA" sz="2000" dirty="0">
              <a:latin typeface="Euphemia" panose="020B0503040102020104" pitchFamily="34" charset="0"/>
              <a:cs typeface="Trebuchet MS"/>
            </a:endParaRPr>
          </a:p>
        </p:txBody>
      </p:sp>
      <p:sp>
        <p:nvSpPr>
          <p:cNvPr id="10" name="object 10"/>
          <p:cNvSpPr/>
          <p:nvPr/>
        </p:nvSpPr>
        <p:spPr>
          <a:xfrm>
            <a:off x="6343785" y="2644034"/>
            <a:ext cx="403599" cy="330835"/>
          </a:xfrm>
          <a:custGeom>
            <a:avLst/>
            <a:gdLst/>
            <a:ahLst/>
            <a:cxnLst/>
            <a:rect l="l" t="t" r="r" b="b"/>
            <a:pathLst>
              <a:path w="480059" h="512444">
                <a:moveTo>
                  <a:pt x="240029" y="0"/>
                </a:moveTo>
                <a:lnTo>
                  <a:pt x="191656" y="5201"/>
                </a:lnTo>
                <a:lnTo>
                  <a:pt x="146600" y="20120"/>
                </a:lnTo>
                <a:lnTo>
                  <a:pt x="105827" y="43726"/>
                </a:lnTo>
                <a:lnTo>
                  <a:pt x="70304" y="74990"/>
                </a:lnTo>
                <a:lnTo>
                  <a:pt x="40993" y="112882"/>
                </a:lnTo>
                <a:lnTo>
                  <a:pt x="18863" y="156373"/>
                </a:lnTo>
                <a:lnTo>
                  <a:pt x="4876" y="204432"/>
                </a:lnTo>
                <a:lnTo>
                  <a:pt x="0" y="256032"/>
                </a:lnTo>
                <a:lnTo>
                  <a:pt x="4876" y="307631"/>
                </a:lnTo>
                <a:lnTo>
                  <a:pt x="18863" y="355690"/>
                </a:lnTo>
                <a:lnTo>
                  <a:pt x="40993" y="399181"/>
                </a:lnTo>
                <a:lnTo>
                  <a:pt x="70304" y="437073"/>
                </a:lnTo>
                <a:lnTo>
                  <a:pt x="105827" y="468337"/>
                </a:lnTo>
                <a:lnTo>
                  <a:pt x="146600" y="491943"/>
                </a:lnTo>
                <a:lnTo>
                  <a:pt x="191656" y="506862"/>
                </a:lnTo>
                <a:lnTo>
                  <a:pt x="240029" y="512064"/>
                </a:lnTo>
                <a:lnTo>
                  <a:pt x="288403" y="506862"/>
                </a:lnTo>
                <a:lnTo>
                  <a:pt x="333459" y="491943"/>
                </a:lnTo>
                <a:lnTo>
                  <a:pt x="374232" y="468337"/>
                </a:lnTo>
                <a:lnTo>
                  <a:pt x="409755" y="437073"/>
                </a:lnTo>
                <a:lnTo>
                  <a:pt x="439066" y="399181"/>
                </a:lnTo>
                <a:lnTo>
                  <a:pt x="461196" y="355690"/>
                </a:lnTo>
                <a:lnTo>
                  <a:pt x="475183" y="307631"/>
                </a:lnTo>
                <a:lnTo>
                  <a:pt x="480059" y="256032"/>
                </a:lnTo>
                <a:lnTo>
                  <a:pt x="475183" y="204432"/>
                </a:lnTo>
                <a:lnTo>
                  <a:pt x="461196" y="156373"/>
                </a:lnTo>
                <a:lnTo>
                  <a:pt x="439066" y="112882"/>
                </a:lnTo>
                <a:lnTo>
                  <a:pt x="409755" y="74990"/>
                </a:lnTo>
                <a:lnTo>
                  <a:pt x="374232" y="43726"/>
                </a:lnTo>
                <a:lnTo>
                  <a:pt x="333459" y="20120"/>
                </a:lnTo>
                <a:lnTo>
                  <a:pt x="288403" y="5201"/>
                </a:lnTo>
                <a:lnTo>
                  <a:pt x="240029" y="0"/>
                </a:lnTo>
                <a:close/>
              </a:path>
            </a:pathLst>
          </a:custGeom>
          <a:solidFill>
            <a:srgbClr val="C62027"/>
          </a:solidFill>
        </p:spPr>
        <p:txBody>
          <a:bodyPr wrap="square" lIns="0" tIns="0" rIns="0" bIns="0" rtlCol="0"/>
          <a:lstStyle/>
          <a:p>
            <a:endParaRPr lang="iu-Cans-CA" dirty="0">
              <a:latin typeface="Euphemia" panose="020B0503040102020104" pitchFamily="34" charset="0"/>
            </a:endParaRPr>
          </a:p>
        </p:txBody>
      </p:sp>
      <p:sp>
        <p:nvSpPr>
          <p:cNvPr id="11" name="object 11"/>
          <p:cNvSpPr txBox="1"/>
          <p:nvPr/>
        </p:nvSpPr>
        <p:spPr>
          <a:xfrm>
            <a:off x="6468115" y="2642147"/>
            <a:ext cx="175878" cy="321242"/>
          </a:xfrm>
          <a:prstGeom prst="rect">
            <a:avLst/>
          </a:prstGeom>
        </p:spPr>
        <p:txBody>
          <a:bodyPr vert="horz" wrap="square" lIns="0" tIns="13335" rIns="0" bIns="0" rtlCol="0">
            <a:spAutoFit/>
          </a:bodyPr>
          <a:lstStyle/>
          <a:p>
            <a:pPr marL="12700" algn="l" rtl="0">
              <a:lnSpc>
                <a:spcPct val="100000"/>
              </a:lnSpc>
              <a:spcBef>
                <a:spcPts val="105"/>
              </a:spcBef>
            </a:pPr>
            <a:r>
              <a:rPr lang="iu-Cans-CA" sz="2000" b="1" i="0" u="none" spc="-160" baseline="0" dirty="0">
                <a:solidFill>
                  <a:srgbClr val="FFFFFF"/>
                </a:solidFill>
                <a:latin typeface="Euphemia" panose="020B0503040102020104" pitchFamily="34" charset="0"/>
                <a:cs typeface="Trebuchet MS"/>
              </a:rPr>
              <a:t>3</a:t>
            </a:r>
            <a:endParaRPr lang="iu-Cans-CA" sz="2000" dirty="0">
              <a:latin typeface="Euphemia" panose="020B0503040102020104" pitchFamily="34" charset="0"/>
              <a:cs typeface="Trebuchet MS"/>
            </a:endParaRPr>
          </a:p>
        </p:txBody>
      </p:sp>
      <p:sp>
        <p:nvSpPr>
          <p:cNvPr id="12" name="object 12"/>
          <p:cNvSpPr/>
          <p:nvPr/>
        </p:nvSpPr>
        <p:spPr>
          <a:xfrm>
            <a:off x="9353142" y="2556392"/>
            <a:ext cx="400458" cy="391161"/>
          </a:xfrm>
          <a:custGeom>
            <a:avLst/>
            <a:gdLst/>
            <a:ahLst/>
            <a:cxnLst/>
            <a:rect l="l" t="t" r="r" b="b"/>
            <a:pathLst>
              <a:path w="478790" h="512444">
                <a:moveTo>
                  <a:pt x="239268" y="0"/>
                </a:moveTo>
                <a:lnTo>
                  <a:pt x="191047" y="5201"/>
                </a:lnTo>
                <a:lnTo>
                  <a:pt x="146134" y="20120"/>
                </a:lnTo>
                <a:lnTo>
                  <a:pt x="105491" y="43726"/>
                </a:lnTo>
                <a:lnTo>
                  <a:pt x="70080" y="74990"/>
                </a:lnTo>
                <a:lnTo>
                  <a:pt x="40863" y="112882"/>
                </a:lnTo>
                <a:lnTo>
                  <a:pt x="18802" y="156373"/>
                </a:lnTo>
                <a:lnTo>
                  <a:pt x="4861" y="204432"/>
                </a:lnTo>
                <a:lnTo>
                  <a:pt x="0" y="256032"/>
                </a:lnTo>
                <a:lnTo>
                  <a:pt x="4861" y="307631"/>
                </a:lnTo>
                <a:lnTo>
                  <a:pt x="18802" y="355690"/>
                </a:lnTo>
                <a:lnTo>
                  <a:pt x="40863" y="399181"/>
                </a:lnTo>
                <a:lnTo>
                  <a:pt x="70080" y="437073"/>
                </a:lnTo>
                <a:lnTo>
                  <a:pt x="105491" y="468337"/>
                </a:lnTo>
                <a:lnTo>
                  <a:pt x="146134" y="491943"/>
                </a:lnTo>
                <a:lnTo>
                  <a:pt x="191047" y="506862"/>
                </a:lnTo>
                <a:lnTo>
                  <a:pt x="239268" y="512064"/>
                </a:lnTo>
                <a:lnTo>
                  <a:pt x="287488" y="506862"/>
                </a:lnTo>
                <a:lnTo>
                  <a:pt x="332401" y="491943"/>
                </a:lnTo>
                <a:lnTo>
                  <a:pt x="373044" y="468337"/>
                </a:lnTo>
                <a:lnTo>
                  <a:pt x="408455" y="437073"/>
                </a:lnTo>
                <a:lnTo>
                  <a:pt x="437672" y="399181"/>
                </a:lnTo>
                <a:lnTo>
                  <a:pt x="459733" y="355690"/>
                </a:lnTo>
                <a:lnTo>
                  <a:pt x="473674" y="307631"/>
                </a:lnTo>
                <a:lnTo>
                  <a:pt x="478536" y="256032"/>
                </a:lnTo>
                <a:lnTo>
                  <a:pt x="473674" y="204432"/>
                </a:lnTo>
                <a:lnTo>
                  <a:pt x="459733" y="156373"/>
                </a:lnTo>
                <a:lnTo>
                  <a:pt x="437672" y="112882"/>
                </a:lnTo>
                <a:lnTo>
                  <a:pt x="408455" y="74990"/>
                </a:lnTo>
                <a:lnTo>
                  <a:pt x="373044" y="43726"/>
                </a:lnTo>
                <a:lnTo>
                  <a:pt x="332401" y="20120"/>
                </a:lnTo>
                <a:lnTo>
                  <a:pt x="287488" y="5201"/>
                </a:lnTo>
                <a:lnTo>
                  <a:pt x="239268" y="0"/>
                </a:lnTo>
                <a:close/>
              </a:path>
            </a:pathLst>
          </a:custGeom>
          <a:solidFill>
            <a:srgbClr val="C62027"/>
          </a:solidFill>
        </p:spPr>
        <p:txBody>
          <a:bodyPr wrap="square" lIns="0" tIns="0" rIns="0" bIns="0" rtlCol="0"/>
          <a:lstStyle/>
          <a:p>
            <a:endParaRPr lang="iu-Cans-CA" dirty="0">
              <a:latin typeface="Euphemia" panose="020B0503040102020104" pitchFamily="34" charset="0"/>
            </a:endParaRPr>
          </a:p>
        </p:txBody>
      </p:sp>
      <p:sp>
        <p:nvSpPr>
          <p:cNvPr id="13" name="object 13"/>
          <p:cNvSpPr txBox="1"/>
          <p:nvPr/>
        </p:nvSpPr>
        <p:spPr>
          <a:xfrm>
            <a:off x="9415998" y="2564765"/>
            <a:ext cx="154940" cy="330835"/>
          </a:xfrm>
          <a:prstGeom prst="rect">
            <a:avLst/>
          </a:prstGeom>
        </p:spPr>
        <p:txBody>
          <a:bodyPr vert="horz" wrap="square" lIns="0" tIns="13335" rIns="0" bIns="0" rtlCol="0">
            <a:spAutoFit/>
          </a:bodyPr>
          <a:lstStyle/>
          <a:p>
            <a:pPr marL="12700" algn="l" rtl="0">
              <a:lnSpc>
                <a:spcPct val="100000"/>
              </a:lnSpc>
              <a:spcBef>
                <a:spcPts val="105"/>
              </a:spcBef>
            </a:pPr>
            <a:r>
              <a:rPr lang="iu-Cans-CA" sz="2000" b="1" i="0" u="none" spc="-160" baseline="0" dirty="0">
                <a:solidFill>
                  <a:srgbClr val="FFFFFF"/>
                </a:solidFill>
                <a:latin typeface="Euphemia" panose="020B0503040102020104" pitchFamily="34" charset="0"/>
                <a:cs typeface="Trebuchet MS"/>
              </a:rPr>
              <a:t>4</a:t>
            </a:r>
            <a:endParaRPr lang="iu-Cans-CA" sz="2000" dirty="0">
              <a:latin typeface="Euphemia" panose="020B0503040102020104" pitchFamily="34" charset="0"/>
              <a:cs typeface="Trebuchet MS"/>
            </a:endParaRPr>
          </a:p>
        </p:txBody>
      </p:sp>
      <p:sp>
        <p:nvSpPr>
          <p:cNvPr id="14" name="object 14"/>
          <p:cNvSpPr txBox="1"/>
          <p:nvPr/>
        </p:nvSpPr>
        <p:spPr>
          <a:xfrm>
            <a:off x="734140" y="2572023"/>
            <a:ext cx="1962800" cy="628377"/>
          </a:xfrm>
          <a:prstGeom prst="rect">
            <a:avLst/>
          </a:prstGeom>
        </p:spPr>
        <p:txBody>
          <a:bodyPr vert="horz" wrap="square" lIns="0" tIns="12700" rIns="0" bIns="0" rtlCol="0">
            <a:spAutoFit/>
          </a:bodyPr>
          <a:lstStyle/>
          <a:p>
            <a:pPr marL="12700" algn="l" rtl="0">
              <a:lnSpc>
                <a:spcPct val="100000"/>
              </a:lnSpc>
              <a:spcBef>
                <a:spcPts val="100"/>
              </a:spcBef>
            </a:pPr>
            <a:r>
              <a:rPr lang="iu-Cans-CA" sz="2000" b="0" i="0" u="none" spc="-40" baseline="0" dirty="0">
                <a:latin typeface="Euphemia" panose="020B0503040102020104" pitchFamily="34" charset="0"/>
                <a:cs typeface="Arial"/>
              </a:rPr>
              <a:t>ᐅᔭᕋᖕᓂᐊᕐᕕᐅᑉ ᐃᓂᒋᔭᖓᓂᑦ</a:t>
            </a:r>
          </a:p>
        </p:txBody>
      </p:sp>
      <p:sp>
        <p:nvSpPr>
          <p:cNvPr id="15" name="object 15"/>
          <p:cNvSpPr txBox="1"/>
          <p:nvPr/>
        </p:nvSpPr>
        <p:spPr>
          <a:xfrm>
            <a:off x="6747384" y="2656155"/>
            <a:ext cx="2382608" cy="320601"/>
          </a:xfrm>
          <a:prstGeom prst="rect">
            <a:avLst/>
          </a:prstGeom>
        </p:spPr>
        <p:txBody>
          <a:bodyPr vert="horz" wrap="square" lIns="0" tIns="12700" rIns="0" bIns="0" rtlCol="0">
            <a:spAutoFit/>
          </a:bodyPr>
          <a:lstStyle/>
          <a:p>
            <a:pPr marL="12700" algn="l" rtl="0">
              <a:lnSpc>
                <a:spcPct val="100000"/>
              </a:lnSpc>
              <a:spcBef>
                <a:spcPts val="100"/>
              </a:spcBef>
            </a:pPr>
            <a:r>
              <a:rPr lang="iu-Cans-CA" sz="2000" b="0" i="0" u="none" spc="-30" baseline="0" dirty="0">
                <a:latin typeface="Euphemia" panose="020B0503040102020104" pitchFamily="34" charset="0"/>
                <a:cs typeface="Arial"/>
              </a:rPr>
              <a:t>ᕿᙳᐊᓂ ᑐᓚᒃᑕᕐᕕᒃ</a:t>
            </a:r>
          </a:p>
        </p:txBody>
      </p:sp>
      <p:sp>
        <p:nvSpPr>
          <p:cNvPr id="16" name="object 16"/>
          <p:cNvSpPr txBox="1"/>
          <p:nvPr/>
        </p:nvSpPr>
        <p:spPr>
          <a:xfrm>
            <a:off x="9837642" y="2686143"/>
            <a:ext cx="2183442" cy="320601"/>
          </a:xfrm>
          <a:prstGeom prst="rect">
            <a:avLst/>
          </a:prstGeom>
        </p:spPr>
        <p:txBody>
          <a:bodyPr vert="horz" wrap="square" lIns="0" tIns="12700" rIns="0" bIns="0" rtlCol="0">
            <a:spAutoFit/>
          </a:bodyPr>
          <a:lstStyle/>
          <a:p>
            <a:pPr marL="12700" algn="l" rtl="0">
              <a:lnSpc>
                <a:spcPct val="100000"/>
              </a:lnSpc>
              <a:spcBef>
                <a:spcPts val="100"/>
              </a:spcBef>
            </a:pPr>
            <a:r>
              <a:rPr lang="iu-Cans-CA" sz="2000" b="0" i="0" u="none" spc="-30" baseline="0" dirty="0">
                <a:latin typeface="Euphemia" panose="020B0503040102020104" pitchFamily="34" charset="0"/>
                <a:cs typeface="Arial"/>
              </a:rPr>
              <a:t>ᐅᓯᑲᖅᑕᕐᓂᖅ</a:t>
            </a:r>
          </a:p>
        </p:txBody>
      </p:sp>
      <p:sp>
        <p:nvSpPr>
          <p:cNvPr id="17" name="object 17"/>
          <p:cNvSpPr txBox="1"/>
          <p:nvPr/>
        </p:nvSpPr>
        <p:spPr>
          <a:xfrm>
            <a:off x="3685545" y="2651199"/>
            <a:ext cx="2410295" cy="320601"/>
          </a:xfrm>
          <a:prstGeom prst="rect">
            <a:avLst/>
          </a:prstGeom>
        </p:spPr>
        <p:txBody>
          <a:bodyPr vert="horz" wrap="square" lIns="0" tIns="12700" rIns="0" bIns="0" rtlCol="0">
            <a:spAutoFit/>
          </a:bodyPr>
          <a:lstStyle/>
          <a:p>
            <a:pPr marL="12700" algn="l" rtl="0">
              <a:lnSpc>
                <a:spcPct val="100000"/>
              </a:lnSpc>
              <a:spcBef>
                <a:spcPts val="100"/>
              </a:spcBef>
            </a:pPr>
            <a:r>
              <a:rPr lang="iu-Cans-CA" sz="2000" b="0" i="0" u="none" spc="-90" baseline="0" dirty="0">
                <a:latin typeface="Euphemia" panose="020B0503040102020104" pitchFamily="34" charset="0"/>
                <a:cs typeface="Arial"/>
              </a:rPr>
              <a:t>ᐅᓯᑲᖅᑕᖅᑕᐅᓂᖓ</a:t>
            </a:r>
            <a:endParaRPr lang="iu-Cans-CA" sz="2000" dirty="0">
              <a:latin typeface="Euphemia" panose="020B0503040102020104" pitchFamily="34" charset="0"/>
              <a:cs typeface="Arial"/>
            </a:endParaRPr>
          </a:p>
        </p:txBody>
      </p:sp>
      <p:sp>
        <p:nvSpPr>
          <p:cNvPr id="18" name="object 18"/>
          <p:cNvSpPr txBox="1">
            <a:spLocks noGrp="1"/>
          </p:cNvSpPr>
          <p:nvPr>
            <p:ph type="title"/>
          </p:nvPr>
        </p:nvSpPr>
        <p:spPr>
          <a:xfrm>
            <a:off x="395018" y="629585"/>
            <a:ext cx="11175585" cy="873957"/>
          </a:xfrm>
          <a:prstGeom prst="rect">
            <a:avLst/>
          </a:prstGeom>
        </p:spPr>
        <p:txBody>
          <a:bodyPr vert="horz" wrap="square" lIns="0" tIns="12065" rIns="0" bIns="0" rtlCol="0">
            <a:spAutoFit/>
          </a:bodyPr>
          <a:lstStyle/>
          <a:p>
            <a:pPr marL="12700" algn="ctr" rtl="0">
              <a:spcBef>
                <a:spcPts val="95"/>
              </a:spcBef>
            </a:pPr>
            <a:r>
              <a:rPr lang="en-CA" sz="2800" b="1" dirty="0">
                <a:solidFill>
                  <a:schemeClr val="tx2"/>
                </a:solidFill>
                <a:latin typeface="Perpetua Titling MT" panose="02020502060505020804" pitchFamily="18" charset="0"/>
              </a:rPr>
              <a:t>Mary River Project</a:t>
            </a:r>
            <a:br>
              <a:rPr lang="en-CA" sz="2800" b="1" dirty="0">
                <a:solidFill>
                  <a:schemeClr val="tx2"/>
                </a:solidFill>
                <a:latin typeface="Perpetua Titling MT" panose="02020502060505020804" pitchFamily="18" charset="0"/>
              </a:rPr>
            </a:br>
            <a:r>
              <a:rPr lang="iu-Cans-CA" sz="2800" b="1" dirty="0">
                <a:solidFill>
                  <a:schemeClr val="tx2"/>
                </a:solidFill>
              </a:rPr>
              <a:t>ᓄᔮᖕᓂ ᐱᓕᕆᐊᖅ</a:t>
            </a:r>
            <a:endParaRPr lang="iu-Cans-CA" sz="2800" b="1" i="0" u="none" baseline="0" noProof="0" dirty="0">
              <a:solidFill>
                <a:schemeClr val="tx2"/>
              </a:solidFill>
              <a:latin typeface="Euphemia" panose="020B0503040102020104" pitchFamily="34" charset="0"/>
              <a:cs typeface="+mj-cs"/>
            </a:endParaRPr>
          </a:p>
        </p:txBody>
      </p:sp>
      <p:sp>
        <p:nvSpPr>
          <p:cNvPr id="28" name="object 14"/>
          <p:cNvSpPr txBox="1"/>
          <p:nvPr/>
        </p:nvSpPr>
        <p:spPr>
          <a:xfrm>
            <a:off x="844606" y="2211026"/>
            <a:ext cx="1198245" cy="391160"/>
          </a:xfrm>
          <a:prstGeom prst="rect">
            <a:avLst/>
          </a:prstGeom>
        </p:spPr>
        <p:txBody>
          <a:bodyPr vert="horz" wrap="square" lIns="0" tIns="12700" rIns="0" bIns="0" rtlCol="0">
            <a:spAutoFit/>
          </a:bodyPr>
          <a:lstStyle/>
          <a:p>
            <a:pPr marL="12700">
              <a:lnSpc>
                <a:spcPct val="100000"/>
              </a:lnSpc>
              <a:spcBef>
                <a:spcPts val="100"/>
              </a:spcBef>
            </a:pPr>
            <a:r>
              <a:rPr sz="2400" spc="-40" dirty="0">
                <a:latin typeface="Arial"/>
                <a:cs typeface="Arial"/>
              </a:rPr>
              <a:t>Mine</a:t>
            </a:r>
            <a:r>
              <a:rPr sz="2400" spc="-195" dirty="0">
                <a:latin typeface="Arial"/>
                <a:cs typeface="Arial"/>
              </a:rPr>
              <a:t> </a:t>
            </a:r>
            <a:r>
              <a:rPr sz="2400" spc="-130" dirty="0">
                <a:latin typeface="Arial"/>
                <a:cs typeface="Arial"/>
              </a:rPr>
              <a:t>Site</a:t>
            </a:r>
            <a:endParaRPr sz="2400" dirty="0">
              <a:latin typeface="Arial"/>
              <a:cs typeface="Arial"/>
            </a:endParaRPr>
          </a:p>
        </p:txBody>
      </p:sp>
      <p:sp>
        <p:nvSpPr>
          <p:cNvPr id="29" name="object 15"/>
          <p:cNvSpPr txBox="1"/>
          <p:nvPr/>
        </p:nvSpPr>
        <p:spPr>
          <a:xfrm>
            <a:off x="6871713" y="2330359"/>
            <a:ext cx="1325880" cy="391160"/>
          </a:xfrm>
          <a:prstGeom prst="rect">
            <a:avLst/>
          </a:prstGeom>
        </p:spPr>
        <p:txBody>
          <a:bodyPr vert="horz" wrap="square" lIns="0" tIns="12700" rIns="0" bIns="0" rtlCol="0">
            <a:spAutoFit/>
          </a:bodyPr>
          <a:lstStyle/>
          <a:p>
            <a:pPr marL="12700">
              <a:lnSpc>
                <a:spcPct val="100000"/>
              </a:lnSpc>
              <a:spcBef>
                <a:spcPts val="100"/>
              </a:spcBef>
            </a:pPr>
            <a:r>
              <a:rPr sz="2400" spc="-30" dirty="0">
                <a:latin typeface="Arial"/>
                <a:cs typeface="Arial"/>
              </a:rPr>
              <a:t>Milne</a:t>
            </a:r>
            <a:r>
              <a:rPr sz="2400" spc="-190" dirty="0">
                <a:latin typeface="Arial"/>
                <a:cs typeface="Arial"/>
              </a:rPr>
              <a:t> </a:t>
            </a:r>
            <a:r>
              <a:rPr sz="2400" spc="-85" dirty="0">
                <a:latin typeface="Arial"/>
                <a:cs typeface="Arial"/>
              </a:rPr>
              <a:t>Port</a:t>
            </a:r>
            <a:endParaRPr sz="2400" dirty="0">
              <a:latin typeface="Arial"/>
              <a:cs typeface="Arial"/>
            </a:endParaRPr>
          </a:p>
        </p:txBody>
      </p:sp>
      <p:sp>
        <p:nvSpPr>
          <p:cNvPr id="30" name="object 16"/>
          <p:cNvSpPr txBox="1"/>
          <p:nvPr/>
        </p:nvSpPr>
        <p:spPr>
          <a:xfrm>
            <a:off x="9839703" y="2286000"/>
            <a:ext cx="1089660" cy="391160"/>
          </a:xfrm>
          <a:prstGeom prst="rect">
            <a:avLst/>
          </a:prstGeom>
        </p:spPr>
        <p:txBody>
          <a:bodyPr vert="horz" wrap="square" lIns="0" tIns="12700" rIns="0" bIns="0" rtlCol="0">
            <a:spAutoFit/>
          </a:bodyPr>
          <a:lstStyle/>
          <a:p>
            <a:pPr marL="12700">
              <a:lnSpc>
                <a:spcPct val="100000"/>
              </a:lnSpc>
              <a:spcBef>
                <a:spcPts val="100"/>
              </a:spcBef>
            </a:pPr>
            <a:r>
              <a:rPr sz="2400" spc="-500" dirty="0">
                <a:latin typeface="Arial"/>
                <a:cs typeface="Arial"/>
              </a:rPr>
              <a:t>S</a:t>
            </a:r>
            <a:r>
              <a:rPr sz="2400" spc="-50" dirty="0">
                <a:latin typeface="Arial"/>
                <a:cs typeface="Arial"/>
              </a:rPr>
              <a:t>h</a:t>
            </a:r>
            <a:r>
              <a:rPr sz="2400" spc="-20" dirty="0">
                <a:latin typeface="Arial"/>
                <a:cs typeface="Arial"/>
              </a:rPr>
              <a:t>i</a:t>
            </a:r>
            <a:r>
              <a:rPr sz="2400" spc="-60" dirty="0">
                <a:latin typeface="Arial"/>
                <a:cs typeface="Arial"/>
              </a:rPr>
              <a:t>pp</a:t>
            </a:r>
            <a:r>
              <a:rPr sz="2400" spc="-25" dirty="0">
                <a:latin typeface="Arial"/>
                <a:cs typeface="Arial"/>
              </a:rPr>
              <a:t>i</a:t>
            </a:r>
            <a:r>
              <a:rPr sz="2400" spc="-145" dirty="0">
                <a:latin typeface="Arial"/>
                <a:cs typeface="Arial"/>
              </a:rPr>
              <a:t>ng</a:t>
            </a:r>
            <a:endParaRPr sz="2400" dirty="0">
              <a:latin typeface="Arial"/>
              <a:cs typeface="Arial"/>
            </a:endParaRPr>
          </a:p>
        </p:txBody>
      </p:sp>
      <p:sp>
        <p:nvSpPr>
          <p:cNvPr id="31" name="object 17"/>
          <p:cNvSpPr txBox="1"/>
          <p:nvPr/>
        </p:nvSpPr>
        <p:spPr>
          <a:xfrm>
            <a:off x="3629339" y="2275840"/>
            <a:ext cx="1842770" cy="391160"/>
          </a:xfrm>
          <a:prstGeom prst="rect">
            <a:avLst/>
          </a:prstGeom>
        </p:spPr>
        <p:txBody>
          <a:bodyPr vert="horz" wrap="square" lIns="0" tIns="12700" rIns="0" bIns="0" rtlCol="0">
            <a:spAutoFit/>
          </a:bodyPr>
          <a:lstStyle/>
          <a:p>
            <a:pPr marL="12700">
              <a:lnSpc>
                <a:spcPct val="100000"/>
              </a:lnSpc>
              <a:spcBef>
                <a:spcPts val="100"/>
              </a:spcBef>
            </a:pPr>
            <a:r>
              <a:rPr sz="2400" spc="-90" dirty="0">
                <a:latin typeface="Arial"/>
                <a:cs typeface="Arial"/>
              </a:rPr>
              <a:t>Transportation</a:t>
            </a:r>
            <a:endParaRPr sz="2400" dirty="0">
              <a:latin typeface="Arial"/>
              <a:cs typeface="Arial"/>
            </a:endParaRPr>
          </a:p>
        </p:txBody>
      </p:sp>
      <p:pic>
        <p:nvPicPr>
          <p:cNvPr id="33" name="Picture 32" descr="A picture containing ground, building&#10;&#10;Description generated with very high confidence">
            <a:extLst>
              <a:ext uri="{FF2B5EF4-FFF2-40B4-BE49-F238E27FC236}">
                <a16:creationId xmlns:a16="http://schemas.microsoft.com/office/drawing/2014/main" id="{6AD38351-BC33-44C4-B9DA-D066AA92E3B1}"/>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6303007" y="3717637"/>
            <a:ext cx="2868136" cy="1820915"/>
          </a:xfrm>
          <a:prstGeom prst="rect">
            <a:avLst/>
          </a:prstGeom>
        </p:spPr>
      </p:pic>
      <p:sp>
        <p:nvSpPr>
          <p:cNvPr id="34" name="object 2">
            <a:extLst>
              <a:ext uri="{FF2B5EF4-FFF2-40B4-BE49-F238E27FC236}">
                <a16:creationId xmlns:a16="http://schemas.microsoft.com/office/drawing/2014/main" id="{1B57DF20-A413-4C41-9312-791D96D7C354}"/>
              </a:ext>
            </a:extLst>
          </p:cNvPr>
          <p:cNvSpPr/>
          <p:nvPr/>
        </p:nvSpPr>
        <p:spPr>
          <a:xfrm>
            <a:off x="3228881" y="3711930"/>
            <a:ext cx="2861500" cy="1834412"/>
          </a:xfrm>
          <a:prstGeom prst="rect">
            <a:avLst/>
          </a:prstGeom>
          <a:blipFill>
            <a:blip r:embed="rId6" cstate="print">
              <a:extLst>
                <a:ext uri="{28A0092B-C50C-407E-A947-70E740481C1C}">
                  <a14:useLocalDpi xmlns:a14="http://schemas.microsoft.com/office/drawing/2010/main"/>
                </a:ext>
              </a:extLst>
            </a:blip>
            <a:stretch>
              <a:fillRect/>
            </a:stretch>
          </a:blipFill>
        </p:spPr>
        <p:txBody>
          <a:bodyPr wrap="square" lIns="0" tIns="0" rIns="0" bIns="0" rtlCol="0"/>
          <a:lstStyle/>
          <a:p>
            <a:endParaRPr/>
          </a:p>
        </p:txBody>
      </p:sp>
      <p:sp>
        <p:nvSpPr>
          <p:cNvPr id="22" name="Footer Placeholder 4">
            <a:extLst>
              <a:ext uri="{FF2B5EF4-FFF2-40B4-BE49-F238E27FC236}">
                <a16:creationId xmlns:a16="http://schemas.microsoft.com/office/drawing/2014/main" id="{A50AE11C-07D0-494D-A2A5-3352B31C2090}"/>
              </a:ext>
            </a:extLst>
          </p:cNvPr>
          <p:cNvSpPr txBox="1">
            <a:spLocks/>
          </p:cNvSpPr>
          <p:nvPr/>
        </p:nvSpPr>
        <p:spPr>
          <a:xfrm>
            <a:off x="8496300" y="6477000"/>
            <a:ext cx="30861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CA" sz="1000" dirty="0"/>
              <a:t>Nunavut Impact Review Board</a:t>
            </a:r>
          </a:p>
        </p:txBody>
      </p:sp>
      <p:sp>
        <p:nvSpPr>
          <p:cNvPr id="23" name="Slide Number Placeholder 5">
            <a:extLst>
              <a:ext uri="{FF2B5EF4-FFF2-40B4-BE49-F238E27FC236}">
                <a16:creationId xmlns:a16="http://schemas.microsoft.com/office/drawing/2014/main" id="{18154436-3035-4C96-89E0-E705D139D2B3}"/>
              </a:ext>
            </a:extLst>
          </p:cNvPr>
          <p:cNvSpPr txBox="1">
            <a:spLocks/>
          </p:cNvSpPr>
          <p:nvPr/>
        </p:nvSpPr>
        <p:spPr>
          <a:xfrm>
            <a:off x="5905499" y="6477000"/>
            <a:ext cx="20574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2ADD5BFA-4EC8-4C64-9D7F-F19F73D31763}" type="slidenum">
              <a:rPr lang="en-CA" sz="1000" smtClean="0"/>
              <a:pPr/>
              <a:t>7</a:t>
            </a:fld>
            <a:endParaRPr lang="en-CA" sz="1000" dirty="0"/>
          </a:p>
        </p:txBody>
      </p:sp>
      <p:pic>
        <p:nvPicPr>
          <p:cNvPr id="27" name="Picture 2" descr="120127-NIRB Revised Logo-FMCM">
            <a:extLst>
              <a:ext uri="{FF2B5EF4-FFF2-40B4-BE49-F238E27FC236}">
                <a16:creationId xmlns:a16="http://schemas.microsoft.com/office/drawing/2014/main" id="{7C3E1BDC-6875-47E6-98B2-5F86D68F7AC6}"/>
              </a:ext>
            </a:extLst>
          </p:cNvPr>
          <p:cNvPicPr>
            <a:picLocks noChangeAspect="1" noChangeArrowheads="1"/>
          </p:cNvPicPr>
          <p:nvPr/>
        </p:nvPicPr>
        <p:blipFill>
          <a:blip r:embed="rId7" cstate="print">
            <a:extLst>
              <a:ext uri="{28A0092B-C50C-407E-A947-70E740481C1C}">
                <a14:useLocalDpi xmlns:a14="http://schemas.microsoft.com/office/drawing/2010/main"/>
              </a:ext>
            </a:extLst>
          </a:blip>
          <a:srcRect/>
          <a:stretch>
            <a:fillRect/>
          </a:stretch>
        </p:blipFill>
        <p:spPr bwMode="auto">
          <a:xfrm>
            <a:off x="364195" y="6229261"/>
            <a:ext cx="684212"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Rectangle 60">
            <a:extLst>
              <a:ext uri="{FF2B5EF4-FFF2-40B4-BE49-F238E27FC236}">
                <a16:creationId xmlns:a16="http://schemas.microsoft.com/office/drawing/2014/main" id="{8BD8EECA-BB0F-446D-86D9-453D7E191B76}"/>
              </a:ext>
            </a:extLst>
          </p:cNvPr>
          <p:cNvSpPr>
            <a:spLocks noChangeArrowheads="1"/>
          </p:cNvSpPr>
          <p:nvPr/>
        </p:nvSpPr>
        <p:spPr bwMode="auto">
          <a:xfrm>
            <a:off x="1778824" y="6485642"/>
            <a:ext cx="2059186"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iu-Cans-CA" sz="1000" dirty="0">
                <a:solidFill>
                  <a:srgbClr val="7F7F7F"/>
                </a:solidFill>
              </a:rPr>
              <a:t>ᓄᓇᕗᒥ ᐊᕙᑎᓕᕆᔨᑦ ᑲᑎᒪᔨᖏᑦ</a:t>
            </a:r>
          </a:p>
        </p:txBody>
      </p:sp>
      <p:sp>
        <p:nvSpPr>
          <p:cNvPr id="63" name="Line 31">
            <a:extLst>
              <a:ext uri="{FF2B5EF4-FFF2-40B4-BE49-F238E27FC236}">
                <a16:creationId xmlns:a16="http://schemas.microsoft.com/office/drawing/2014/main" id="{3C5936A0-AD48-435B-A144-4DE556C16DAE}"/>
              </a:ext>
            </a:extLst>
          </p:cNvPr>
          <p:cNvSpPr>
            <a:spLocks noChangeShapeType="1"/>
          </p:cNvSpPr>
          <p:nvPr/>
        </p:nvSpPr>
        <p:spPr bwMode="auto">
          <a:xfrm flipV="1">
            <a:off x="1371600" y="6477000"/>
            <a:ext cx="10210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0E9755-4E30-47C4-8B77-6969E2AF9E5A}"/>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7" name="Title 6">
            <a:extLst>
              <a:ext uri="{FF2B5EF4-FFF2-40B4-BE49-F238E27FC236}">
                <a16:creationId xmlns:a16="http://schemas.microsoft.com/office/drawing/2014/main" id="{664C0BEC-AA7C-4EC3-AFEC-1C8C5136EAF0}"/>
              </a:ext>
            </a:extLst>
          </p:cNvPr>
          <p:cNvSpPr>
            <a:spLocks noGrp="1"/>
          </p:cNvSpPr>
          <p:nvPr>
            <p:ph type="title"/>
          </p:nvPr>
        </p:nvSpPr>
        <p:spPr>
          <a:xfrm>
            <a:off x="1295400" y="2819400"/>
            <a:ext cx="8531862" cy="2031325"/>
          </a:xfrm>
        </p:spPr>
        <p:txBody>
          <a:bodyPr/>
          <a:lstStyle/>
          <a:p>
            <a:pPr algn="ctr" rtl="0"/>
            <a:r>
              <a:rPr lang="en-CA" sz="4400" dirty="0">
                <a:solidFill>
                  <a:schemeClr val="bg2"/>
                </a:solidFill>
              </a:rPr>
              <a:t>Thank you</a:t>
            </a:r>
            <a:br>
              <a:rPr lang="en-CA" sz="4400" b="0" i="0" u="none" baseline="0" noProof="0" dirty="0">
                <a:solidFill>
                  <a:schemeClr val="bg2"/>
                </a:solidFill>
                <a:latin typeface="Euphemia" panose="020B0503040102020104" pitchFamily="34" charset="0"/>
              </a:rPr>
            </a:br>
            <a:r>
              <a:rPr lang="iu-Cans-CA" sz="4400" b="0" i="0" u="none" baseline="0" noProof="0" dirty="0">
                <a:solidFill>
                  <a:schemeClr val="bg2"/>
                </a:solidFill>
                <a:latin typeface="Pigiarniq" panose="020B0503040102020104" pitchFamily="34" charset="0"/>
              </a:rPr>
              <a:t>ᖁᔭᓐᓇᒦᒃ</a:t>
            </a:r>
            <a:br>
              <a:rPr lang="iu-Cans-CA" sz="4400" noProof="0" dirty="0">
                <a:solidFill>
                  <a:schemeClr val="bg2"/>
                </a:solidFill>
                <a:latin typeface="Pigiarniq" panose="020B0503040102020104" pitchFamily="34" charset="0"/>
              </a:rPr>
            </a:br>
            <a:endParaRPr lang="iu-Cans-CA" sz="4400" b="0" i="0" u="none" baseline="0" noProof="0" dirty="0">
              <a:solidFill>
                <a:schemeClr val="bg2"/>
              </a:solidFill>
              <a:latin typeface="Pigiarniq" panose="020B0503040102020104" pitchFamily="34" charset="0"/>
            </a:endParaRPr>
          </a:p>
        </p:txBody>
      </p:sp>
    </p:spTree>
    <p:extLst>
      <p:ext uri="{BB962C8B-B14F-4D97-AF65-F5344CB8AC3E}">
        <p14:creationId xmlns:p14="http://schemas.microsoft.com/office/powerpoint/2010/main" val="21799265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2f7facc-39d0-4098-b6fb-00608c12789e" xsi:nil="true"/>
    <lcf76f155ced4ddcb4097134ff3c332f xmlns="489f367a-c2bf-4139-93fc-dea86239c913">
      <Terms xmlns="http://schemas.microsoft.com/office/infopath/2007/PartnerControls"/>
    </lcf76f155ced4ddcb4097134ff3c332f>
    <Stage xmlns="489f367a-c2bf-4139-93fc-dea86239c91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B92D249098BF44883D6CD5D4493580D" ma:contentTypeVersion="14" ma:contentTypeDescription="Create a new document." ma:contentTypeScope="" ma:versionID="706f4cd8fa9e7f13d1f61b279a90258c">
  <xsd:schema xmlns:xsd="http://www.w3.org/2001/XMLSchema" xmlns:xs="http://www.w3.org/2001/XMLSchema" xmlns:p="http://schemas.microsoft.com/office/2006/metadata/properties" xmlns:ns2="489f367a-c2bf-4139-93fc-dea86239c913" xmlns:ns3="42f7facc-39d0-4098-b6fb-00608c12789e" targetNamespace="http://schemas.microsoft.com/office/2006/metadata/properties" ma:root="true" ma:fieldsID="99bf0cab8f848b31f282372ea2dd9ac6" ns2:_="" ns3:_="">
    <xsd:import namespace="489f367a-c2bf-4139-93fc-dea86239c913"/>
    <xsd:import namespace="42f7facc-39d0-4098-b6fb-00608c12789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Stage"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Location" minOccurs="0"/>
                <xsd:element ref="ns2:MediaServiceOCR"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9f367a-c2bf-4139-93fc-dea86239c91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Stage" ma:index="12" nillable="true" ma:displayName="Note" ma:format="Dropdown" ma:internalName="Stage">
      <xsd:simpleType>
        <xsd:restriction base="dms:Text">
          <xsd:maxLength value="255"/>
        </xsd:restriction>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398cfa69-4b47-4d14-8b89-5a94c01ff717" ma:termSetId="09814cd3-568e-fe90-9814-8d621ff8fb84" ma:anchorId="fba54fb3-c3e1-fe81-a776-ca4b69148c4d" ma:open="true" ma:isKeyword="false">
      <xsd:complexType>
        <xsd:sequence>
          <xsd:element ref="pc:Terms" minOccurs="0" maxOccurs="1"/>
        </xsd:sequence>
      </xsd:complex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2f7facc-39d0-4098-b6fb-00608c12789e"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a50394b9-e6af-4024-a2ad-f0bc6d9c2a09}" ma:internalName="TaxCatchAll" ma:showField="CatchAllData" ma:web="42f7facc-39d0-4098-b6fb-00608c12789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CD6595E-DA6E-40CB-8947-8B5F888C42A7}">
  <ds:schemaRefs>
    <ds:schemaRef ds:uri="http://schemas.microsoft.com/sharepoint/v3/contenttype/forms"/>
  </ds:schemaRefs>
</ds:datastoreItem>
</file>

<file path=customXml/itemProps2.xml><?xml version="1.0" encoding="utf-8"?>
<ds:datastoreItem xmlns:ds="http://schemas.openxmlformats.org/officeDocument/2006/customXml" ds:itemID="{C639B4A3-D89F-4909-8923-A706DAC6F3B4}">
  <ds:schemaRefs>
    <ds:schemaRef ds:uri="http://schemas.microsoft.com/office/2006/documentManagement/types"/>
    <ds:schemaRef ds:uri="42f7facc-39d0-4098-b6fb-00608c12789e"/>
    <ds:schemaRef ds:uri="http://purl.org/dc/terms/"/>
    <ds:schemaRef ds:uri="http://www.w3.org/XML/1998/namespace"/>
    <ds:schemaRef ds:uri="http://schemas.microsoft.com/office/infopath/2007/PartnerControls"/>
    <ds:schemaRef ds:uri="http://purl.org/dc/dcmitype/"/>
    <ds:schemaRef ds:uri="http://purl.org/dc/elements/1.1/"/>
    <ds:schemaRef ds:uri="http://schemas.openxmlformats.org/package/2006/metadata/core-properties"/>
    <ds:schemaRef ds:uri="489f367a-c2bf-4139-93fc-dea86239c913"/>
    <ds:schemaRef ds:uri="http://schemas.microsoft.com/office/2006/metadata/properties"/>
  </ds:schemaRefs>
</ds:datastoreItem>
</file>

<file path=customXml/itemProps3.xml><?xml version="1.0" encoding="utf-8"?>
<ds:datastoreItem xmlns:ds="http://schemas.openxmlformats.org/officeDocument/2006/customXml" ds:itemID="{B61F1E88-10E0-4606-BFAD-88A6B432789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9f367a-c2bf-4139-93fc-dea86239c913"/>
    <ds:schemaRef ds:uri="42f7facc-39d0-4098-b6fb-00608c12789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19373</TotalTime>
  <Words>1718</Words>
  <Application>Microsoft Office PowerPoint</Application>
  <PresentationFormat>Widescreen</PresentationFormat>
  <Paragraphs>199</Paragraphs>
  <Slides>8</Slides>
  <Notes>8</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8</vt:i4>
      </vt:variant>
    </vt:vector>
  </HeadingPairs>
  <TitlesOfParts>
    <vt:vector size="19" baseType="lpstr">
      <vt:lpstr>Arial</vt:lpstr>
      <vt:lpstr>Calibri</vt:lpstr>
      <vt:lpstr>Euphemia</vt:lpstr>
      <vt:lpstr>Lucida Bright</vt:lpstr>
      <vt:lpstr>Perpetua Titling MT</vt:lpstr>
      <vt:lpstr>Pigiarniq</vt:lpstr>
      <vt:lpstr>Segoe UI Web (West European)</vt:lpstr>
      <vt:lpstr>Symbol</vt:lpstr>
      <vt:lpstr>Trebuchet MS</vt:lpstr>
      <vt:lpstr>Wingdings</vt:lpstr>
      <vt:lpstr>Office Theme</vt:lpstr>
      <vt:lpstr>Marine Monitoring and MARINE MITIGATION WORKSHOP MARY RIVER project  ᑕᕆᐅᒥᒃᖃᐅᔨᒋᐊᖃᑦᑕᕐᓂᖅ  ᐸᓚᐅᒥᔾᔪᓯᖅᑐᖅᑕᐅᓯᒪᓚᖓᔪᓪᓗ  ᑲᑎᒪᔾᔪᑎᖃᕐᓂᖅ  ᓄᓘᔮᒃ ᐅᔭᕋᒃᑕᕐᕕᖓᓐᓂ   </vt:lpstr>
      <vt:lpstr>Why are we here? ᖃᓄᐃᒻᒪᑦ ᑕᒫᓃᑉᐱᑕ?  </vt:lpstr>
      <vt:lpstr>Introductions of participants ᑭᒃᑰᓂᖏᓐᓄᑦ ᐃᓚᐅᔪᑦ</vt:lpstr>
      <vt:lpstr>Housekeeping items ᑲᑎᒪᕕᒻᒥ ᓴᓗᒻᒪᖅᓴᐃᔨᓄᑦ</vt:lpstr>
      <vt:lpstr>Overview of Agenda ᑲᑎᒪᔾᔪᑎᒃᓴᑦ ᕿᒥᕐᕈᔭᐅᓂᖏᑦ </vt:lpstr>
      <vt:lpstr>PowerPoint Presentation</vt:lpstr>
      <vt:lpstr>Mary River Project ᓄᔮᖕᓂ ᐱᓕᕆᐊᖅ</vt:lpstr>
      <vt:lpstr>Thank you ᖁᔭᓐᓇᒦᒃ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Tara Arko - DTS</dc:creator>
  <cp:keywords>Marine Workshop Presentation</cp:keywords>
  <cp:lastModifiedBy>Varun Nayak</cp:lastModifiedBy>
  <cp:revision>202</cp:revision>
  <cp:lastPrinted>2023-05-22T19:39:10Z</cp:lastPrinted>
  <dcterms:created xsi:type="dcterms:W3CDTF">2018-12-18T00:26:11Z</dcterms:created>
  <dcterms:modified xsi:type="dcterms:W3CDTF">2026-10-05T21:29:47Z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2018-11-06T00:00:00Z</vt:filetime>
  </property>
  <property fmtid="{D5CDD505-2E9C-101B-9397-08002B2CF9AE}" pid="3" name="Creator">
    <vt:lpwstr>Acrobat PDFMaker 19 for PowerPoint</vt:lpwstr>
  </property>
  <property fmtid="{D5CDD505-2E9C-101B-9397-08002B2CF9AE}" pid="4" name="LastSaved">
    <vt:filetime>2018-12-18T00:00:00Z</vt:filetime>
  </property>
  <property fmtid="{D5CDD505-2E9C-101B-9397-08002B2CF9AE}" pid="5" name="ContentTypeId">
    <vt:lpwstr>0x010100DB92D249098BF44883D6CD5D4493580D</vt:lpwstr>
  </property>
  <property fmtid="{D5CDD505-2E9C-101B-9397-08002B2CF9AE}" pid="6" name="MediaServiceImageTags">
    <vt:lpwstr/>
  </property>
</Properties>
</file>